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38" r:id="rId1"/>
  </p:sldMasterIdLst>
  <p:sldIdLst>
    <p:sldId id="256" r:id="rId2"/>
    <p:sldId id="263" r:id="rId3"/>
    <p:sldId id="257" r:id="rId4"/>
    <p:sldId id="260" r:id="rId5"/>
    <p:sldId id="261" r:id="rId6"/>
    <p:sldId id="262" r:id="rId7"/>
    <p:sldId id="279" r:id="rId8"/>
    <p:sldId id="264" r:id="rId9"/>
    <p:sldId id="281" r:id="rId10"/>
    <p:sldId id="258" r:id="rId11"/>
    <p:sldId id="282" r:id="rId12"/>
    <p:sldId id="259" r:id="rId13"/>
    <p:sldId id="283" r:id="rId14"/>
    <p:sldId id="284" r:id="rId15"/>
    <p:sldId id="267" r:id="rId16"/>
    <p:sldId id="272"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8" autoAdjust="0"/>
    <p:restoredTop sz="94660" autoAdjust="0"/>
  </p:normalViewPr>
  <p:slideViewPr>
    <p:cSldViewPr snapToGrid="0">
      <p:cViewPr varScale="1">
        <p:scale>
          <a:sx n="74" d="100"/>
          <a:sy n="74" d="100"/>
        </p:scale>
        <p:origin x="950" y="72"/>
      </p:cViewPr>
      <p:guideLst>
        <p:guide orient="horz" pos="2160"/>
        <p:guide pos="3840"/>
      </p:guideLst>
    </p:cSldViewPr>
  </p:slideViewPr>
  <p:outlineViewPr>
    <p:cViewPr>
      <p:scale>
        <a:sx n="33" d="100"/>
        <a:sy n="33" d="100"/>
      </p:scale>
      <p:origin x="42"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r>
            <a:rPr lang="en-US" dirty="0"/>
            <a:t>School reading – your child will read a new book every week at school. They will read this for 3 days to build on decoding, prosody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this home on a Wednesday. They should be able to read this independently or without much support.</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custLinFactNeighborX="16" custLinFactNeighborY="-4886"/>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custLinFactNeighborX="-1414" custLinFactNeighborY="8530">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custLinFactNeighborX="16" custLinFactNeighborY="33021"/>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C6570DB-4770-4E1E-9AA0-798DACB686D3}">
      <dgm:prSet/>
      <dgm:spPr/>
      <dgm:t>
        <a:bodyPr/>
        <a:lstStyle/>
        <a:p>
          <a:r>
            <a:rPr lang="en-GB" b="1" dirty="0"/>
            <a:t>Spellings will be given on a Friday to be returned  on Thursday.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dirty="0"/>
            <a:t>This will link to their phonics and statutory </a:t>
          </a:r>
          <a:r>
            <a:rPr lang="en-GB"/>
            <a:t>requirements in National Curriculum.   </a:t>
          </a:r>
          <a:endParaRPr lang="en-US" dirty="0"/>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FF5D86E6-C756-431E-88CC-B12A529C7D37}" type="pres">
      <dgm:prSet presAssocID="{509F57AB-67EA-4CCA-A6AC-0507415444E9}" presName="TwoNodes_1" presStyleLbl="node1" presStyleIdx="0" presStyleCnt="2">
        <dgm:presLayoutVars>
          <dgm:bulletEnabled val="1"/>
        </dgm:presLayoutVars>
      </dgm:prSet>
      <dgm:spPr/>
    </dgm:pt>
    <dgm:pt modelId="{14D87F5B-0999-472F-8511-FB905F491D30}" type="pres">
      <dgm:prSet presAssocID="{509F57AB-67EA-4CCA-A6AC-0507415444E9}" presName="TwoNodes_2" presStyleLbl="node1" presStyleIdx="1" presStyleCnt="2">
        <dgm:presLayoutVars>
          <dgm:bulletEnabled val="1"/>
        </dgm:presLayoutVars>
      </dgm:prSet>
      <dgm:spPr/>
    </dgm:pt>
    <dgm:pt modelId="{724D7952-0BB4-49ED-8C3B-94FF9AB46AAA}" type="pres">
      <dgm:prSet presAssocID="{509F57AB-67EA-4CCA-A6AC-0507415444E9}" presName="TwoConn_1-2" presStyleLbl="fgAccFollowNode1" presStyleIdx="0" presStyleCnt="1">
        <dgm:presLayoutVars>
          <dgm:bulletEnabled val="1"/>
        </dgm:presLayoutVars>
      </dgm:prSet>
      <dgm:spPr/>
    </dgm:pt>
    <dgm:pt modelId="{CC3F3505-375B-4C0A-84F1-1BEDE5EB6B88}" type="pres">
      <dgm:prSet presAssocID="{509F57AB-67EA-4CCA-A6AC-0507415444E9}" presName="TwoNodes_1_text" presStyleLbl="node1" presStyleIdx="1" presStyleCnt="2">
        <dgm:presLayoutVars>
          <dgm:bulletEnabled val="1"/>
        </dgm:presLayoutVars>
      </dgm:prSet>
      <dgm:spPr/>
    </dgm:pt>
    <dgm:pt modelId="{AA1D37D8-E855-4162-BFCC-61E8244F3E31}" type="pres">
      <dgm:prSet presAssocID="{509F57AB-67EA-4CCA-A6AC-0507415444E9}" presName="TwoNodes_2_text" presStyleLbl="node1" presStyleIdx="1" presStyleCnt="2">
        <dgm:presLayoutVars>
          <dgm:bulletEnabled val="1"/>
        </dgm:presLayoutVars>
      </dgm:prSet>
      <dgm:spPr/>
    </dgm:pt>
  </dgm:ptLst>
  <dgm:cxnLst>
    <dgm:cxn modelId="{55D9C65B-A164-4C16-AED5-C402A238EAAF}" srcId="{509F57AB-67EA-4CCA-A6AC-0507415444E9}" destId="{B058B442-3FB2-4670-A4F4-CE6D2A6D68BA}" srcOrd="1" destOrd="0" parTransId="{C5BCE189-FDCF-4EF7-A2E9-19D3B40F45FD}" sibTransId="{DFE3B2A2-F7B9-4FE3-9990-15E62F70E5F3}"/>
    <dgm:cxn modelId="{E515F74C-8C72-4E15-9E38-AA8C969BF739}" type="presOf" srcId="{509F57AB-67EA-4CCA-A6AC-0507415444E9}" destId="{49D85B44-6394-434D-B898-787C895EA051}" srcOrd="0" destOrd="0" presId="urn:microsoft.com/office/officeart/2005/8/layout/vProcess5"/>
    <dgm:cxn modelId="{2F72994D-C3CC-417E-912D-F1871765BE98}" type="presOf" srcId="{CC6570DB-4770-4E1E-9AA0-798DACB686D3}" destId="{CC3F3505-375B-4C0A-84F1-1BEDE5EB6B88}" srcOrd="1" destOrd="0" presId="urn:microsoft.com/office/officeart/2005/8/layout/vProcess5"/>
    <dgm:cxn modelId="{95B2854F-2892-4A07-8AED-85B9C1113CE7}" type="presOf" srcId="{B058B442-3FB2-4670-A4F4-CE6D2A6D68BA}" destId="{AA1D37D8-E855-4162-BFCC-61E8244F3E31}" srcOrd="1" destOrd="0" presId="urn:microsoft.com/office/officeart/2005/8/layout/vProcess5"/>
    <dgm:cxn modelId="{ABAFEE91-376B-427E-BEF4-8F24380229EE}" type="presOf" srcId="{CC6570DB-4770-4E1E-9AA0-798DACB686D3}" destId="{FF5D86E6-C756-431E-88CC-B12A529C7D37}" srcOrd="0" destOrd="0" presId="urn:microsoft.com/office/officeart/2005/8/layout/vProcess5"/>
    <dgm:cxn modelId="{6580C6AA-246A-4863-AA65-B59C1DCB2646}" type="presOf" srcId="{2F721487-7AE0-4B8E-A650-295C1FEE7110}" destId="{724D7952-0BB4-49ED-8C3B-94FF9AB46AAA}" srcOrd="0" destOrd="0" presId="urn:microsoft.com/office/officeart/2005/8/layout/vProcess5"/>
    <dgm:cxn modelId="{733CF2E4-1870-4759-AE36-1D46F559CAF4}" type="presOf" srcId="{B058B442-3FB2-4670-A4F4-CE6D2A6D68BA}" destId="{14D87F5B-0999-472F-8511-FB905F491D30}"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01D92BBB-CE51-430B-946F-B51D749A33D0}" type="presParOf" srcId="{49D85B44-6394-434D-B898-787C895EA051}" destId="{72E599D4-11BD-445A-9BFA-F0231926A716}" srcOrd="0" destOrd="0" presId="urn:microsoft.com/office/officeart/2005/8/layout/vProcess5"/>
    <dgm:cxn modelId="{D3F41295-F6CF-4D8B-9CE0-A486446D5932}" type="presParOf" srcId="{49D85B44-6394-434D-B898-787C895EA051}" destId="{FF5D86E6-C756-431E-88CC-B12A529C7D37}" srcOrd="1" destOrd="0" presId="urn:microsoft.com/office/officeart/2005/8/layout/vProcess5"/>
    <dgm:cxn modelId="{5E80984B-73A6-454D-AC91-EA13B1667304}" type="presParOf" srcId="{49D85B44-6394-434D-B898-787C895EA051}" destId="{14D87F5B-0999-472F-8511-FB905F491D30}" srcOrd="2" destOrd="0" presId="urn:microsoft.com/office/officeart/2005/8/layout/vProcess5"/>
    <dgm:cxn modelId="{3F74454B-3711-4A4E-AB19-27C64284C359}" type="presParOf" srcId="{49D85B44-6394-434D-B898-787C895EA051}" destId="{724D7952-0BB4-49ED-8C3B-94FF9AB46AAA}" srcOrd="3" destOrd="0" presId="urn:microsoft.com/office/officeart/2005/8/layout/vProcess5"/>
    <dgm:cxn modelId="{D1B90478-7AAB-443C-AFF6-008C6F3A7F89}" type="presParOf" srcId="{49D85B44-6394-434D-B898-787C895EA051}" destId="{CC3F3505-375B-4C0A-84F1-1BEDE5EB6B88}" srcOrd="4" destOrd="0" presId="urn:microsoft.com/office/officeart/2005/8/layout/vProcess5"/>
    <dgm:cxn modelId="{0A2327F4-9469-451A-9D29-6B2750288F50}" type="presParOf" srcId="{49D85B44-6394-434D-B898-787C895EA051}" destId="{AA1D37D8-E855-4162-BFCC-61E8244F3E31}"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09F57AB-67EA-4CCA-A6AC-0507415444E9}" type="doc">
      <dgm:prSet loTypeId="urn:microsoft.com/office/officeart/2005/8/layout/vProcess5" loCatId="process" qsTypeId="urn:microsoft.com/office/officeart/2005/8/quickstyle/simple4" qsCatId="simple" csTypeId="urn:microsoft.com/office/officeart/2005/8/colors/colorful1" csCatId="colorful" phldr="1"/>
      <dgm:spPr/>
      <dgm:t>
        <a:bodyPr/>
        <a:lstStyle/>
        <a:p>
          <a:endParaRPr lang="en-US"/>
        </a:p>
      </dgm:t>
    </dgm:pt>
    <dgm:pt modelId="{CC6570DB-4770-4E1E-9AA0-798DACB686D3}">
      <dgm:prSet/>
      <dgm:spPr/>
      <dgm:t>
        <a:bodyPr/>
        <a:lstStyle/>
        <a:p>
          <a:r>
            <a:rPr lang="en-GB" b="1" dirty="0"/>
            <a:t>Homework will be given on a Friday to be returned  on Tuesday.</a:t>
          </a:r>
          <a:endParaRPr lang="en-US" dirty="0"/>
        </a:p>
      </dgm:t>
    </dgm:pt>
    <dgm:pt modelId="{B8A3CECD-9054-4A37-947A-2042973B3577}" type="parTrans" cxnId="{9665F4E9-4D24-4AEA-924E-244CBFF3902F}">
      <dgm:prSet/>
      <dgm:spPr/>
      <dgm:t>
        <a:bodyPr/>
        <a:lstStyle/>
        <a:p>
          <a:endParaRPr lang="en-US"/>
        </a:p>
      </dgm:t>
    </dgm:pt>
    <dgm:pt modelId="{2F721487-7AE0-4B8E-A650-295C1FEE7110}" type="sibTrans" cxnId="{9665F4E9-4D24-4AEA-924E-244CBFF3902F}">
      <dgm:prSet/>
      <dgm:spPr/>
      <dgm:t>
        <a:bodyPr/>
        <a:lstStyle/>
        <a:p>
          <a:endParaRPr lang="en-US"/>
        </a:p>
      </dgm:t>
    </dgm:pt>
    <dgm:pt modelId="{B058B442-3FB2-4670-A4F4-CE6D2A6D68BA}">
      <dgm:prSet/>
      <dgm:spPr/>
      <dgm:t>
        <a:bodyPr/>
        <a:lstStyle/>
        <a:p>
          <a:r>
            <a:rPr lang="en-GB" dirty="0"/>
            <a:t>This will link with something we are learning about in class.</a:t>
          </a:r>
          <a:endParaRPr lang="en-US" dirty="0"/>
        </a:p>
      </dgm:t>
    </dgm:pt>
    <dgm:pt modelId="{C5BCE189-FDCF-4EF7-A2E9-19D3B40F45FD}" type="parTrans" cxnId="{55D9C65B-A164-4C16-AED5-C402A238EAAF}">
      <dgm:prSet/>
      <dgm:spPr/>
      <dgm:t>
        <a:bodyPr/>
        <a:lstStyle/>
        <a:p>
          <a:endParaRPr lang="en-US"/>
        </a:p>
      </dgm:t>
    </dgm:pt>
    <dgm:pt modelId="{DFE3B2A2-F7B9-4FE3-9990-15E62F70E5F3}" type="sibTrans" cxnId="{55D9C65B-A164-4C16-AED5-C402A238EAAF}">
      <dgm:prSet/>
      <dgm:spPr/>
      <dgm:t>
        <a:bodyPr/>
        <a:lstStyle/>
        <a:p>
          <a:endParaRPr lang="en-US"/>
        </a:p>
      </dgm:t>
    </dgm:pt>
    <dgm:pt modelId="{1212415A-5928-4B30-A29B-EF84AFCA2BC4}">
      <dgm:prSet/>
      <dgm:spPr/>
      <dgm:t>
        <a:bodyPr/>
        <a:lstStyle/>
        <a:p>
          <a:r>
            <a:rPr lang="en-GB" dirty="0"/>
            <a:t>In addition, there will be something set on Google Classrooms.</a:t>
          </a:r>
          <a:endParaRPr lang="en-US" dirty="0"/>
        </a:p>
      </dgm:t>
    </dgm:pt>
    <dgm:pt modelId="{26F4AF95-375C-47E3-BA44-3C18D1906705}" type="parTrans" cxnId="{1225E7B7-B9F3-4211-A369-A4EEA19E2D8C}">
      <dgm:prSet/>
      <dgm:spPr/>
      <dgm:t>
        <a:bodyPr/>
        <a:lstStyle/>
        <a:p>
          <a:endParaRPr lang="en-US"/>
        </a:p>
      </dgm:t>
    </dgm:pt>
    <dgm:pt modelId="{322DD8B9-9747-4963-A8BB-873A330E7817}" type="sibTrans" cxnId="{1225E7B7-B9F3-4211-A369-A4EEA19E2D8C}">
      <dgm:prSet/>
      <dgm:spPr/>
      <dgm:t>
        <a:bodyPr/>
        <a:lstStyle/>
        <a:p>
          <a:endParaRPr lang="en-US"/>
        </a:p>
      </dgm:t>
    </dgm:pt>
    <dgm:pt modelId="{122A8722-205B-4D83-B364-86A79352AB40}">
      <dgm:prSet/>
      <dgm:spPr/>
      <dgm:t>
        <a:bodyPr/>
        <a:lstStyle/>
        <a:p>
          <a:r>
            <a:rPr lang="en-GB" dirty="0"/>
            <a:t>White Rose Maths. You can download an app which will support your children at home  </a:t>
          </a:r>
        </a:p>
        <a:p>
          <a:endParaRPr lang="en-US" dirty="0"/>
        </a:p>
      </dgm:t>
    </dgm:pt>
    <dgm:pt modelId="{B72711C0-B4FE-4C14-87FE-A1ED187C0D73}" type="parTrans" cxnId="{5D2817EF-88C2-4D67-9AF9-33395D00E59D}">
      <dgm:prSet/>
      <dgm:spPr/>
      <dgm:t>
        <a:bodyPr/>
        <a:lstStyle/>
        <a:p>
          <a:endParaRPr lang="en-GB"/>
        </a:p>
      </dgm:t>
    </dgm:pt>
    <dgm:pt modelId="{3927BFA7-341A-4328-8FF6-4F20B4F88DD3}" type="sibTrans" cxnId="{5D2817EF-88C2-4D67-9AF9-33395D00E59D}">
      <dgm:prSet/>
      <dgm:spPr/>
      <dgm:t>
        <a:bodyPr/>
        <a:lstStyle/>
        <a:p>
          <a:endParaRPr lang="en-GB"/>
        </a:p>
      </dgm:t>
    </dgm:pt>
    <dgm:pt modelId="{49D85B44-6394-434D-B898-787C895EA051}" type="pres">
      <dgm:prSet presAssocID="{509F57AB-67EA-4CCA-A6AC-0507415444E9}" presName="outerComposite" presStyleCnt="0">
        <dgm:presLayoutVars>
          <dgm:chMax val="5"/>
          <dgm:dir/>
          <dgm:resizeHandles val="exact"/>
        </dgm:presLayoutVars>
      </dgm:prSet>
      <dgm:spPr/>
    </dgm:pt>
    <dgm:pt modelId="{72E599D4-11BD-445A-9BFA-F0231926A716}" type="pres">
      <dgm:prSet presAssocID="{509F57AB-67EA-4CCA-A6AC-0507415444E9}" presName="dummyMaxCanvas" presStyleCnt="0">
        <dgm:presLayoutVars/>
      </dgm:prSet>
      <dgm:spPr/>
    </dgm:pt>
    <dgm:pt modelId="{E0B36A80-309C-4E4D-A7CC-95E260915FB3}" type="pres">
      <dgm:prSet presAssocID="{509F57AB-67EA-4CCA-A6AC-0507415444E9}" presName="FourNodes_1" presStyleLbl="node1" presStyleIdx="0" presStyleCnt="4">
        <dgm:presLayoutVars>
          <dgm:bulletEnabled val="1"/>
        </dgm:presLayoutVars>
      </dgm:prSet>
      <dgm:spPr/>
    </dgm:pt>
    <dgm:pt modelId="{B4D61096-A6B6-4B66-AA5D-8DD1244917AF}" type="pres">
      <dgm:prSet presAssocID="{509F57AB-67EA-4CCA-A6AC-0507415444E9}" presName="FourNodes_2" presStyleLbl="node1" presStyleIdx="1" presStyleCnt="4">
        <dgm:presLayoutVars>
          <dgm:bulletEnabled val="1"/>
        </dgm:presLayoutVars>
      </dgm:prSet>
      <dgm:spPr/>
    </dgm:pt>
    <dgm:pt modelId="{CC759624-5153-4E48-B389-41B5EB958FDB}" type="pres">
      <dgm:prSet presAssocID="{509F57AB-67EA-4CCA-A6AC-0507415444E9}" presName="FourNodes_3" presStyleLbl="node1" presStyleIdx="2" presStyleCnt="4">
        <dgm:presLayoutVars>
          <dgm:bulletEnabled val="1"/>
        </dgm:presLayoutVars>
      </dgm:prSet>
      <dgm:spPr/>
    </dgm:pt>
    <dgm:pt modelId="{FB5FDEBA-6B20-4D04-AF29-F9303DEE612F}" type="pres">
      <dgm:prSet presAssocID="{509F57AB-67EA-4CCA-A6AC-0507415444E9}" presName="FourNodes_4" presStyleLbl="node1" presStyleIdx="3" presStyleCnt="4">
        <dgm:presLayoutVars>
          <dgm:bulletEnabled val="1"/>
        </dgm:presLayoutVars>
      </dgm:prSet>
      <dgm:spPr/>
    </dgm:pt>
    <dgm:pt modelId="{2960F83B-2838-440D-901D-329822EDCFD9}" type="pres">
      <dgm:prSet presAssocID="{509F57AB-67EA-4CCA-A6AC-0507415444E9}" presName="FourConn_1-2" presStyleLbl="fgAccFollowNode1" presStyleIdx="0" presStyleCnt="3">
        <dgm:presLayoutVars>
          <dgm:bulletEnabled val="1"/>
        </dgm:presLayoutVars>
      </dgm:prSet>
      <dgm:spPr/>
    </dgm:pt>
    <dgm:pt modelId="{0F33A45E-36A6-4096-924B-3A0D285542E6}" type="pres">
      <dgm:prSet presAssocID="{509F57AB-67EA-4CCA-A6AC-0507415444E9}" presName="FourConn_2-3" presStyleLbl="fgAccFollowNode1" presStyleIdx="1" presStyleCnt="3">
        <dgm:presLayoutVars>
          <dgm:bulletEnabled val="1"/>
        </dgm:presLayoutVars>
      </dgm:prSet>
      <dgm:spPr/>
    </dgm:pt>
    <dgm:pt modelId="{D6ACE05B-D961-45AB-BEC4-10D5B34A381D}" type="pres">
      <dgm:prSet presAssocID="{509F57AB-67EA-4CCA-A6AC-0507415444E9}" presName="FourConn_3-4" presStyleLbl="fgAccFollowNode1" presStyleIdx="2" presStyleCnt="3">
        <dgm:presLayoutVars>
          <dgm:bulletEnabled val="1"/>
        </dgm:presLayoutVars>
      </dgm:prSet>
      <dgm:spPr/>
    </dgm:pt>
    <dgm:pt modelId="{ED9703CF-18A6-49B5-88F3-5149C936D75E}" type="pres">
      <dgm:prSet presAssocID="{509F57AB-67EA-4CCA-A6AC-0507415444E9}" presName="FourNodes_1_text" presStyleLbl="node1" presStyleIdx="3" presStyleCnt="4">
        <dgm:presLayoutVars>
          <dgm:bulletEnabled val="1"/>
        </dgm:presLayoutVars>
      </dgm:prSet>
      <dgm:spPr/>
    </dgm:pt>
    <dgm:pt modelId="{FAE1210B-DD99-4CE4-8FCA-AED9C8CBE88A}" type="pres">
      <dgm:prSet presAssocID="{509F57AB-67EA-4CCA-A6AC-0507415444E9}" presName="FourNodes_2_text" presStyleLbl="node1" presStyleIdx="3" presStyleCnt="4">
        <dgm:presLayoutVars>
          <dgm:bulletEnabled val="1"/>
        </dgm:presLayoutVars>
      </dgm:prSet>
      <dgm:spPr/>
    </dgm:pt>
    <dgm:pt modelId="{8216A26A-EFDE-4296-B8F7-B3F851877AB6}" type="pres">
      <dgm:prSet presAssocID="{509F57AB-67EA-4CCA-A6AC-0507415444E9}" presName="FourNodes_3_text" presStyleLbl="node1" presStyleIdx="3" presStyleCnt="4">
        <dgm:presLayoutVars>
          <dgm:bulletEnabled val="1"/>
        </dgm:presLayoutVars>
      </dgm:prSet>
      <dgm:spPr/>
    </dgm:pt>
    <dgm:pt modelId="{ED8A2873-762A-4A62-9FB0-2B5CD55D70E5}" type="pres">
      <dgm:prSet presAssocID="{509F57AB-67EA-4CCA-A6AC-0507415444E9}" presName="FourNodes_4_text" presStyleLbl="node1" presStyleIdx="3" presStyleCnt="4">
        <dgm:presLayoutVars>
          <dgm:bulletEnabled val="1"/>
        </dgm:presLayoutVars>
      </dgm:prSet>
      <dgm:spPr/>
    </dgm:pt>
  </dgm:ptLst>
  <dgm:cxnLst>
    <dgm:cxn modelId="{55ADBD31-AA9E-48BE-909D-5DEFB1A5AAD9}" type="presOf" srcId="{122A8722-205B-4D83-B364-86A79352AB40}" destId="{8216A26A-EFDE-4296-B8F7-B3F851877AB6}" srcOrd="1" destOrd="0" presId="urn:microsoft.com/office/officeart/2005/8/layout/vProcess5"/>
    <dgm:cxn modelId="{55D9C65B-A164-4C16-AED5-C402A238EAAF}" srcId="{509F57AB-67EA-4CCA-A6AC-0507415444E9}" destId="{B058B442-3FB2-4670-A4F4-CE6D2A6D68BA}" srcOrd="1" destOrd="0" parTransId="{C5BCE189-FDCF-4EF7-A2E9-19D3B40F45FD}" sibTransId="{DFE3B2A2-F7B9-4FE3-9990-15E62F70E5F3}"/>
    <dgm:cxn modelId="{E515F74C-8C72-4E15-9E38-AA8C969BF739}" type="presOf" srcId="{509F57AB-67EA-4CCA-A6AC-0507415444E9}" destId="{49D85B44-6394-434D-B898-787C895EA051}" srcOrd="0" destOrd="0" presId="urn:microsoft.com/office/officeart/2005/8/layout/vProcess5"/>
    <dgm:cxn modelId="{9CD56D6D-F9D8-481C-BAC3-A6BF43443D5C}" type="presOf" srcId="{CC6570DB-4770-4E1E-9AA0-798DACB686D3}" destId="{ED9703CF-18A6-49B5-88F3-5149C936D75E}" srcOrd="1" destOrd="0" presId="urn:microsoft.com/office/officeart/2005/8/layout/vProcess5"/>
    <dgm:cxn modelId="{6DE21155-5E1D-4E67-93B7-F3F54868FC23}" type="presOf" srcId="{1212415A-5928-4B30-A29B-EF84AFCA2BC4}" destId="{ED8A2873-762A-4A62-9FB0-2B5CD55D70E5}" srcOrd="1" destOrd="0" presId="urn:microsoft.com/office/officeart/2005/8/layout/vProcess5"/>
    <dgm:cxn modelId="{CA8EC558-A9CF-41FF-ABA6-4ED64126D762}" type="presOf" srcId="{B058B442-3FB2-4670-A4F4-CE6D2A6D68BA}" destId="{FAE1210B-DD99-4CE4-8FCA-AED9C8CBE88A}" srcOrd="1" destOrd="0" presId="urn:microsoft.com/office/officeart/2005/8/layout/vProcess5"/>
    <dgm:cxn modelId="{5EDE1495-7A96-4384-AE32-61755A6819F0}" type="presOf" srcId="{122A8722-205B-4D83-B364-86A79352AB40}" destId="{CC759624-5153-4E48-B389-41B5EB958FDB}" srcOrd="0" destOrd="0" presId="urn:microsoft.com/office/officeart/2005/8/layout/vProcess5"/>
    <dgm:cxn modelId="{5C3C3C95-E44D-4184-8E9A-020730A8D1E8}" type="presOf" srcId="{2F721487-7AE0-4B8E-A650-295C1FEE7110}" destId="{2960F83B-2838-440D-901D-329822EDCFD9}" srcOrd="0" destOrd="0" presId="urn:microsoft.com/office/officeart/2005/8/layout/vProcess5"/>
    <dgm:cxn modelId="{F7C8DFB0-7588-4A5C-8967-C4601FF71D6C}" type="presOf" srcId="{3927BFA7-341A-4328-8FF6-4F20B4F88DD3}" destId="{D6ACE05B-D961-45AB-BEC4-10D5B34A381D}" srcOrd="0" destOrd="0" presId="urn:microsoft.com/office/officeart/2005/8/layout/vProcess5"/>
    <dgm:cxn modelId="{1225E7B7-B9F3-4211-A369-A4EEA19E2D8C}" srcId="{509F57AB-67EA-4CCA-A6AC-0507415444E9}" destId="{1212415A-5928-4B30-A29B-EF84AFCA2BC4}" srcOrd="3" destOrd="0" parTransId="{26F4AF95-375C-47E3-BA44-3C18D1906705}" sibTransId="{322DD8B9-9747-4963-A8BB-873A330E7817}"/>
    <dgm:cxn modelId="{30D1DABC-2D67-443A-95EA-07C18A074C2B}" type="presOf" srcId="{CC6570DB-4770-4E1E-9AA0-798DACB686D3}" destId="{E0B36A80-309C-4E4D-A7CC-95E260915FB3}" srcOrd="0" destOrd="0" presId="urn:microsoft.com/office/officeart/2005/8/layout/vProcess5"/>
    <dgm:cxn modelId="{9665F4E9-4D24-4AEA-924E-244CBFF3902F}" srcId="{509F57AB-67EA-4CCA-A6AC-0507415444E9}" destId="{CC6570DB-4770-4E1E-9AA0-798DACB686D3}" srcOrd="0" destOrd="0" parTransId="{B8A3CECD-9054-4A37-947A-2042973B3577}" sibTransId="{2F721487-7AE0-4B8E-A650-295C1FEE7110}"/>
    <dgm:cxn modelId="{CAB0D2EB-6651-4A88-B4BE-933FC9900D1A}" type="presOf" srcId="{1212415A-5928-4B30-A29B-EF84AFCA2BC4}" destId="{FB5FDEBA-6B20-4D04-AF29-F9303DEE612F}" srcOrd="0" destOrd="0" presId="urn:microsoft.com/office/officeart/2005/8/layout/vProcess5"/>
    <dgm:cxn modelId="{8DD54AED-06F1-4BD4-80CB-910E11F21D14}" type="presOf" srcId="{B058B442-3FB2-4670-A4F4-CE6D2A6D68BA}" destId="{B4D61096-A6B6-4B66-AA5D-8DD1244917AF}" srcOrd="0" destOrd="0" presId="urn:microsoft.com/office/officeart/2005/8/layout/vProcess5"/>
    <dgm:cxn modelId="{5D2817EF-88C2-4D67-9AF9-33395D00E59D}" srcId="{509F57AB-67EA-4CCA-A6AC-0507415444E9}" destId="{122A8722-205B-4D83-B364-86A79352AB40}" srcOrd="2" destOrd="0" parTransId="{B72711C0-B4FE-4C14-87FE-A1ED187C0D73}" sibTransId="{3927BFA7-341A-4328-8FF6-4F20B4F88DD3}"/>
    <dgm:cxn modelId="{13B3EEF9-5B5F-481A-96EB-C39D91A12537}" type="presOf" srcId="{DFE3B2A2-F7B9-4FE3-9990-15E62F70E5F3}" destId="{0F33A45E-36A6-4096-924B-3A0D285542E6}" srcOrd="0" destOrd="0" presId="urn:microsoft.com/office/officeart/2005/8/layout/vProcess5"/>
    <dgm:cxn modelId="{01D92BBB-CE51-430B-946F-B51D749A33D0}" type="presParOf" srcId="{49D85B44-6394-434D-B898-787C895EA051}" destId="{72E599D4-11BD-445A-9BFA-F0231926A716}" srcOrd="0" destOrd="0" presId="urn:microsoft.com/office/officeart/2005/8/layout/vProcess5"/>
    <dgm:cxn modelId="{8DDD0274-D79E-4252-AC65-02B14B44E8B7}" type="presParOf" srcId="{49D85B44-6394-434D-B898-787C895EA051}" destId="{E0B36A80-309C-4E4D-A7CC-95E260915FB3}" srcOrd="1" destOrd="0" presId="urn:microsoft.com/office/officeart/2005/8/layout/vProcess5"/>
    <dgm:cxn modelId="{0374C35C-8A6C-487E-BEDD-A97A14F1F327}" type="presParOf" srcId="{49D85B44-6394-434D-B898-787C895EA051}" destId="{B4D61096-A6B6-4B66-AA5D-8DD1244917AF}" srcOrd="2" destOrd="0" presId="urn:microsoft.com/office/officeart/2005/8/layout/vProcess5"/>
    <dgm:cxn modelId="{8F1A052F-DE8F-481B-9178-38FAF0FB27A3}" type="presParOf" srcId="{49D85B44-6394-434D-B898-787C895EA051}" destId="{CC759624-5153-4E48-B389-41B5EB958FDB}" srcOrd="3" destOrd="0" presId="urn:microsoft.com/office/officeart/2005/8/layout/vProcess5"/>
    <dgm:cxn modelId="{83A03701-D02D-482D-A8EE-C2FCA6A7E332}" type="presParOf" srcId="{49D85B44-6394-434D-B898-787C895EA051}" destId="{FB5FDEBA-6B20-4D04-AF29-F9303DEE612F}" srcOrd="4" destOrd="0" presId="urn:microsoft.com/office/officeart/2005/8/layout/vProcess5"/>
    <dgm:cxn modelId="{BA6EE686-5018-4B64-9FBA-6B13AD9633A1}" type="presParOf" srcId="{49D85B44-6394-434D-B898-787C895EA051}" destId="{2960F83B-2838-440D-901D-329822EDCFD9}" srcOrd="5" destOrd="0" presId="urn:microsoft.com/office/officeart/2005/8/layout/vProcess5"/>
    <dgm:cxn modelId="{507D7EF3-C03D-4670-AF2C-AEED6A6B82DF}" type="presParOf" srcId="{49D85B44-6394-434D-B898-787C895EA051}" destId="{0F33A45E-36A6-4096-924B-3A0D285542E6}" srcOrd="6" destOrd="0" presId="urn:microsoft.com/office/officeart/2005/8/layout/vProcess5"/>
    <dgm:cxn modelId="{3A629919-CF58-4269-AFD3-8826CDB17C4C}" type="presParOf" srcId="{49D85B44-6394-434D-B898-787C895EA051}" destId="{D6ACE05B-D961-45AB-BEC4-10D5B34A381D}" srcOrd="7" destOrd="0" presId="urn:microsoft.com/office/officeart/2005/8/layout/vProcess5"/>
    <dgm:cxn modelId="{72B97E14-4F49-40B8-A69F-4349AC22F3CF}" type="presParOf" srcId="{49D85B44-6394-434D-B898-787C895EA051}" destId="{ED9703CF-18A6-49B5-88F3-5149C936D75E}" srcOrd="8" destOrd="0" presId="urn:microsoft.com/office/officeart/2005/8/layout/vProcess5"/>
    <dgm:cxn modelId="{EB15E942-A180-4955-A21A-866D5636ABAE}" type="presParOf" srcId="{49D85B44-6394-434D-B898-787C895EA051}" destId="{FAE1210B-DD99-4CE4-8FCA-AED9C8CBE88A}" srcOrd="9" destOrd="0" presId="urn:microsoft.com/office/officeart/2005/8/layout/vProcess5"/>
    <dgm:cxn modelId="{2B6BC696-F273-4CF5-82B3-DEBBA035AEDA}" type="presParOf" srcId="{49D85B44-6394-434D-B898-787C895EA051}" destId="{8216A26A-EFDE-4296-B8F7-B3F851877AB6}" srcOrd="10" destOrd="0" presId="urn:microsoft.com/office/officeart/2005/8/layout/vProcess5"/>
    <dgm:cxn modelId="{91599ADE-FD35-490C-9D1F-03CD5AABEE92}" type="presParOf" srcId="{49D85B44-6394-434D-B898-787C895EA051}" destId="{ED8A2873-762A-4A62-9FB0-2B5CD55D70E5}"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9904413" cy="93064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281521" y="209793"/>
          <a:ext cx="511856" cy="5118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950049" y="79782"/>
          <a:ext cx="8829514" cy="93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94" tIns="98494" rIns="98494" bIns="98494" numCol="1" spcCol="1270" anchor="ctr" anchorCtr="0">
          <a:noAutofit/>
        </a:bodyPr>
        <a:lstStyle/>
        <a:p>
          <a:pPr marL="0" lvl="0" indent="0" algn="l" defTabSz="933450">
            <a:lnSpc>
              <a:spcPct val="90000"/>
            </a:lnSpc>
            <a:spcBef>
              <a:spcPct val="0"/>
            </a:spcBef>
            <a:spcAft>
              <a:spcPct val="35000"/>
            </a:spcAft>
            <a:buNone/>
          </a:pPr>
          <a:r>
            <a:rPr lang="en-US" sz="2100" kern="1200" dirty="0"/>
            <a:t>School reading – your child will read a new book every week at school. They will read this for 3 days to build on decoding, prosody and understanding.</a:t>
          </a:r>
        </a:p>
      </dsp:txBody>
      <dsp:txXfrm>
        <a:off x="950049" y="79782"/>
        <a:ext cx="8829514" cy="930648"/>
      </dsp:txXfrm>
    </dsp:sp>
    <dsp:sp modelId="{2D6005E7-2B8F-4C97-911C-587DC15CCE79}">
      <dsp:nvSpPr>
        <dsp:cNvPr id="0" name=""/>
        <dsp:cNvSpPr/>
      </dsp:nvSpPr>
      <dsp:spPr>
        <a:xfrm>
          <a:off x="0" y="1163708"/>
          <a:ext cx="9904413" cy="93064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281521" y="1373104"/>
          <a:ext cx="511856" cy="5118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074898" y="1163708"/>
          <a:ext cx="8829514" cy="93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94" tIns="98494" rIns="98494" bIns="98494" numCol="1" spcCol="1270" anchor="ctr" anchorCtr="0">
          <a:noAutofit/>
        </a:bodyPr>
        <a:lstStyle/>
        <a:p>
          <a:pPr marL="0" lvl="0" indent="0" algn="l" defTabSz="933450">
            <a:lnSpc>
              <a:spcPct val="90000"/>
            </a:lnSpc>
            <a:spcBef>
              <a:spcPct val="0"/>
            </a:spcBef>
            <a:spcAft>
              <a:spcPct val="35000"/>
            </a:spcAft>
            <a:buNone/>
          </a:pPr>
          <a:r>
            <a:rPr lang="en-GB" sz="2100" kern="1200" dirty="0"/>
            <a:t>They will bring this home on a Wednesday. They should be able to read this independently or without much support.</a:t>
          </a:r>
          <a:endParaRPr lang="en-US" sz="2100" kern="1200" dirty="0"/>
        </a:p>
      </dsp:txBody>
      <dsp:txXfrm>
        <a:off x="1074898" y="1163708"/>
        <a:ext cx="8829514" cy="930648"/>
      </dsp:txXfrm>
    </dsp:sp>
    <dsp:sp modelId="{1A575391-3E2D-4182-A407-9929EDDA9598}">
      <dsp:nvSpPr>
        <dsp:cNvPr id="0" name=""/>
        <dsp:cNvSpPr/>
      </dsp:nvSpPr>
      <dsp:spPr>
        <a:xfrm>
          <a:off x="0" y="2327416"/>
          <a:ext cx="9904413" cy="93064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281521" y="2536414"/>
          <a:ext cx="511856" cy="511856"/>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074898" y="2327018"/>
          <a:ext cx="8829514" cy="930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94" tIns="98494" rIns="98494" bIns="98494" numCol="1" spcCol="1270" anchor="ctr" anchorCtr="0">
          <a:noAutofit/>
        </a:bodyPr>
        <a:lstStyle/>
        <a:p>
          <a:pPr marL="0" lvl="0" indent="0" algn="l" defTabSz="933450">
            <a:lnSpc>
              <a:spcPct val="90000"/>
            </a:lnSpc>
            <a:spcBef>
              <a:spcPct val="0"/>
            </a:spcBef>
            <a:spcAft>
              <a:spcPct val="35000"/>
            </a:spcAft>
            <a:buNone/>
          </a:pPr>
          <a:r>
            <a:rPr lang="en-GB" sz="2100" kern="1200" dirty="0"/>
            <a:t>Your child will also bring home a book of their choice to read for pleasure. This is a book to share. There is no expectation for them to read it independently.</a:t>
          </a:r>
          <a:endParaRPr lang="en-US" sz="2100" kern="1200" dirty="0"/>
        </a:p>
      </dsp:txBody>
      <dsp:txXfrm>
        <a:off x="1074898" y="2327018"/>
        <a:ext cx="8829514" cy="930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5D86E6-C756-431E-88CC-B12A529C7D37}">
      <dsp:nvSpPr>
        <dsp:cNvPr id="0" name=""/>
        <dsp:cNvSpPr/>
      </dsp:nvSpPr>
      <dsp:spPr>
        <a:xfrm>
          <a:off x="0" y="0"/>
          <a:ext cx="5688835" cy="1914760"/>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t>Spellings will be given on a Friday to be returned  on Thursday.</a:t>
          </a:r>
          <a:endParaRPr lang="en-US" sz="2900" kern="1200" dirty="0"/>
        </a:p>
      </dsp:txBody>
      <dsp:txXfrm>
        <a:off x="56081" y="56081"/>
        <a:ext cx="3709782" cy="1802598"/>
      </dsp:txXfrm>
    </dsp:sp>
    <dsp:sp modelId="{14D87F5B-0999-472F-8511-FB905F491D30}">
      <dsp:nvSpPr>
        <dsp:cNvPr id="0" name=""/>
        <dsp:cNvSpPr/>
      </dsp:nvSpPr>
      <dsp:spPr>
        <a:xfrm>
          <a:off x="1003912" y="2340263"/>
          <a:ext cx="5688835" cy="1914760"/>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kern="1200" dirty="0"/>
            <a:t>This will link to their phonics and statutory </a:t>
          </a:r>
          <a:r>
            <a:rPr lang="en-GB" sz="2900" kern="1200"/>
            <a:t>requirements in National Curriculum.   </a:t>
          </a:r>
          <a:endParaRPr lang="en-US" sz="2900" kern="1200" dirty="0"/>
        </a:p>
      </dsp:txBody>
      <dsp:txXfrm>
        <a:off x="1059993" y="2396344"/>
        <a:ext cx="3328167" cy="1802598"/>
      </dsp:txXfrm>
    </dsp:sp>
    <dsp:sp modelId="{724D7952-0BB4-49ED-8C3B-94FF9AB46AAA}">
      <dsp:nvSpPr>
        <dsp:cNvPr id="0" name=""/>
        <dsp:cNvSpPr/>
      </dsp:nvSpPr>
      <dsp:spPr>
        <a:xfrm>
          <a:off x="4444241" y="1505214"/>
          <a:ext cx="1244594" cy="1244594"/>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724275" y="1505214"/>
        <a:ext cx="684526" cy="9365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B36A80-309C-4E4D-A7CC-95E260915FB3}">
      <dsp:nvSpPr>
        <dsp:cNvPr id="0" name=""/>
        <dsp:cNvSpPr/>
      </dsp:nvSpPr>
      <dsp:spPr>
        <a:xfrm>
          <a:off x="0" y="0"/>
          <a:ext cx="5354198" cy="985956"/>
        </a:xfrm>
        <a:prstGeom prst="roundRect">
          <a:avLst>
            <a:gd name="adj" fmla="val 10000"/>
          </a:avLst>
        </a:prstGeom>
        <a:gradFill rotWithShape="0">
          <a:gsLst>
            <a:gs pos="0">
              <a:schemeClr val="accent2">
                <a:hueOff val="0"/>
                <a:satOff val="0"/>
                <a:lumOff val="0"/>
                <a:alphaOff val="0"/>
                <a:tint val="94000"/>
                <a:satMod val="105000"/>
                <a:lumMod val="102000"/>
              </a:schemeClr>
            </a:gs>
            <a:gs pos="100000">
              <a:schemeClr val="accent2">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t>Homework will be given on a Friday to be returned  on Tuesday.</a:t>
          </a:r>
          <a:endParaRPr lang="en-US" sz="1700" kern="1200" dirty="0"/>
        </a:p>
      </dsp:txBody>
      <dsp:txXfrm>
        <a:off x="28878" y="28878"/>
        <a:ext cx="4206960" cy="928200"/>
      </dsp:txXfrm>
    </dsp:sp>
    <dsp:sp modelId="{B4D61096-A6B6-4B66-AA5D-8DD1244917AF}">
      <dsp:nvSpPr>
        <dsp:cNvPr id="0" name=""/>
        <dsp:cNvSpPr/>
      </dsp:nvSpPr>
      <dsp:spPr>
        <a:xfrm>
          <a:off x="448414" y="1165221"/>
          <a:ext cx="5354198" cy="985956"/>
        </a:xfrm>
        <a:prstGeom prst="roundRect">
          <a:avLst>
            <a:gd name="adj" fmla="val 10000"/>
          </a:avLst>
        </a:prstGeom>
        <a:gradFill rotWithShape="0">
          <a:gsLst>
            <a:gs pos="0">
              <a:schemeClr val="accent3">
                <a:hueOff val="0"/>
                <a:satOff val="0"/>
                <a:lumOff val="0"/>
                <a:alphaOff val="0"/>
                <a:tint val="94000"/>
                <a:satMod val="105000"/>
                <a:lumMod val="102000"/>
              </a:schemeClr>
            </a:gs>
            <a:gs pos="100000">
              <a:schemeClr val="accent3">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This will link with something we are learning about in class.</a:t>
          </a:r>
          <a:endParaRPr lang="en-US" sz="1700" kern="1200" dirty="0"/>
        </a:p>
      </dsp:txBody>
      <dsp:txXfrm>
        <a:off x="477292" y="1194099"/>
        <a:ext cx="4207156" cy="928200"/>
      </dsp:txXfrm>
    </dsp:sp>
    <dsp:sp modelId="{CC759624-5153-4E48-B389-41B5EB958FDB}">
      <dsp:nvSpPr>
        <dsp:cNvPr id="0" name=""/>
        <dsp:cNvSpPr/>
      </dsp:nvSpPr>
      <dsp:spPr>
        <a:xfrm>
          <a:off x="890135" y="2330443"/>
          <a:ext cx="5354198" cy="985956"/>
        </a:xfrm>
        <a:prstGeom prst="roundRect">
          <a:avLst>
            <a:gd name="adj" fmla="val 10000"/>
          </a:avLst>
        </a:prstGeom>
        <a:gradFill rotWithShape="0">
          <a:gsLst>
            <a:gs pos="0">
              <a:schemeClr val="accent4">
                <a:hueOff val="0"/>
                <a:satOff val="0"/>
                <a:lumOff val="0"/>
                <a:alphaOff val="0"/>
                <a:tint val="94000"/>
                <a:satMod val="105000"/>
                <a:lumMod val="102000"/>
              </a:schemeClr>
            </a:gs>
            <a:gs pos="100000">
              <a:schemeClr val="accent4">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White Rose Maths. You can download an app which will support your children at home  </a:t>
          </a:r>
        </a:p>
        <a:p>
          <a:pPr marL="0" lvl="0" indent="0" algn="l" defTabSz="755650">
            <a:lnSpc>
              <a:spcPct val="90000"/>
            </a:lnSpc>
            <a:spcBef>
              <a:spcPct val="0"/>
            </a:spcBef>
            <a:spcAft>
              <a:spcPct val="35000"/>
            </a:spcAft>
            <a:buNone/>
          </a:pPr>
          <a:endParaRPr lang="en-US" sz="1700" kern="1200" dirty="0"/>
        </a:p>
      </dsp:txBody>
      <dsp:txXfrm>
        <a:off x="919013" y="2359321"/>
        <a:ext cx="4213849" cy="928200"/>
      </dsp:txXfrm>
    </dsp:sp>
    <dsp:sp modelId="{FB5FDEBA-6B20-4D04-AF29-F9303DEE612F}">
      <dsp:nvSpPr>
        <dsp:cNvPr id="0" name=""/>
        <dsp:cNvSpPr/>
      </dsp:nvSpPr>
      <dsp:spPr>
        <a:xfrm>
          <a:off x="1338549" y="3495665"/>
          <a:ext cx="5354198" cy="985956"/>
        </a:xfrm>
        <a:prstGeom prst="roundRect">
          <a:avLst>
            <a:gd name="adj" fmla="val 10000"/>
          </a:avLst>
        </a:prstGeom>
        <a:gradFill rotWithShape="0">
          <a:gsLst>
            <a:gs pos="0">
              <a:schemeClr val="accent5">
                <a:hueOff val="0"/>
                <a:satOff val="0"/>
                <a:lumOff val="0"/>
                <a:alphaOff val="0"/>
                <a:tint val="94000"/>
                <a:satMod val="105000"/>
                <a:lumMod val="102000"/>
              </a:schemeClr>
            </a:gs>
            <a:gs pos="100000">
              <a:schemeClr val="accent5">
                <a:hueOff val="0"/>
                <a:satOff val="0"/>
                <a:lumOff val="0"/>
                <a:alphaOff val="0"/>
                <a:shade val="74000"/>
                <a:satMod val="128000"/>
                <a:lumMod val="100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In addition, there will be something set on Google Classrooms.</a:t>
          </a:r>
          <a:endParaRPr lang="en-US" sz="1700" kern="1200" dirty="0"/>
        </a:p>
      </dsp:txBody>
      <dsp:txXfrm>
        <a:off x="1367427" y="3524543"/>
        <a:ext cx="4207156" cy="928200"/>
      </dsp:txXfrm>
    </dsp:sp>
    <dsp:sp modelId="{2960F83B-2838-440D-901D-329822EDCFD9}">
      <dsp:nvSpPr>
        <dsp:cNvPr id="0" name=""/>
        <dsp:cNvSpPr/>
      </dsp:nvSpPr>
      <dsp:spPr>
        <a:xfrm>
          <a:off x="4713326" y="755153"/>
          <a:ext cx="640871" cy="640871"/>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857522" y="755153"/>
        <a:ext cx="352479" cy="482255"/>
      </dsp:txXfrm>
    </dsp:sp>
    <dsp:sp modelId="{0F33A45E-36A6-4096-924B-3A0D285542E6}">
      <dsp:nvSpPr>
        <dsp:cNvPr id="0" name=""/>
        <dsp:cNvSpPr/>
      </dsp:nvSpPr>
      <dsp:spPr>
        <a:xfrm>
          <a:off x="5161740" y="1920375"/>
          <a:ext cx="640871" cy="640871"/>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5305936" y="1920375"/>
        <a:ext cx="352479" cy="482255"/>
      </dsp:txXfrm>
    </dsp:sp>
    <dsp:sp modelId="{D6ACE05B-D961-45AB-BEC4-10D5B34A381D}">
      <dsp:nvSpPr>
        <dsp:cNvPr id="0" name=""/>
        <dsp:cNvSpPr/>
      </dsp:nvSpPr>
      <dsp:spPr>
        <a:xfrm>
          <a:off x="5603461" y="3085596"/>
          <a:ext cx="640871" cy="640871"/>
        </a:xfrm>
        <a:prstGeom prst="downArrow">
          <a:avLst>
            <a:gd name="adj1" fmla="val 55000"/>
            <a:gd name="adj2" fmla="val 45000"/>
          </a:avLst>
        </a:prstGeom>
        <a:solidFill>
          <a:schemeClr val="accent4">
            <a:tint val="40000"/>
            <a:alpha val="90000"/>
            <a:hueOff val="0"/>
            <a:satOff val="0"/>
            <a:lumOff val="0"/>
            <a:alphaOff val="0"/>
          </a:schemeClr>
        </a:solidFill>
        <a:ln w="9525"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a:p>
      </dsp:txBody>
      <dsp:txXfrm>
        <a:off x="5747657" y="3085596"/>
        <a:ext cx="352479" cy="48225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5923F103-BC34-4FE4-A40E-EDDEECFDA5D0}" type="datetimeFigureOut">
              <a:rPr lang="en-US" smtClean="0"/>
              <a:pPr/>
              <a:t>11/5/2022</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a:t>
              </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295941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9226096"/>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11/5/2022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609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62452738"/>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0624285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11/5/2022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7955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11/5/2022</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6242697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20082963"/>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98111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0158566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340462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6333047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8497234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9017359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7938759"/>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95515510"/>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11/5/2022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448343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BE451C3-0FF4-47C4-B829-773ADF60F88C}" type="datetimeFigureOut">
              <a:rPr lang="en-US" smtClean="0"/>
              <a:t>11/5/2022</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52252679"/>
      </p:ext>
    </p:extLst>
  </p:cSld>
  <p:clrMap bg1="dk1" tx1="lt1" bg2="dk2" tx2="lt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 id="2147483855" r:id="rId17"/>
  </p:sldLayoutIdLst>
  <p:hf sldNum="0" hdr="0" ft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76425" y="1113282"/>
            <a:ext cx="3734941" cy="2396681"/>
          </a:xfrm>
        </p:spPr>
        <p:txBody>
          <a:bodyPr>
            <a:normAutofit/>
          </a:bodyPr>
          <a:lstStyle/>
          <a:p>
            <a:r>
              <a:rPr lang="en-GB" dirty="0"/>
              <a:t>Welcome to year 1</a:t>
            </a:r>
          </a:p>
        </p:txBody>
      </p:sp>
      <p:sp>
        <p:nvSpPr>
          <p:cNvPr id="3" name="Subtitle 2"/>
          <p:cNvSpPr>
            <a:spLocks noGrp="1"/>
          </p:cNvSpPr>
          <p:nvPr>
            <p:ph type="subTitle" idx="1"/>
          </p:nvPr>
        </p:nvSpPr>
        <p:spPr>
          <a:xfrm>
            <a:off x="1876425" y="3602038"/>
            <a:ext cx="3734942" cy="2052720"/>
          </a:xfrm>
        </p:spPr>
        <p:txBody>
          <a:bodyPr>
            <a:normAutofit/>
          </a:bodyPr>
          <a:lstStyle/>
          <a:p>
            <a:r>
              <a:rPr lang="en-GB" dirty="0"/>
              <a:t>2022 - 2023</a:t>
            </a:r>
          </a:p>
        </p:txBody>
      </p:sp>
      <p:sp>
        <p:nvSpPr>
          <p:cNvPr id="82" name="Round Diagonal Corner Rectangle 6">
            <a:extLst>
              <a:ext uri="{FF2B5EF4-FFF2-40B4-BE49-F238E27FC236}">
                <a16:creationId xmlns:a16="http://schemas.microsoft.com/office/drawing/2014/main" id="{01958E0A-0BC1-424F-9B41-D614FC13A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808057"/>
            <a:ext cx="5286376" cy="5234394"/>
          </a:xfrm>
          <a:prstGeom prst="round2DiagRect">
            <a:avLst>
              <a:gd name="adj1" fmla="val 6185"/>
              <a:gd name="adj2" fmla="val 0"/>
            </a:avLst>
          </a:prstGeom>
          <a:solidFill>
            <a:srgbClr val="FFFFFF"/>
          </a:solidFill>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0DD052D-A184-417B-9BE8-47B5BF520D27}"/>
              </a:ext>
            </a:extLst>
          </p:cNvPr>
          <p:cNvPicPr>
            <a:picLocks noChangeAspect="1"/>
          </p:cNvPicPr>
          <p:nvPr/>
        </p:nvPicPr>
        <p:blipFill rotWithShape="1">
          <a:blip r:embed="rId3"/>
          <a:srcRect l="5025" r="1803"/>
          <a:stretch/>
        </p:blipFill>
        <p:spPr>
          <a:xfrm>
            <a:off x="6421396" y="1136606"/>
            <a:ext cx="4635583" cy="4577297"/>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Introductions</a:t>
            </a:r>
          </a:p>
        </p:txBody>
      </p:sp>
      <p:sp>
        <p:nvSpPr>
          <p:cNvPr id="3" name="Content Placeholder 2"/>
          <p:cNvSpPr>
            <a:spLocks noGrp="1"/>
          </p:cNvSpPr>
          <p:nvPr>
            <p:ph idx="1"/>
          </p:nvPr>
        </p:nvSpPr>
        <p:spPr>
          <a:xfrm>
            <a:off x="1141412" y="1857829"/>
            <a:ext cx="9905999" cy="4209142"/>
          </a:xfrm>
        </p:spPr>
        <p:txBody>
          <a:bodyPr>
            <a:normAutofit lnSpcReduction="10000"/>
          </a:bodyPr>
          <a:lstStyle/>
          <a:p>
            <a:r>
              <a:rPr lang="en-GB" dirty="0"/>
              <a:t>The Year 1 team:</a:t>
            </a:r>
          </a:p>
          <a:p>
            <a:pPr marL="0" indent="0">
              <a:buNone/>
            </a:pPr>
            <a:endParaRPr lang="en-GB" dirty="0"/>
          </a:p>
          <a:p>
            <a:r>
              <a:rPr lang="en-GB" dirty="0"/>
              <a:t>Mrs  Mc Fadden</a:t>
            </a:r>
          </a:p>
          <a:p>
            <a:r>
              <a:rPr lang="en-GB" dirty="0"/>
              <a:t>Miss Myers</a:t>
            </a:r>
          </a:p>
          <a:p>
            <a:r>
              <a:rPr lang="en-GB" dirty="0"/>
              <a:t>Mrs Culkin – interventions</a:t>
            </a:r>
          </a:p>
          <a:p>
            <a:r>
              <a:rPr lang="en-GB" dirty="0"/>
              <a:t>Miss Walsh</a:t>
            </a:r>
          </a:p>
          <a:p>
            <a:endParaRPr lang="en-GB" dirty="0"/>
          </a:p>
          <a:p>
            <a:r>
              <a:rPr lang="en-GB" dirty="0"/>
              <a:t>And of course your wonderful children!</a:t>
            </a:r>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3" name="Content Placeholder 2"/>
          <p:cNvSpPr>
            <a:spLocks noGrp="1"/>
          </p:cNvSpPr>
          <p:nvPr>
            <p:ph sz="half" idx="1"/>
          </p:nvPr>
        </p:nvSpPr>
        <p:spPr/>
        <p:txBody>
          <a:bodyPr>
            <a:normAutofit fontScale="92500"/>
          </a:bodyPr>
          <a:lstStyle/>
          <a:p>
            <a:pPr marL="0" indent="0">
              <a:buNone/>
            </a:pPr>
            <a:endParaRPr lang="en-GB" dirty="0"/>
          </a:p>
          <a:p>
            <a:endParaRPr lang="en-GB" dirty="0"/>
          </a:p>
          <a:p>
            <a:endParaRPr lang="en-GB" dirty="0"/>
          </a:p>
        </p:txBody>
      </p:sp>
      <p:sp>
        <p:nvSpPr>
          <p:cNvPr id="4" name="Content Placeholder 3"/>
          <p:cNvSpPr>
            <a:spLocks noGrp="1"/>
          </p:cNvSpPr>
          <p:nvPr>
            <p:ph sz="half" idx="2"/>
          </p:nvPr>
        </p:nvSpPr>
        <p:spPr>
          <a:xfrm>
            <a:off x="758284" y="2603500"/>
            <a:ext cx="10275588" cy="3416300"/>
          </a:xfrm>
        </p:spPr>
        <p:txBody>
          <a:bodyPr>
            <a:normAutofit fontScale="92500"/>
          </a:bodyPr>
          <a:lstStyle/>
          <a:p>
            <a:r>
              <a:rPr lang="en-GB" dirty="0"/>
              <a:t>Doors open at </a:t>
            </a:r>
            <a:r>
              <a:rPr lang="en-GB" dirty="0" err="1"/>
              <a:t>8.40am</a:t>
            </a:r>
            <a:r>
              <a:rPr lang="en-GB" dirty="0"/>
              <a:t> for a </a:t>
            </a:r>
            <a:r>
              <a:rPr lang="en-GB" dirty="0" err="1"/>
              <a:t>8.45am</a:t>
            </a:r>
            <a:r>
              <a:rPr lang="en-GB" dirty="0"/>
              <a:t> start. </a:t>
            </a:r>
          </a:p>
          <a:p>
            <a:r>
              <a:rPr lang="en-GB" dirty="0"/>
              <a:t>New water bottles are available from the school office </a:t>
            </a:r>
          </a:p>
          <a:p>
            <a:r>
              <a:rPr lang="en-GB" dirty="0"/>
              <a:t>Toast and milk are payable half termly in advance.</a:t>
            </a:r>
          </a:p>
          <a:p>
            <a:r>
              <a:rPr lang="en-GB" dirty="0"/>
              <a:t>All monies are to be paid using Parent Pay.</a:t>
            </a:r>
          </a:p>
          <a:p>
            <a:r>
              <a:rPr lang="en-GB" dirty="0"/>
              <a:t>The school day ends at 3.15pm – please collect your youngest first.</a:t>
            </a:r>
          </a:p>
          <a:p>
            <a:r>
              <a:rPr lang="en-GB" dirty="0"/>
              <a:t>Breakfast club and After school club are available although are heavily subscribed!</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a:t>
            </a:r>
          </a:p>
        </p:txBody>
      </p:sp>
      <p:sp>
        <p:nvSpPr>
          <p:cNvPr id="3" name="Content Placeholder 2"/>
          <p:cNvSpPr>
            <a:spLocks noGrp="1"/>
          </p:cNvSpPr>
          <p:nvPr>
            <p:ph idx="1"/>
          </p:nvPr>
        </p:nvSpPr>
        <p:spPr>
          <a:xfrm>
            <a:off x="1154954" y="2603499"/>
            <a:ext cx="8825659" cy="3551973"/>
          </a:xfrm>
        </p:spPr>
        <p:txBody>
          <a:bodyPr>
            <a:normAutofit fontScale="62500" lnSpcReduction="20000"/>
          </a:bodyPr>
          <a:lstStyle/>
          <a:p>
            <a:r>
              <a:rPr lang="en-GB" dirty="0"/>
              <a:t>School jumpers and cardigans are available from the school office.</a:t>
            </a:r>
          </a:p>
          <a:p>
            <a:pPr>
              <a:spcBef>
                <a:spcPct val="0"/>
              </a:spcBef>
              <a:defRPr/>
            </a:pPr>
            <a:r>
              <a:rPr lang="en-GB" altLang="en-US" dirty="0">
                <a:solidFill>
                  <a:schemeClr val="tx1"/>
                </a:solidFill>
              </a:rPr>
              <a:t>Blue sweatshirt or cardigan with school logo</a:t>
            </a:r>
          </a:p>
          <a:p>
            <a:pPr>
              <a:spcBef>
                <a:spcPct val="0"/>
              </a:spcBef>
              <a:defRPr/>
            </a:pPr>
            <a:r>
              <a:rPr lang="en-GB" altLang="en-US" dirty="0">
                <a:solidFill>
                  <a:schemeClr val="tx1"/>
                </a:solidFill>
              </a:rPr>
              <a:t>White polo shirt or blouse/shirt</a:t>
            </a:r>
          </a:p>
          <a:p>
            <a:pPr>
              <a:spcBef>
                <a:spcPct val="0"/>
              </a:spcBef>
              <a:defRPr/>
            </a:pPr>
            <a:r>
              <a:rPr lang="en-GB" altLang="en-US" dirty="0">
                <a:solidFill>
                  <a:schemeClr val="tx1"/>
                </a:solidFill>
              </a:rPr>
              <a:t>Dark grey/black trousers</a:t>
            </a:r>
          </a:p>
          <a:p>
            <a:pPr>
              <a:spcBef>
                <a:spcPct val="0"/>
              </a:spcBef>
              <a:defRPr/>
            </a:pPr>
            <a:r>
              <a:rPr lang="en-GB" altLang="en-US" dirty="0">
                <a:solidFill>
                  <a:schemeClr val="tx1"/>
                </a:solidFill>
              </a:rPr>
              <a:t>Navy/black/grey knee length skirt or pinafore dress</a:t>
            </a:r>
          </a:p>
          <a:p>
            <a:pPr>
              <a:spcBef>
                <a:spcPct val="0"/>
              </a:spcBef>
              <a:defRPr/>
            </a:pPr>
            <a:r>
              <a:rPr lang="en-GB" altLang="en-US" dirty="0">
                <a:solidFill>
                  <a:schemeClr val="tx1"/>
                </a:solidFill>
              </a:rPr>
              <a:t>Plain black/white or grey socks/tights</a:t>
            </a:r>
          </a:p>
          <a:p>
            <a:pPr>
              <a:spcBef>
                <a:spcPct val="0"/>
              </a:spcBef>
              <a:defRPr/>
            </a:pPr>
            <a:r>
              <a:rPr lang="en-GB" altLang="en-US" dirty="0">
                <a:solidFill>
                  <a:schemeClr val="tx1"/>
                </a:solidFill>
              </a:rPr>
              <a:t>Black shoes (no trainers, boots or open toe sandals)</a:t>
            </a:r>
          </a:p>
          <a:p>
            <a:pPr>
              <a:spcBef>
                <a:spcPct val="0"/>
              </a:spcBef>
              <a:defRPr/>
            </a:pPr>
            <a:r>
              <a:rPr lang="en-GB" altLang="en-US" dirty="0">
                <a:solidFill>
                  <a:schemeClr val="tx1"/>
                </a:solidFill>
              </a:rPr>
              <a:t>Please ensure your child comes to school with a coat</a:t>
            </a:r>
          </a:p>
          <a:p>
            <a:pPr>
              <a:spcBef>
                <a:spcPct val="0"/>
              </a:spcBef>
              <a:buFontTx/>
              <a:buNone/>
              <a:defRPr/>
            </a:pPr>
            <a:endParaRPr lang="en-GB" altLang="en-US" dirty="0">
              <a:solidFill>
                <a:schemeClr val="tx1"/>
              </a:solidFill>
            </a:endParaRPr>
          </a:p>
          <a:p>
            <a:pPr>
              <a:spcBef>
                <a:spcPct val="0"/>
              </a:spcBef>
              <a:buFontTx/>
              <a:buNone/>
              <a:defRPr/>
            </a:pPr>
            <a:endParaRPr lang="en-GB" altLang="en-US" dirty="0">
              <a:solidFill>
                <a:schemeClr val="tx1"/>
              </a:solidFill>
            </a:endParaRPr>
          </a:p>
          <a:p>
            <a:pPr>
              <a:spcBef>
                <a:spcPct val="0"/>
              </a:spcBef>
              <a:buFontTx/>
              <a:buNone/>
              <a:defRPr/>
            </a:pPr>
            <a:r>
              <a:rPr lang="en-GB" altLang="en-US" b="1" u="sng" dirty="0">
                <a:solidFill>
                  <a:schemeClr val="tx1"/>
                </a:solidFill>
              </a:rPr>
              <a:t>Jewellery</a:t>
            </a:r>
          </a:p>
          <a:p>
            <a:pPr>
              <a:spcBef>
                <a:spcPct val="0"/>
              </a:spcBef>
              <a:defRPr/>
            </a:pPr>
            <a:r>
              <a:rPr lang="en-GB" altLang="en-US" dirty="0">
                <a:solidFill>
                  <a:schemeClr val="tx1"/>
                </a:solidFill>
              </a:rPr>
              <a:t>Small plain studs-one in each ear</a:t>
            </a:r>
          </a:p>
          <a:p>
            <a:pPr>
              <a:spcBef>
                <a:spcPct val="0"/>
              </a:spcBef>
              <a:buFontTx/>
              <a:buNone/>
              <a:defRPr/>
            </a:pPr>
            <a:endParaRPr lang="en-GB" altLang="en-US" dirty="0">
              <a:solidFill>
                <a:schemeClr val="tx1"/>
              </a:solidFill>
            </a:endParaRPr>
          </a:p>
          <a:p>
            <a:pPr>
              <a:spcBef>
                <a:spcPct val="0"/>
              </a:spcBef>
              <a:buFontTx/>
              <a:buNone/>
              <a:defRPr/>
            </a:pPr>
            <a:r>
              <a:rPr lang="en-GB" altLang="en-US" b="1" dirty="0">
                <a:solidFill>
                  <a:schemeClr val="tx1"/>
                </a:solidFill>
              </a:rPr>
              <a:t>All items of clothing should be marked with your child’s name please!</a:t>
            </a:r>
          </a:p>
          <a:p>
            <a:endParaRPr lang="en-GB" dirty="0"/>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C7373-2D08-456F-8132-BB15B19C5787}"/>
              </a:ext>
            </a:extLst>
          </p:cNvPr>
          <p:cNvSpPr>
            <a:spLocks noGrp="1"/>
          </p:cNvSpPr>
          <p:nvPr>
            <p:ph type="title"/>
          </p:nvPr>
        </p:nvSpPr>
        <p:spPr>
          <a:xfrm>
            <a:off x="1141413" y="618518"/>
            <a:ext cx="9905998" cy="1478570"/>
          </a:xfrm>
        </p:spPr>
        <p:txBody>
          <a:bodyPr>
            <a:normAutofit/>
          </a:bodyPr>
          <a:lstStyle/>
          <a:p>
            <a:r>
              <a:rPr lang="en-GB" dirty="0"/>
              <a:t>PE</a:t>
            </a:r>
          </a:p>
        </p:txBody>
      </p:sp>
      <p:pic>
        <p:nvPicPr>
          <p:cNvPr id="4" name="Picture 3">
            <a:extLst>
              <a:ext uri="{FF2B5EF4-FFF2-40B4-BE49-F238E27FC236}">
                <a16:creationId xmlns:a16="http://schemas.microsoft.com/office/drawing/2014/main" id="{9596764C-7974-4F58-B8CF-508B681FA33E}"/>
              </a:ext>
            </a:extLst>
          </p:cNvPr>
          <p:cNvPicPr>
            <a:picLocks noChangeAspect="1"/>
          </p:cNvPicPr>
          <p:nvPr/>
        </p:nvPicPr>
        <p:blipFill>
          <a:blip r:embed="rId3"/>
          <a:stretch>
            <a:fillRect/>
          </a:stretch>
        </p:blipFill>
        <p:spPr>
          <a:xfrm>
            <a:off x="1141411" y="2570650"/>
            <a:ext cx="3532684" cy="2190264"/>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3" name="Content Placeholder 2">
            <a:extLst>
              <a:ext uri="{FF2B5EF4-FFF2-40B4-BE49-F238E27FC236}">
                <a16:creationId xmlns:a16="http://schemas.microsoft.com/office/drawing/2014/main" id="{6643E8E1-7B8A-43AA-A47A-29F9BFBA1B44}"/>
              </a:ext>
            </a:extLst>
          </p:cNvPr>
          <p:cNvSpPr>
            <a:spLocks noGrp="1"/>
          </p:cNvSpPr>
          <p:nvPr>
            <p:ph idx="1"/>
          </p:nvPr>
        </p:nvSpPr>
        <p:spPr>
          <a:xfrm>
            <a:off x="6094412" y="957716"/>
            <a:ext cx="4710683" cy="3541714"/>
          </a:xfrm>
        </p:spPr>
        <p:txBody>
          <a:bodyPr>
            <a:noAutofit/>
          </a:bodyPr>
          <a:lstStyle/>
          <a:p>
            <a:pPr>
              <a:lnSpc>
                <a:spcPct val="110000"/>
              </a:lnSpc>
            </a:pPr>
            <a:r>
              <a:rPr lang="en-GB" sz="1800" u="sng" dirty="0"/>
              <a:t>PE Day is Thursday.</a:t>
            </a:r>
          </a:p>
          <a:p>
            <a:pPr marL="0" indent="0">
              <a:lnSpc>
                <a:spcPct val="110000"/>
              </a:lnSpc>
              <a:buNone/>
            </a:pPr>
            <a:endParaRPr lang="en-GB" sz="1800" dirty="0"/>
          </a:p>
          <a:p>
            <a:pPr>
              <a:lnSpc>
                <a:spcPct val="110000"/>
              </a:lnSpc>
            </a:pPr>
            <a:r>
              <a:rPr lang="en-GB" sz="1800" dirty="0"/>
              <a:t>We recommend you leave your child’s PE bag at school for the half term, taking it home to wash in the holidays. Or if you prefer, bring it in to school on a Monday and take it home on a Friday.</a:t>
            </a:r>
          </a:p>
          <a:p>
            <a:pPr>
              <a:lnSpc>
                <a:spcPct val="110000"/>
              </a:lnSpc>
            </a:pPr>
            <a:endParaRPr lang="en-GB" sz="1800" dirty="0"/>
          </a:p>
          <a:p>
            <a:pPr>
              <a:lnSpc>
                <a:spcPct val="110000"/>
              </a:lnSpc>
            </a:pPr>
            <a:r>
              <a:rPr lang="en-GB" sz="1800" dirty="0"/>
              <a:t>PE kit – white T-shirt, black shorts and pumps or trainers.</a:t>
            </a:r>
          </a:p>
          <a:p>
            <a:pPr marL="0" indent="0">
              <a:lnSpc>
                <a:spcPct val="110000"/>
              </a:lnSpc>
              <a:buNone/>
            </a:pPr>
            <a:endParaRPr lang="en-GB" sz="1800" dirty="0"/>
          </a:p>
        </p:txBody>
      </p:sp>
    </p:spTree>
    <p:extLst>
      <p:ext uri="{BB962C8B-B14F-4D97-AF65-F5344CB8AC3E}">
        <p14:creationId xmlns:p14="http://schemas.microsoft.com/office/powerpoint/2010/main" val="2221439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p:txBody>
          <a:bodyPr>
            <a:normAutofit/>
          </a:bodyPr>
          <a:lstStyle/>
          <a:p>
            <a:r>
              <a:rPr lang="en-GB" dirty="0"/>
              <a:t>Children receive dojo points as a way of promoting positive</a:t>
            </a:r>
          </a:p>
          <a:p>
            <a:pPr marL="0" indent="0">
              <a:buNone/>
            </a:pPr>
            <a:r>
              <a:rPr lang="en-GB" dirty="0"/>
              <a:t> behaviour .</a:t>
            </a:r>
          </a:p>
          <a:p>
            <a:r>
              <a:rPr lang="en-GB" dirty="0"/>
              <a:t>Children receive a reward when </a:t>
            </a:r>
          </a:p>
          <a:p>
            <a:pPr marL="0" indent="0">
              <a:buNone/>
            </a:pPr>
            <a:r>
              <a:rPr lang="en-GB" dirty="0"/>
              <a:t>they have collected 10 dojo points and for </a:t>
            </a:r>
          </a:p>
          <a:p>
            <a:pPr marL="0" indent="0">
              <a:buNone/>
            </a:pPr>
            <a:r>
              <a:rPr lang="en-GB" dirty="0"/>
              <a:t>every multiple of ten thereafter.</a:t>
            </a:r>
          </a:p>
          <a:p>
            <a:pPr marL="0" indent="0">
              <a:buNone/>
            </a:pPr>
            <a:r>
              <a:rPr lang="en-GB" dirty="0"/>
              <a:t>FRIDAY- GOLDEN TIME!</a:t>
            </a:r>
          </a:p>
          <a:p>
            <a:pPr marL="0" indent="0">
              <a:buNone/>
            </a:pPr>
            <a:endParaRPr lang="en-GB" dirty="0"/>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6317" y="2880852"/>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6270675-9512-4978-8583-36659256EE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a:xfrm>
            <a:off x="1141413" y="618518"/>
            <a:ext cx="9905998" cy="678941"/>
          </a:xfrm>
        </p:spPr>
        <p:txBody>
          <a:bodyPr>
            <a:normAutofit/>
          </a:bodyPr>
          <a:lstStyle/>
          <a:p>
            <a:r>
              <a:rPr lang="en-GB" dirty="0"/>
              <a:t>Year 1 Phonics AND Reading</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2211137982"/>
              </p:ext>
            </p:extLst>
          </p:nvPr>
        </p:nvGraphicFramePr>
        <p:xfrm>
          <a:off x="1142999" y="2533134"/>
          <a:ext cx="9904413" cy="32580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ounded Rectangle 7"/>
          <p:cNvSpPr/>
          <p:nvPr/>
        </p:nvSpPr>
        <p:spPr>
          <a:xfrm>
            <a:off x="1141411" y="1409461"/>
            <a:ext cx="9906000" cy="1011670"/>
          </a:xfrm>
          <a:prstGeom prst="roundRect">
            <a:avLst>
              <a:gd name="adj" fmla="val 10000"/>
            </a:avLst>
          </a:prstGeom>
          <a:solidFill>
            <a:schemeClr val="accent1">
              <a:lumMod val="60000"/>
              <a:lumOff val="40000"/>
            </a:schemeClr>
          </a:solidFill>
          <a:ln>
            <a:solidFill>
              <a:srgbClr val="FFFF00"/>
            </a:solidFill>
          </a:ln>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txBody>
          <a:bodyPr/>
          <a:lstStyle/>
          <a:p>
            <a:r>
              <a:rPr lang="en-GB"/>
              <a:t> </a:t>
            </a:r>
            <a:endParaRPr lang="en-GB" dirty="0"/>
          </a:p>
        </p:txBody>
      </p:sp>
      <p:grpSp>
        <p:nvGrpSpPr>
          <p:cNvPr id="9" name="Group 8"/>
          <p:cNvGrpSpPr/>
          <p:nvPr/>
        </p:nvGrpSpPr>
        <p:grpSpPr>
          <a:xfrm>
            <a:off x="2039589" y="1459592"/>
            <a:ext cx="8829514" cy="930648"/>
            <a:chOff x="950049" y="79782"/>
            <a:chExt cx="8829514" cy="930648"/>
          </a:xfrm>
        </p:grpSpPr>
        <p:sp>
          <p:nvSpPr>
            <p:cNvPr id="11" name="Rectangle 10"/>
            <p:cNvSpPr/>
            <p:nvPr/>
          </p:nvSpPr>
          <p:spPr>
            <a:xfrm>
              <a:off x="950049" y="79782"/>
              <a:ext cx="8829514" cy="930648"/>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sp>
        <p:sp>
          <p:nvSpPr>
            <p:cNvPr id="12" name="Rectangle 11"/>
            <p:cNvSpPr/>
            <p:nvPr/>
          </p:nvSpPr>
          <p:spPr>
            <a:xfrm>
              <a:off x="950049" y="79782"/>
              <a:ext cx="8829514" cy="930648"/>
            </a:xfrm>
            <a:prstGeom prst="rect">
              <a:avLst/>
            </a:prstGeom>
          </p:spPr>
          <p:style>
            <a:lnRef idx="0">
              <a:scrgbClr r="0" g="0" b="0"/>
            </a:lnRef>
            <a:fillRef idx="0">
              <a:scrgbClr r="0" g="0" b="0"/>
            </a:fillRef>
            <a:effectRef idx="0">
              <a:scrgbClr r="0" g="0" b="0"/>
            </a:effectRef>
            <a:fontRef idx="minor">
              <a:schemeClr val="bg1">
                <a:hueOff val="0"/>
                <a:satOff val="0"/>
                <a:lumOff val="0"/>
                <a:alphaOff val="0"/>
              </a:schemeClr>
            </a:fontRef>
          </p:style>
          <p:txBody>
            <a:bodyPr spcFirstLastPara="0" vert="horz" wrap="square" lIns="98494" tIns="98494" rIns="98494" bIns="98494" numCol="1" spcCol="1270" anchor="ctr" anchorCtr="0">
              <a:noAutofit/>
            </a:bodyPr>
            <a:lstStyle/>
            <a:p>
              <a:pPr lvl="0" algn="l" defTabSz="755650">
                <a:lnSpc>
                  <a:spcPct val="90000"/>
                </a:lnSpc>
                <a:spcBef>
                  <a:spcPct val="0"/>
                </a:spcBef>
                <a:spcAft>
                  <a:spcPct val="35000"/>
                </a:spcAft>
              </a:pPr>
              <a:r>
                <a:rPr lang="en-US" sz="1700" dirty="0"/>
                <a:t>Our teaching scheme - Little </a:t>
              </a:r>
              <a:r>
                <a:rPr lang="en-US" sz="1700" dirty="0" err="1"/>
                <a:t>Wandle</a:t>
              </a:r>
              <a:r>
                <a:rPr lang="en-US" sz="1700" dirty="0"/>
                <a:t> Letters and Sounds.</a:t>
              </a:r>
            </a:p>
            <a:p>
              <a:pPr lvl="0" algn="l" defTabSz="755650">
                <a:lnSpc>
                  <a:spcPct val="90000"/>
                </a:lnSpc>
                <a:spcBef>
                  <a:spcPct val="0"/>
                </a:spcBef>
                <a:spcAft>
                  <a:spcPct val="35000"/>
                </a:spcAft>
              </a:pPr>
              <a:r>
                <a:rPr lang="en-US" sz="1700" kern="1200" dirty="0"/>
                <a:t>Systematic Teaching of Phonics – Includes teaching spelling and reading skills.  </a:t>
              </a:r>
              <a:endParaRPr lang="en-US" sz="1700" dirty="0"/>
            </a:p>
            <a:p>
              <a:pPr lvl="0" algn="l" defTabSz="755650">
                <a:lnSpc>
                  <a:spcPct val="90000"/>
                </a:lnSpc>
                <a:spcBef>
                  <a:spcPct val="0"/>
                </a:spcBef>
                <a:spcAft>
                  <a:spcPct val="35000"/>
                </a:spcAft>
              </a:pPr>
              <a:r>
                <a:rPr lang="en-US" sz="1700" b="1" kern="1200" dirty="0"/>
                <a:t>Phonics meeting: Wednesday 12</a:t>
              </a:r>
              <a:r>
                <a:rPr lang="en-US" sz="1700" b="1" kern="1200" baseline="30000" dirty="0"/>
                <a:t>th</a:t>
              </a:r>
              <a:r>
                <a:rPr lang="en-US" sz="1700" b="1" kern="1200" dirty="0"/>
                <a:t> October 9 am</a:t>
              </a:r>
            </a:p>
          </p:txBody>
        </p:sp>
      </p:grpSp>
    </p:spTree>
    <p:extLst>
      <p:ext uri="{BB962C8B-B14F-4D97-AF65-F5344CB8AC3E}">
        <p14:creationId xmlns:p14="http://schemas.microsoft.com/office/powerpoint/2010/main" val="3251587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phonics screening?</a:t>
            </a:r>
          </a:p>
        </p:txBody>
      </p:sp>
      <p:sp>
        <p:nvSpPr>
          <p:cNvPr id="3" name="Content Placeholder 2"/>
          <p:cNvSpPr>
            <a:spLocks noGrp="1"/>
          </p:cNvSpPr>
          <p:nvPr>
            <p:ph idx="1"/>
          </p:nvPr>
        </p:nvSpPr>
        <p:spPr/>
        <p:txBody>
          <a:bodyPr>
            <a:normAutofit fontScale="85000" lnSpcReduction="20000"/>
          </a:bodyPr>
          <a:lstStyle/>
          <a:p>
            <a:r>
              <a:rPr lang="en-GB" dirty="0"/>
              <a:t>The Phonics Screening Check is meant to show how well your child can use the phonics skills they’ve learned up to the end of Year 1, and to identify students who need extra phonics help.</a:t>
            </a:r>
          </a:p>
          <a:p>
            <a:pPr marL="0" indent="0">
              <a:buNone/>
            </a:pPr>
            <a:endParaRPr lang="en-GB" dirty="0"/>
          </a:p>
          <a:p>
            <a:r>
              <a:rPr lang="en-GB" dirty="0"/>
              <a:t>The Department for Education defines the checks as “short, light-touch assessments” that take about four to nine minutes to complete.</a:t>
            </a:r>
          </a:p>
          <a:p>
            <a:endParaRPr lang="en-GB" dirty="0"/>
          </a:p>
          <a:p>
            <a:pPr marL="0" indent="0" algn="ctr">
              <a:buNone/>
            </a:pPr>
            <a:r>
              <a:rPr lang="en-GB" b="1" dirty="0">
                <a:solidFill>
                  <a:schemeClr val="accent2">
                    <a:lumMod val="60000"/>
                    <a:lumOff val="40000"/>
                  </a:schemeClr>
                </a:solidFill>
              </a:rPr>
              <a:t>The aim of the test is not to see if your child can read but to ensure they have phonic skills they need to read new words in the future.</a:t>
            </a:r>
          </a:p>
          <a:p>
            <a:endParaRPr lang="en-GB" dirty="0"/>
          </a:p>
        </p:txBody>
      </p:sp>
    </p:spTree>
    <p:extLst>
      <p:ext uri="{BB962C8B-B14F-4D97-AF65-F5344CB8AC3E}">
        <p14:creationId xmlns:p14="http://schemas.microsoft.com/office/powerpoint/2010/main" val="3279342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on it?</a:t>
            </a:r>
          </a:p>
        </p:txBody>
      </p:sp>
      <p:sp>
        <p:nvSpPr>
          <p:cNvPr id="3" name="Content Placeholder 2"/>
          <p:cNvSpPr>
            <a:spLocks noGrp="1"/>
          </p:cNvSpPr>
          <p:nvPr>
            <p:ph idx="1"/>
          </p:nvPr>
        </p:nvSpPr>
        <p:spPr/>
        <p:txBody>
          <a:bodyPr>
            <a:normAutofit fontScale="92500" lnSpcReduction="20000"/>
          </a:bodyPr>
          <a:lstStyle/>
          <a:p>
            <a:r>
              <a:rPr lang="en-GB" dirty="0"/>
              <a:t>The 40 words in the check are split into sections progressing from simple word structures to trickier words with five or six letters.</a:t>
            </a:r>
          </a:p>
          <a:p>
            <a:endParaRPr lang="en-GB" dirty="0"/>
          </a:p>
          <a:p>
            <a:r>
              <a:rPr lang="en-GB" dirty="0"/>
              <a:t>The often confusing thing about the screening check</a:t>
            </a:r>
          </a:p>
          <a:p>
            <a:pPr marL="0" indent="0">
              <a:buNone/>
            </a:pPr>
            <a:r>
              <a:rPr lang="en-GB" dirty="0"/>
              <a:t>is that 20/40 of the words that children are expected to</a:t>
            </a:r>
          </a:p>
          <a:p>
            <a:pPr marL="0" indent="0">
              <a:buNone/>
            </a:pPr>
            <a:r>
              <a:rPr lang="en-GB" dirty="0"/>
              <a:t>read are ‘nonsense words’, alien words that have no</a:t>
            </a:r>
          </a:p>
          <a:p>
            <a:pPr marL="0" indent="0">
              <a:buNone/>
            </a:pPr>
            <a:r>
              <a:rPr lang="en-GB" dirty="0"/>
              <a:t>meaning. This really tests a child’s phonic decoding skills</a:t>
            </a:r>
          </a:p>
          <a:p>
            <a:pPr marL="0" indent="0">
              <a:buNone/>
            </a:pPr>
            <a:r>
              <a:rPr lang="en-GB" dirty="0"/>
              <a:t>to check they have the appropriate standard.</a:t>
            </a:r>
          </a:p>
          <a:p>
            <a:pPr marL="0" indent="0">
              <a:buNone/>
            </a:pPr>
            <a:endParaRPr lang="en-GB" dirty="0"/>
          </a:p>
        </p:txBody>
      </p:sp>
      <p:pic>
        <p:nvPicPr>
          <p:cNvPr id="4" name="Picture 3"/>
          <p:cNvPicPr>
            <a:picLocks noChangeAspect="1"/>
          </p:cNvPicPr>
          <p:nvPr/>
        </p:nvPicPr>
        <p:blipFill rotWithShape="1">
          <a:blip r:embed="rId2"/>
          <a:srcRect l="1384" t="29965" r="57423" b="11801"/>
          <a:stretch/>
        </p:blipFill>
        <p:spPr>
          <a:xfrm>
            <a:off x="9205784" y="3108964"/>
            <a:ext cx="2878364" cy="2287775"/>
          </a:xfrm>
          <a:prstGeom prst="rect">
            <a:avLst/>
          </a:prstGeom>
        </p:spPr>
      </p:pic>
    </p:spTree>
    <p:extLst>
      <p:ext uri="{BB962C8B-B14F-4D97-AF65-F5344CB8AC3E}">
        <p14:creationId xmlns:p14="http://schemas.microsoft.com/office/powerpoint/2010/main" val="1175949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it looks like</a:t>
            </a:r>
          </a:p>
        </p:txBody>
      </p:sp>
      <p:pic>
        <p:nvPicPr>
          <p:cNvPr id="4" name="Content Placeholder 3"/>
          <p:cNvPicPr>
            <a:picLocks noGrp="1" noChangeAspect="1"/>
          </p:cNvPicPr>
          <p:nvPr>
            <p:ph idx="1"/>
          </p:nvPr>
        </p:nvPicPr>
        <p:blipFill rotWithShape="1">
          <a:blip r:embed="rId2"/>
          <a:srcRect l="37553" t="19942" r="39059" b="21342"/>
          <a:stretch/>
        </p:blipFill>
        <p:spPr>
          <a:xfrm>
            <a:off x="5959014" y="1905490"/>
            <a:ext cx="3193367" cy="4507508"/>
          </a:xfrm>
          <a:prstGeom prst="rect">
            <a:avLst/>
          </a:prstGeom>
        </p:spPr>
      </p:pic>
      <p:pic>
        <p:nvPicPr>
          <p:cNvPr id="6" name="Picture 5"/>
          <p:cNvPicPr>
            <a:picLocks noChangeAspect="1"/>
          </p:cNvPicPr>
          <p:nvPr/>
        </p:nvPicPr>
        <p:blipFill rotWithShape="1">
          <a:blip r:embed="rId3"/>
          <a:srcRect l="13487" r="11928"/>
          <a:stretch/>
        </p:blipFill>
        <p:spPr>
          <a:xfrm>
            <a:off x="1141413" y="1813211"/>
            <a:ext cx="3494891" cy="4685806"/>
          </a:xfrm>
          <a:prstGeom prst="rect">
            <a:avLst/>
          </a:prstGeom>
        </p:spPr>
      </p:pic>
    </p:spTree>
    <p:extLst>
      <p:ext uri="{BB962C8B-B14F-4D97-AF65-F5344CB8AC3E}">
        <p14:creationId xmlns:p14="http://schemas.microsoft.com/office/powerpoint/2010/main" val="3425990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When is it?</a:t>
            </a:r>
          </a:p>
        </p:txBody>
      </p:sp>
      <p:sp>
        <p:nvSpPr>
          <p:cNvPr id="3" name="Content Placeholder 2"/>
          <p:cNvSpPr>
            <a:spLocks noGrp="1"/>
          </p:cNvSpPr>
          <p:nvPr>
            <p:ph idx="1"/>
          </p:nvPr>
        </p:nvSpPr>
        <p:spPr/>
        <p:txBody>
          <a:bodyPr/>
          <a:lstStyle/>
          <a:p>
            <a:r>
              <a:rPr lang="en-GB" dirty="0"/>
              <a:t>Schools will administer the Phonics Screening Check during the Summer 1 Term.</a:t>
            </a:r>
          </a:p>
          <a:p>
            <a:r>
              <a:rPr lang="en-GB" dirty="0"/>
              <a:t>It will be a one to one check and your child will be given some practice words first including nonsense words.</a:t>
            </a:r>
          </a:p>
        </p:txBody>
      </p:sp>
    </p:spTree>
    <p:extLst>
      <p:ext uri="{BB962C8B-B14F-4D97-AF65-F5344CB8AC3E}">
        <p14:creationId xmlns:p14="http://schemas.microsoft.com/office/powerpoint/2010/main" val="357359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will my child’s score mean?</a:t>
            </a:r>
          </a:p>
        </p:txBody>
      </p:sp>
      <p:sp>
        <p:nvSpPr>
          <p:cNvPr id="3" name="Content Placeholder 2"/>
          <p:cNvSpPr>
            <a:spLocks noGrp="1"/>
          </p:cNvSpPr>
          <p:nvPr>
            <p:ph idx="1"/>
          </p:nvPr>
        </p:nvSpPr>
        <p:spPr/>
        <p:txBody>
          <a:bodyPr>
            <a:normAutofit/>
          </a:bodyPr>
          <a:lstStyle/>
          <a:p>
            <a:r>
              <a:rPr lang="en-GB" dirty="0"/>
              <a:t>The Pass threshold is set at 32/40.</a:t>
            </a:r>
          </a:p>
          <a:p>
            <a:pPr marL="0" indent="0">
              <a:buNone/>
            </a:pPr>
            <a:endParaRPr lang="en-GB" dirty="0"/>
          </a:p>
          <a:p>
            <a:r>
              <a:rPr lang="en-GB" dirty="0"/>
              <a:t>You will be told how your child did, but schools’ results will not be published.</a:t>
            </a:r>
          </a:p>
          <a:p>
            <a:endParaRPr lang="en-GB" dirty="0"/>
          </a:p>
          <a:p>
            <a:r>
              <a:rPr lang="en-GB" dirty="0"/>
              <a:t> If your child’s score falls below the national standard, we will discuss with you how they will be given extra phonics help.</a:t>
            </a:r>
          </a:p>
          <a:p>
            <a:endParaRPr lang="en-GB" dirty="0"/>
          </a:p>
        </p:txBody>
      </p:sp>
    </p:spTree>
    <p:extLst>
      <p:ext uri="{BB962C8B-B14F-4D97-AF65-F5344CB8AC3E}">
        <p14:creationId xmlns:p14="http://schemas.microsoft.com/office/powerpoint/2010/main" val="426883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663826" y="1134681"/>
            <a:ext cx="2932814" cy="4255025"/>
          </a:xfrm>
        </p:spPr>
        <p:txBody>
          <a:bodyPr>
            <a:normAutofit/>
          </a:bodyPr>
          <a:lstStyle/>
          <a:p>
            <a:r>
              <a:rPr lang="en-GB" dirty="0">
                <a:solidFill>
                  <a:srgbClr val="FFFFFF"/>
                </a:solidFill>
              </a:rPr>
              <a:t>Spellings</a:t>
            </a: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3595616555"/>
              </p:ext>
            </p:extLst>
          </p:nvPr>
        </p:nvGraphicFramePr>
        <p:xfrm>
          <a:off x="4662189" y="1134682"/>
          <a:ext cx="6692748" cy="4255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1887555"/>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B9C16B-AC4A-44ED-9075-F76549B46E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62A2FEB6-F419-4684-9ABC-9E32E012E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0" y="-11384"/>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3" name="Rectangle 5">
              <a:extLst>
                <a:ext uri="{FF2B5EF4-FFF2-40B4-BE49-F238E27FC236}">
                  <a16:creationId xmlns:a16="http://schemas.microsoft.com/office/drawing/2014/main" id="{21E24A15-28D6-4CEB-9268-0BB0BEEAF38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4" name="Freeform 6">
              <a:extLst>
                <a:ext uri="{FF2B5EF4-FFF2-40B4-BE49-F238E27FC236}">
                  <a16:creationId xmlns:a16="http://schemas.microsoft.com/office/drawing/2014/main" id="{4345933F-9633-4510-90E1-08B0E2A19E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7">
              <a:extLst>
                <a:ext uri="{FF2B5EF4-FFF2-40B4-BE49-F238E27FC236}">
                  <a16:creationId xmlns:a16="http://schemas.microsoft.com/office/drawing/2014/main" id="{C68A48FB-1BE4-4053-A76F-5A5511BA0E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8">
              <a:extLst>
                <a:ext uri="{FF2B5EF4-FFF2-40B4-BE49-F238E27FC236}">
                  <a16:creationId xmlns:a16="http://schemas.microsoft.com/office/drawing/2014/main" id="{8149777B-6A9F-4C95-BF44-F9646450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9">
              <a:extLst>
                <a:ext uri="{FF2B5EF4-FFF2-40B4-BE49-F238E27FC236}">
                  <a16:creationId xmlns:a16="http://schemas.microsoft.com/office/drawing/2014/main" id="{0654845E-622A-4AD3-8F3A-6E1DEAB5FCA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0">
              <a:extLst>
                <a:ext uri="{FF2B5EF4-FFF2-40B4-BE49-F238E27FC236}">
                  <a16:creationId xmlns:a16="http://schemas.microsoft.com/office/drawing/2014/main" id="{DF1C0739-3D08-4C83-857E-B0724A6E8C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1">
              <a:extLst>
                <a:ext uri="{FF2B5EF4-FFF2-40B4-BE49-F238E27FC236}">
                  <a16:creationId xmlns:a16="http://schemas.microsoft.com/office/drawing/2014/main" id="{D235EAA0-7D5A-453A-9643-EE7A4954E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2">
              <a:extLst>
                <a:ext uri="{FF2B5EF4-FFF2-40B4-BE49-F238E27FC236}">
                  <a16:creationId xmlns:a16="http://schemas.microsoft.com/office/drawing/2014/main" id="{94C6FB7C-72DE-42DE-8F58-CCE9B8F5562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3">
              <a:extLst>
                <a:ext uri="{FF2B5EF4-FFF2-40B4-BE49-F238E27FC236}">
                  <a16:creationId xmlns:a16="http://schemas.microsoft.com/office/drawing/2014/main" id="{FE31E0FE-EC8D-4EA7-BD9D-02F8C54FDB3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4">
              <a:extLst>
                <a:ext uri="{FF2B5EF4-FFF2-40B4-BE49-F238E27FC236}">
                  <a16:creationId xmlns:a16="http://schemas.microsoft.com/office/drawing/2014/main" id="{69FE4B12-13E0-48F9-9E18-66406B8D3C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5">
              <a:extLst>
                <a:ext uri="{FF2B5EF4-FFF2-40B4-BE49-F238E27FC236}">
                  <a16:creationId xmlns:a16="http://schemas.microsoft.com/office/drawing/2014/main" id="{87FAADC3-B321-43EE-B8F3-2842D84098D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Line 16">
              <a:extLst>
                <a:ext uri="{FF2B5EF4-FFF2-40B4-BE49-F238E27FC236}">
                  <a16:creationId xmlns:a16="http://schemas.microsoft.com/office/drawing/2014/main" id="{90461464-1683-402F-A72B-8558CC67774C}"/>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5" name="Freeform 17">
              <a:extLst>
                <a:ext uri="{FF2B5EF4-FFF2-40B4-BE49-F238E27FC236}">
                  <a16:creationId xmlns:a16="http://schemas.microsoft.com/office/drawing/2014/main" id="{70F594E7-32D0-45B9-A3CF-636CF6FCBD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8">
              <a:extLst>
                <a:ext uri="{FF2B5EF4-FFF2-40B4-BE49-F238E27FC236}">
                  <a16:creationId xmlns:a16="http://schemas.microsoft.com/office/drawing/2014/main" id="{8AEF60E1-26C2-4E3C-B839-347DDD23C30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9">
              <a:extLst>
                <a:ext uri="{FF2B5EF4-FFF2-40B4-BE49-F238E27FC236}">
                  <a16:creationId xmlns:a16="http://schemas.microsoft.com/office/drawing/2014/main" id="{792FE54B-EE9D-4E57-B6BC-6A9196BE89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0">
              <a:extLst>
                <a:ext uri="{FF2B5EF4-FFF2-40B4-BE49-F238E27FC236}">
                  <a16:creationId xmlns:a16="http://schemas.microsoft.com/office/drawing/2014/main" id="{72BE56DF-619D-463E-8F88-CABA09DA88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Rectangle 21">
              <a:extLst>
                <a:ext uri="{FF2B5EF4-FFF2-40B4-BE49-F238E27FC236}">
                  <a16:creationId xmlns:a16="http://schemas.microsoft.com/office/drawing/2014/main" id="{C7430457-1935-4BBF-A6A7-7C3125A02EF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0" name="Freeform 22">
              <a:extLst>
                <a:ext uri="{FF2B5EF4-FFF2-40B4-BE49-F238E27FC236}">
                  <a16:creationId xmlns:a16="http://schemas.microsoft.com/office/drawing/2014/main" id="{BB006150-E547-4E84-A2B1-59131F3D53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3">
              <a:extLst>
                <a:ext uri="{FF2B5EF4-FFF2-40B4-BE49-F238E27FC236}">
                  <a16:creationId xmlns:a16="http://schemas.microsoft.com/office/drawing/2014/main" id="{5A8CD074-956B-41A4-870B-001554B69BB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4">
              <a:extLst>
                <a:ext uri="{FF2B5EF4-FFF2-40B4-BE49-F238E27FC236}">
                  <a16:creationId xmlns:a16="http://schemas.microsoft.com/office/drawing/2014/main" id="{070C253B-974E-459F-AD0B-705722482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5">
              <a:extLst>
                <a:ext uri="{FF2B5EF4-FFF2-40B4-BE49-F238E27FC236}">
                  <a16:creationId xmlns:a16="http://schemas.microsoft.com/office/drawing/2014/main" id="{BBC07B3D-A631-44EA-861A-7D80383A10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6">
              <a:extLst>
                <a:ext uri="{FF2B5EF4-FFF2-40B4-BE49-F238E27FC236}">
                  <a16:creationId xmlns:a16="http://schemas.microsoft.com/office/drawing/2014/main" id="{32039DC6-B4CF-4A5A-8D17-3A568D125C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7">
              <a:extLst>
                <a:ext uri="{FF2B5EF4-FFF2-40B4-BE49-F238E27FC236}">
                  <a16:creationId xmlns:a16="http://schemas.microsoft.com/office/drawing/2014/main" id="{99E0C81F-5D8D-4AF8-BDE5-4DF75868F7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8">
              <a:extLst>
                <a:ext uri="{FF2B5EF4-FFF2-40B4-BE49-F238E27FC236}">
                  <a16:creationId xmlns:a16="http://schemas.microsoft.com/office/drawing/2014/main" id="{0D946680-855C-41EC-BBA2-61F6F776E54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29">
              <a:extLst>
                <a:ext uri="{FF2B5EF4-FFF2-40B4-BE49-F238E27FC236}">
                  <a16:creationId xmlns:a16="http://schemas.microsoft.com/office/drawing/2014/main" id="{E6FAD9E8-6E13-45A0-A5D6-8BCAD27B408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0">
              <a:extLst>
                <a:ext uri="{FF2B5EF4-FFF2-40B4-BE49-F238E27FC236}">
                  <a16:creationId xmlns:a16="http://schemas.microsoft.com/office/drawing/2014/main" id="{0CCBC8FA-0581-454F-9FD1-6B6102A1A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1">
              <a:extLst>
                <a:ext uri="{FF2B5EF4-FFF2-40B4-BE49-F238E27FC236}">
                  <a16:creationId xmlns:a16="http://schemas.microsoft.com/office/drawing/2014/main" id="{5D6C328F-65A5-41E8-86E9-E4E638CC3B4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pic>
        <p:nvPicPr>
          <p:cNvPr id="41" name="Picture 2">
            <a:extLst>
              <a:ext uri="{FF2B5EF4-FFF2-40B4-BE49-F238E27FC236}">
                <a16:creationId xmlns:a16="http://schemas.microsoft.com/office/drawing/2014/main" id="{3E94A106-9341-485C-9057-9D62B2BD08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rcRect/>
          <a:stretch>
            <a:fillRect/>
          </a:stretch>
        </p:blipFill>
        <p:spPr bwMode="auto">
          <a:xfrm>
            <a:off x="1190" y="-2"/>
            <a:ext cx="4061525" cy="6858001"/>
          </a:xfrm>
          <a:prstGeom prst="rect">
            <a:avLst/>
          </a:prstGeom>
          <a:extLst>
            <a:ext uri="{909E8E84-426E-40DD-AFC4-6F175D3DCCD1}">
              <a14:hiddenFill xmlns:a14="http://schemas.microsoft.com/office/drawing/2010/main">
                <a:solidFill>
                  <a:srgbClr val="FFFFFF"/>
                </a:solidFill>
              </a14:hiddenFill>
            </a:ext>
          </a:extLst>
        </p:spPr>
      </p:pic>
      <p:sp>
        <p:nvSpPr>
          <p:cNvPr id="43" name="Rectangle 42">
            <a:extLst>
              <a:ext uri="{FF2B5EF4-FFF2-40B4-BE49-F238E27FC236}">
                <a16:creationId xmlns:a16="http://schemas.microsoft.com/office/drawing/2014/main" id="{B53044DC-4918-43DA-B49D-91673C6C94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853"/>
            <a:ext cx="4055621" cy="6858000"/>
          </a:xfrm>
          <a:prstGeom prst="rect">
            <a:avLst/>
          </a:prstGeom>
          <a:ln>
            <a:noFill/>
          </a:ln>
          <a:effectLst>
            <a:outerShdw blurRad="76200" dist="38100" algn="l" rotWithShape="0">
              <a:prstClr val="black">
                <a:alpha val="37000"/>
              </a:prstClr>
            </a:outerShdw>
          </a:effectLst>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1DCE6B36-1420-43AB-86CF-4E653A517B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90" y="-9998"/>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46" name="Rectangle 5">
              <a:extLst>
                <a:ext uri="{FF2B5EF4-FFF2-40B4-BE49-F238E27FC236}">
                  <a16:creationId xmlns:a16="http://schemas.microsoft.com/office/drawing/2014/main" id="{72626E0B-9628-468E-A713-011C02F602BB}"/>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7" name="Freeform 6">
              <a:extLst>
                <a:ext uri="{FF2B5EF4-FFF2-40B4-BE49-F238E27FC236}">
                  <a16:creationId xmlns:a16="http://schemas.microsoft.com/office/drawing/2014/main" id="{93F7977A-BD91-4B0D-9A8D-372DB67AD8D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7">
              <a:extLst>
                <a:ext uri="{FF2B5EF4-FFF2-40B4-BE49-F238E27FC236}">
                  <a16:creationId xmlns:a16="http://schemas.microsoft.com/office/drawing/2014/main" id="{9FEE6A56-01A1-404D-864E-1C2587C9AFB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8">
              <a:extLst>
                <a:ext uri="{FF2B5EF4-FFF2-40B4-BE49-F238E27FC236}">
                  <a16:creationId xmlns:a16="http://schemas.microsoft.com/office/drawing/2014/main" id="{E74DBBF2-EF6F-4E3E-B183-F8EEE76094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9">
              <a:extLst>
                <a:ext uri="{FF2B5EF4-FFF2-40B4-BE49-F238E27FC236}">
                  <a16:creationId xmlns:a16="http://schemas.microsoft.com/office/drawing/2014/main" id="{ABCF0F27-B056-474C-A0FB-1DB747A92FB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10">
              <a:extLst>
                <a:ext uri="{FF2B5EF4-FFF2-40B4-BE49-F238E27FC236}">
                  <a16:creationId xmlns:a16="http://schemas.microsoft.com/office/drawing/2014/main" id="{0A0A5B7B-BA2A-45CC-AABE-9D5B08A5DB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Freeform 11">
              <a:extLst>
                <a:ext uri="{FF2B5EF4-FFF2-40B4-BE49-F238E27FC236}">
                  <a16:creationId xmlns:a16="http://schemas.microsoft.com/office/drawing/2014/main" id="{3C9A5D2B-1787-4954-9108-B9D497A87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3" name="Freeform 12">
              <a:extLst>
                <a:ext uri="{FF2B5EF4-FFF2-40B4-BE49-F238E27FC236}">
                  <a16:creationId xmlns:a16="http://schemas.microsoft.com/office/drawing/2014/main" id="{818C4F8B-7556-49A7-83C6-C8F631F6A9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13">
              <a:extLst>
                <a:ext uri="{FF2B5EF4-FFF2-40B4-BE49-F238E27FC236}">
                  <a16:creationId xmlns:a16="http://schemas.microsoft.com/office/drawing/2014/main" id="{22BED614-D078-47EA-9C72-190217FDD5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14">
              <a:extLst>
                <a:ext uri="{FF2B5EF4-FFF2-40B4-BE49-F238E27FC236}">
                  <a16:creationId xmlns:a16="http://schemas.microsoft.com/office/drawing/2014/main" id="{73DE0BF2-86D7-4038-AC4B-AF0F116A5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15">
              <a:extLst>
                <a:ext uri="{FF2B5EF4-FFF2-40B4-BE49-F238E27FC236}">
                  <a16:creationId xmlns:a16="http://schemas.microsoft.com/office/drawing/2014/main" id="{11D8BB55-D027-420C-9EF9-49B3BA79DC7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Line 16">
              <a:extLst>
                <a:ext uri="{FF2B5EF4-FFF2-40B4-BE49-F238E27FC236}">
                  <a16:creationId xmlns:a16="http://schemas.microsoft.com/office/drawing/2014/main" id="{3FAEF5CE-07ED-46A7-9777-D86C70719583}"/>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58" name="Freeform 17">
              <a:extLst>
                <a:ext uri="{FF2B5EF4-FFF2-40B4-BE49-F238E27FC236}">
                  <a16:creationId xmlns:a16="http://schemas.microsoft.com/office/drawing/2014/main" id="{29CAFB1A-357C-4313-B734-1CD4E4F9D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18">
              <a:extLst>
                <a:ext uri="{FF2B5EF4-FFF2-40B4-BE49-F238E27FC236}">
                  <a16:creationId xmlns:a16="http://schemas.microsoft.com/office/drawing/2014/main" id="{653161D3-8634-4BB7-A2BC-028C4EAA15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19">
              <a:extLst>
                <a:ext uri="{FF2B5EF4-FFF2-40B4-BE49-F238E27FC236}">
                  <a16:creationId xmlns:a16="http://schemas.microsoft.com/office/drawing/2014/main" id="{9537546A-6FF1-408B-AFE2-BBF7D34823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20">
              <a:extLst>
                <a:ext uri="{FF2B5EF4-FFF2-40B4-BE49-F238E27FC236}">
                  <a16:creationId xmlns:a16="http://schemas.microsoft.com/office/drawing/2014/main" id="{F73EE662-79B7-404B-B1B8-0E096BE4CD6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Rectangle 21">
              <a:extLst>
                <a:ext uri="{FF2B5EF4-FFF2-40B4-BE49-F238E27FC236}">
                  <a16:creationId xmlns:a16="http://schemas.microsoft.com/office/drawing/2014/main" id="{B6DDB906-1F52-4D64-8493-4816EDDD34C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63" name="Freeform 22">
              <a:extLst>
                <a:ext uri="{FF2B5EF4-FFF2-40B4-BE49-F238E27FC236}">
                  <a16:creationId xmlns:a16="http://schemas.microsoft.com/office/drawing/2014/main" id="{4FA472A5-ABEA-4961-897B-7EB96AF09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23">
              <a:extLst>
                <a:ext uri="{FF2B5EF4-FFF2-40B4-BE49-F238E27FC236}">
                  <a16:creationId xmlns:a16="http://schemas.microsoft.com/office/drawing/2014/main" id="{54226E99-C38F-4456-A1F8-8897483FD9A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24">
              <a:extLst>
                <a:ext uri="{FF2B5EF4-FFF2-40B4-BE49-F238E27FC236}">
                  <a16:creationId xmlns:a16="http://schemas.microsoft.com/office/drawing/2014/main" id="{0A4A0196-A383-4629-B9A5-9C87E846C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6" name="Freeform 25">
              <a:extLst>
                <a:ext uri="{FF2B5EF4-FFF2-40B4-BE49-F238E27FC236}">
                  <a16:creationId xmlns:a16="http://schemas.microsoft.com/office/drawing/2014/main" id="{BA5E608D-2E7B-4662-A9A0-18D4E0F0DC6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7" name="Freeform 26">
              <a:extLst>
                <a:ext uri="{FF2B5EF4-FFF2-40B4-BE49-F238E27FC236}">
                  <a16:creationId xmlns:a16="http://schemas.microsoft.com/office/drawing/2014/main" id="{5E211F37-790F-4BD7-B055-022AE0C2E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8" name="Freeform 27">
              <a:extLst>
                <a:ext uri="{FF2B5EF4-FFF2-40B4-BE49-F238E27FC236}">
                  <a16:creationId xmlns:a16="http://schemas.microsoft.com/office/drawing/2014/main" id="{96F375D0-232A-490A-9499-CB5FBA3FD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9" name="Freeform 28">
              <a:extLst>
                <a:ext uri="{FF2B5EF4-FFF2-40B4-BE49-F238E27FC236}">
                  <a16:creationId xmlns:a16="http://schemas.microsoft.com/office/drawing/2014/main" id="{6B33B423-FD0F-4780-A0D6-32FC040B37C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0" name="Freeform 29">
              <a:extLst>
                <a:ext uri="{FF2B5EF4-FFF2-40B4-BE49-F238E27FC236}">
                  <a16:creationId xmlns:a16="http://schemas.microsoft.com/office/drawing/2014/main" id="{B6BD1710-838F-4CDD-A000-C6C710A6A08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1" name="Freeform 30">
              <a:extLst>
                <a:ext uri="{FF2B5EF4-FFF2-40B4-BE49-F238E27FC236}">
                  <a16:creationId xmlns:a16="http://schemas.microsoft.com/office/drawing/2014/main" id="{0BB93533-1C95-4B0A-B0E2-168602B08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72" name="Freeform 31">
              <a:extLst>
                <a:ext uri="{FF2B5EF4-FFF2-40B4-BE49-F238E27FC236}">
                  <a16:creationId xmlns:a16="http://schemas.microsoft.com/office/drawing/2014/main" id="{CB0B113D-1987-4D89-A475-511E092FE1F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pic>
        <p:nvPicPr>
          <p:cNvPr id="74" name="Picture 2">
            <a:extLst>
              <a:ext uri="{FF2B5EF4-FFF2-40B4-BE49-F238E27FC236}">
                <a16:creationId xmlns:a16="http://schemas.microsoft.com/office/drawing/2014/main" id="{9BE36DBF-0333-4D36-A5BF-81FDA2406FE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1190" y="-13238"/>
            <a:ext cx="4062718"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956949D-D810-42CC-8376-A8CED1E80461}"/>
              </a:ext>
            </a:extLst>
          </p:cNvPr>
          <p:cNvSpPr>
            <a:spLocks noGrp="1"/>
          </p:cNvSpPr>
          <p:nvPr>
            <p:ph type="title"/>
          </p:nvPr>
        </p:nvSpPr>
        <p:spPr>
          <a:xfrm>
            <a:off x="663826" y="1134681"/>
            <a:ext cx="2932814" cy="4255025"/>
          </a:xfrm>
        </p:spPr>
        <p:txBody>
          <a:bodyPr>
            <a:normAutofit/>
          </a:bodyPr>
          <a:lstStyle/>
          <a:p>
            <a:r>
              <a:rPr lang="en-GB" dirty="0" err="1">
                <a:solidFill>
                  <a:srgbClr val="FFFFFF"/>
                </a:solidFill>
              </a:rPr>
              <a:t>HomeworK</a:t>
            </a:r>
            <a:endParaRPr lang="en-GB" dirty="0">
              <a:solidFill>
                <a:srgbClr val="FFFFFF"/>
              </a:solidFill>
            </a:endParaRPr>
          </a:p>
        </p:txBody>
      </p:sp>
      <p:graphicFrame>
        <p:nvGraphicFramePr>
          <p:cNvPr id="5" name="Content Placeholder 2">
            <a:extLst>
              <a:ext uri="{FF2B5EF4-FFF2-40B4-BE49-F238E27FC236}">
                <a16:creationId xmlns:a16="http://schemas.microsoft.com/office/drawing/2014/main" id="{7271BCF2-BD52-4841-9D62-7A55354FAAE6}"/>
              </a:ext>
            </a:extLst>
          </p:cNvPr>
          <p:cNvGraphicFramePr>
            <a:graphicFrameLocks noGrp="1"/>
          </p:cNvGraphicFramePr>
          <p:nvPr>
            <p:ph idx="1"/>
            <p:extLst>
              <p:ext uri="{D42A27DB-BD31-4B8C-83A1-F6EECF244321}">
                <p14:modId xmlns:p14="http://schemas.microsoft.com/office/powerpoint/2010/main" val="1560179576"/>
              </p:ext>
            </p:extLst>
          </p:nvPr>
        </p:nvGraphicFramePr>
        <p:xfrm>
          <a:off x="4662189" y="1134682"/>
          <a:ext cx="6692748" cy="44816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474826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Angles</Template>
  <TotalTime>617</TotalTime>
  <Words>799</Words>
  <Application>Microsoft Office PowerPoint</Application>
  <PresentationFormat>Widescreen</PresentationFormat>
  <Paragraphs>89</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Tw Cen MT</vt:lpstr>
      <vt:lpstr>Circuit</vt:lpstr>
      <vt:lpstr>Welcome to year 1</vt:lpstr>
      <vt:lpstr>Growing together within God’s loving family, we support, challenge and inspire each other to become the best that we can be.</vt:lpstr>
      <vt:lpstr>Introductions</vt:lpstr>
      <vt:lpstr>General reminders</vt:lpstr>
      <vt:lpstr>Uniform</vt:lpstr>
      <vt:lpstr>PE</vt:lpstr>
      <vt:lpstr>Class Dojo</vt:lpstr>
      <vt:lpstr>Year 1 Phonics AND Reading</vt:lpstr>
      <vt:lpstr>What is the phonics screening?</vt:lpstr>
      <vt:lpstr>What is on it?</vt:lpstr>
      <vt:lpstr>What it looks like</vt:lpstr>
      <vt:lpstr>When is it?</vt:lpstr>
      <vt:lpstr>What will my child’s score mean?</vt:lpstr>
      <vt:lpstr>Spellings</vt:lpstr>
      <vt:lpstr>HomeworK</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Sharon McFadden</cp:lastModifiedBy>
  <cp:revision>41</cp:revision>
  <dcterms:created xsi:type="dcterms:W3CDTF">2017-09-12T14:50:05Z</dcterms:created>
  <dcterms:modified xsi:type="dcterms:W3CDTF">2022-11-05T10:11:38Z</dcterms:modified>
</cp:coreProperties>
</file>