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3" r:id="rId3"/>
    <p:sldId id="257" r:id="rId4"/>
    <p:sldId id="260" r:id="rId5"/>
    <p:sldId id="261" r:id="rId6"/>
    <p:sldId id="273" r:id="rId7"/>
    <p:sldId id="277" r:id="rId8"/>
    <p:sldId id="274" r:id="rId9"/>
    <p:sldId id="278" r:id="rId10"/>
    <p:sldId id="279" r:id="rId11"/>
    <p:sldId id="280" r:id="rId12"/>
    <p:sldId id="276" r:id="rId13"/>
    <p:sldId id="27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64" d="100"/>
          <a:sy n="64" d="100"/>
        </p:scale>
        <p:origin x="78"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10/15/2018</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pPr/>
              <a:t>10/15/2018</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pPr/>
              <a:t>10/15/2018</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pPr/>
              <a:t>10/15/2018</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pPr/>
              <a:t>10/15/2018</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pPr/>
              <a:t>10/15/2018</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pPr/>
              <a:t>10/15/2018</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pPr/>
              <a:t>10/15/2018</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pPr/>
              <a:t>10/15/2018</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pPr/>
              <a:t>10/15/2018</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pPr/>
              <a:t>10/15/2018</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pPr/>
              <a:t>10/15/2018</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pPr/>
              <a:t>10/15/2018</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pPr/>
              <a:t>10/15/2018</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pPr/>
              <a:t>10/15/2018</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pPr/>
              <a:t>10/15/2018</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pPr/>
              <a:t>10/15/2018</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pPr/>
              <a:t>10/15/2018</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s://ec1.educationcity.com/"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to </a:t>
            </a:r>
            <a:r>
              <a:rPr lang="en-GB" dirty="0" smtClean="0"/>
              <a:t>Nursery</a:t>
            </a:r>
            <a:endParaRPr lang="en-GB" dirty="0"/>
          </a:p>
        </p:txBody>
      </p:sp>
      <p:sp>
        <p:nvSpPr>
          <p:cNvPr id="3" name="Subtitle 2"/>
          <p:cNvSpPr>
            <a:spLocks noGrp="1"/>
          </p:cNvSpPr>
          <p:nvPr>
            <p:ph type="subTitle" idx="1"/>
          </p:nvPr>
        </p:nvSpPr>
        <p:spPr/>
        <p:txBody>
          <a:bodyPr/>
          <a:lstStyle/>
          <a:p>
            <a:r>
              <a:rPr lang="en-GB" dirty="0"/>
              <a:t>2018-19</a:t>
            </a:r>
          </a:p>
        </p:txBody>
      </p:sp>
      <p:pic>
        <p:nvPicPr>
          <p:cNvPr id="4" name="Picture 3"/>
          <p:cNvPicPr>
            <a:picLocks noChangeAspect="1"/>
          </p:cNvPicPr>
          <p:nvPr/>
        </p:nvPicPr>
        <p:blipFill>
          <a:blip r:embed="rId2"/>
          <a:stretch>
            <a:fillRect/>
          </a:stretch>
        </p:blipFill>
        <p:spPr>
          <a:xfrm>
            <a:off x="7777903" y="962804"/>
            <a:ext cx="2892762" cy="2661342"/>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845FAAF-A1FD-4D61-BDA0-E699CBEA05DC}"/>
              </a:ext>
            </a:extLst>
          </p:cNvPr>
          <p:cNvSpPr>
            <a:spLocks noGrp="1"/>
          </p:cNvSpPr>
          <p:nvPr>
            <p:ph type="ctrTitle"/>
          </p:nvPr>
        </p:nvSpPr>
        <p:spPr>
          <a:xfrm>
            <a:off x="1645285" y="2139490"/>
            <a:ext cx="8825658" cy="2677648"/>
          </a:xfrm>
        </p:spPr>
        <p:txBody>
          <a:bodyPr/>
          <a:lstStyle/>
          <a:p>
            <a:pPr algn="ctr"/>
            <a:r>
              <a:rPr lang="en-GB" sz="3600" dirty="0"/>
              <a:t>Growing together within God’s loving family, we support, challenge and inspire each other to become the best that we can be.</a:t>
            </a:r>
          </a:p>
        </p:txBody>
      </p:sp>
    </p:spTree>
    <p:extLst>
      <p:ext uri="{BB962C8B-B14F-4D97-AF65-F5344CB8AC3E}">
        <p14:creationId xmlns:p14="http://schemas.microsoft.com/office/powerpoint/2010/main" val="208101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Introductions</a:t>
            </a:r>
          </a:p>
        </p:txBody>
      </p:sp>
      <p:sp>
        <p:nvSpPr>
          <p:cNvPr id="3" name="Content Placeholder 2"/>
          <p:cNvSpPr>
            <a:spLocks noGrp="1"/>
          </p:cNvSpPr>
          <p:nvPr>
            <p:ph idx="1"/>
          </p:nvPr>
        </p:nvSpPr>
        <p:spPr>
          <a:xfrm>
            <a:off x="304803" y="2768391"/>
            <a:ext cx="9315715" cy="3416300"/>
          </a:xfrm>
        </p:spPr>
        <p:txBody>
          <a:bodyPr/>
          <a:lstStyle/>
          <a:p>
            <a:r>
              <a:rPr lang="en-GB" dirty="0"/>
              <a:t>The </a:t>
            </a:r>
            <a:r>
              <a:rPr lang="en-GB" dirty="0" smtClean="0"/>
              <a:t>Nursery </a:t>
            </a:r>
            <a:r>
              <a:rPr lang="en-GB" dirty="0"/>
              <a:t>team:</a:t>
            </a:r>
          </a:p>
          <a:p>
            <a:pPr marL="0" indent="0">
              <a:buNone/>
            </a:pPr>
            <a:endParaRPr lang="en-GB" dirty="0"/>
          </a:p>
          <a:p>
            <a:r>
              <a:rPr lang="en-GB" dirty="0" smtClean="0"/>
              <a:t>Miss Fletcher (class teacher) </a:t>
            </a:r>
          </a:p>
          <a:p>
            <a:r>
              <a:rPr lang="en-GB" dirty="0" smtClean="0"/>
              <a:t>Miss O’Connor (teaching assistant)</a:t>
            </a:r>
          </a:p>
          <a:p>
            <a:r>
              <a:rPr lang="en-GB" dirty="0" smtClean="0"/>
              <a:t>Mrs </a:t>
            </a:r>
            <a:r>
              <a:rPr lang="en-GB" dirty="0" err="1" smtClean="0"/>
              <a:t>Warsop</a:t>
            </a:r>
            <a:r>
              <a:rPr lang="en-GB" dirty="0" smtClean="0"/>
              <a:t> </a:t>
            </a:r>
            <a:r>
              <a:rPr lang="en-GB" dirty="0"/>
              <a:t>(teaching </a:t>
            </a:r>
            <a:r>
              <a:rPr lang="en-GB" dirty="0" smtClean="0"/>
              <a:t>assistant)</a:t>
            </a:r>
          </a:p>
          <a:p>
            <a:r>
              <a:rPr lang="en-GB" dirty="0" smtClean="0"/>
              <a:t>Miss </a:t>
            </a:r>
            <a:r>
              <a:rPr lang="en-GB" dirty="0" err="1" smtClean="0"/>
              <a:t>Kensik</a:t>
            </a:r>
            <a:r>
              <a:rPr lang="en-GB" dirty="0"/>
              <a:t> (teaching assistant)</a:t>
            </a:r>
          </a:p>
          <a:p>
            <a:endParaRPr lang="en-GB" dirty="0"/>
          </a:p>
        </p:txBody>
      </p:sp>
    </p:spTree>
    <p:extLst>
      <p:ext uri="{BB962C8B-B14F-4D97-AF65-F5344CB8AC3E}">
        <p14:creationId xmlns:p14="http://schemas.microsoft.com/office/powerpoint/2010/main" val="1653623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reminders</a:t>
            </a:r>
          </a:p>
        </p:txBody>
      </p:sp>
      <p:sp>
        <p:nvSpPr>
          <p:cNvPr id="3" name="Content Placeholder 2"/>
          <p:cNvSpPr>
            <a:spLocks noGrp="1"/>
          </p:cNvSpPr>
          <p:nvPr>
            <p:ph sz="half" idx="1"/>
          </p:nvPr>
        </p:nvSpPr>
        <p:spPr/>
        <p:txBody>
          <a:bodyPr>
            <a:normAutofit fontScale="92500" lnSpcReduction="20000"/>
          </a:bodyPr>
          <a:lstStyle/>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758284" y="2603500"/>
            <a:ext cx="10275588" cy="3416300"/>
          </a:xfrm>
        </p:spPr>
        <p:txBody>
          <a:bodyPr>
            <a:normAutofit fontScale="92500" lnSpcReduction="20000"/>
          </a:bodyPr>
          <a:lstStyle/>
          <a:p>
            <a:r>
              <a:rPr lang="en-GB" dirty="0"/>
              <a:t>Doors open at </a:t>
            </a:r>
            <a:r>
              <a:rPr lang="en-GB" dirty="0" smtClean="0"/>
              <a:t>8.45 am and children should be in school before 8.55 am.</a:t>
            </a:r>
            <a:endParaRPr lang="en-GB" dirty="0"/>
          </a:p>
          <a:p>
            <a:r>
              <a:rPr lang="en-GB" dirty="0"/>
              <a:t>New water bottles are available from the school office for £</a:t>
            </a:r>
            <a:r>
              <a:rPr lang="en-GB" dirty="0" smtClean="0"/>
              <a:t>2.00</a:t>
            </a:r>
          </a:p>
          <a:p>
            <a:r>
              <a:rPr lang="en-GB" dirty="0" smtClean="0"/>
              <a:t>All children are offered milk in school under the age of 5</a:t>
            </a:r>
            <a:endParaRPr lang="en-GB" dirty="0"/>
          </a:p>
          <a:p>
            <a:r>
              <a:rPr lang="en-GB" dirty="0" smtClean="0"/>
              <a:t>Money for toast is paid </a:t>
            </a:r>
            <a:r>
              <a:rPr lang="en-GB" dirty="0"/>
              <a:t>half termly – speak to the office if you </a:t>
            </a:r>
            <a:r>
              <a:rPr lang="en-GB" dirty="0" smtClean="0"/>
              <a:t>would like </a:t>
            </a:r>
            <a:r>
              <a:rPr lang="en-GB" dirty="0"/>
              <a:t>your child to have this (toast is 50p a week).</a:t>
            </a:r>
          </a:p>
          <a:p>
            <a:r>
              <a:rPr lang="en-GB" dirty="0"/>
              <a:t>All monies are to be paid using Parent Pay.</a:t>
            </a:r>
          </a:p>
          <a:p>
            <a:r>
              <a:rPr lang="en-GB" dirty="0"/>
              <a:t>All children in </a:t>
            </a:r>
            <a:r>
              <a:rPr lang="en-GB" dirty="0" smtClean="0"/>
              <a:t>Foundation Stage </a:t>
            </a:r>
            <a:r>
              <a:rPr lang="en-GB" dirty="0"/>
              <a:t>are offered </a:t>
            </a:r>
            <a:r>
              <a:rPr lang="en-GB" dirty="0" smtClean="0"/>
              <a:t>milk every morning and fruit </a:t>
            </a:r>
            <a:r>
              <a:rPr lang="en-GB" dirty="0"/>
              <a:t>every afternoon as a healthy snack.</a:t>
            </a:r>
          </a:p>
          <a:p>
            <a:r>
              <a:rPr lang="en-GB" dirty="0" smtClean="0"/>
              <a:t>Our doors open at 3pm so that younger children can be collected before older siblings</a:t>
            </a:r>
            <a:r>
              <a:rPr lang="en-GB" dirty="0"/>
              <a:t>.</a:t>
            </a:r>
          </a:p>
          <a:p>
            <a:r>
              <a:rPr lang="en-GB" dirty="0"/>
              <a:t>Breakfast </a:t>
            </a:r>
            <a:r>
              <a:rPr lang="en-GB" dirty="0" smtClean="0"/>
              <a:t>Club </a:t>
            </a:r>
            <a:r>
              <a:rPr lang="en-GB" dirty="0"/>
              <a:t>and After </a:t>
            </a:r>
            <a:r>
              <a:rPr lang="en-GB" dirty="0" smtClean="0"/>
              <a:t>School </a:t>
            </a:r>
            <a:r>
              <a:rPr lang="en-GB" dirty="0"/>
              <a:t>C</a:t>
            </a:r>
            <a:r>
              <a:rPr lang="en-GB" dirty="0" smtClean="0"/>
              <a:t>lub </a:t>
            </a:r>
            <a:r>
              <a:rPr lang="en-GB" dirty="0"/>
              <a:t>are available although are heavily subscribed</a:t>
            </a:r>
            <a:r>
              <a:rPr lang="en-GB" dirty="0" smtClean="0"/>
              <a:t>!</a:t>
            </a:r>
          </a:p>
          <a:p>
            <a:r>
              <a:rPr lang="en-GB" dirty="0" smtClean="0"/>
              <a:t>PE is every Thursday and the children will need to bring pumps to change into.</a:t>
            </a:r>
            <a:endParaRPr lang="en-GB" dirty="0"/>
          </a:p>
          <a:p>
            <a:pPr marL="0" indent="0">
              <a:buNone/>
            </a:pPr>
            <a:endParaRPr lang="en-GB" dirty="0"/>
          </a:p>
        </p:txBody>
      </p:sp>
    </p:spTree>
    <p:extLst>
      <p:ext uri="{BB962C8B-B14F-4D97-AF65-F5344CB8AC3E}">
        <p14:creationId xmlns:p14="http://schemas.microsoft.com/office/powerpoint/2010/main" val="213337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Uniform</a:t>
            </a:r>
          </a:p>
        </p:txBody>
      </p:sp>
      <p:sp>
        <p:nvSpPr>
          <p:cNvPr id="3" name="Content Placeholder 2"/>
          <p:cNvSpPr>
            <a:spLocks noGrp="1"/>
          </p:cNvSpPr>
          <p:nvPr>
            <p:ph idx="1"/>
          </p:nvPr>
        </p:nvSpPr>
        <p:spPr>
          <a:xfrm>
            <a:off x="1154954" y="2603499"/>
            <a:ext cx="8825659" cy="3551973"/>
          </a:xfrm>
        </p:spPr>
        <p:txBody>
          <a:bodyPr>
            <a:normAutofit fontScale="92500" lnSpcReduction="10000"/>
          </a:bodyPr>
          <a:lstStyle/>
          <a:p>
            <a:pPr>
              <a:spcBef>
                <a:spcPct val="0"/>
              </a:spcBef>
              <a:defRPr/>
            </a:pPr>
            <a:r>
              <a:rPr lang="en-GB" altLang="en-US" dirty="0" smtClean="0">
                <a:solidFill>
                  <a:schemeClr val="tx1"/>
                </a:solidFill>
              </a:rPr>
              <a:t>Blue </a:t>
            </a:r>
            <a:r>
              <a:rPr lang="en-GB" altLang="en-US" dirty="0">
                <a:solidFill>
                  <a:schemeClr val="tx1"/>
                </a:solidFill>
              </a:rPr>
              <a:t>sweatshirt or cardigan with school </a:t>
            </a:r>
            <a:r>
              <a:rPr lang="en-GB" altLang="en-US" dirty="0" smtClean="0">
                <a:solidFill>
                  <a:schemeClr val="tx1"/>
                </a:solidFill>
              </a:rPr>
              <a:t>logo. These are available at the school office.</a:t>
            </a:r>
            <a:endParaRPr lang="en-GB" altLang="en-US" dirty="0">
              <a:solidFill>
                <a:schemeClr val="tx1"/>
              </a:solidFill>
            </a:endParaRPr>
          </a:p>
          <a:p>
            <a:pPr>
              <a:spcBef>
                <a:spcPct val="0"/>
              </a:spcBef>
              <a:defRPr/>
            </a:pPr>
            <a:r>
              <a:rPr lang="en-GB" altLang="en-US" dirty="0">
                <a:solidFill>
                  <a:schemeClr val="tx1"/>
                </a:solidFill>
              </a:rPr>
              <a:t>White polo shirt or blouse/shirt</a:t>
            </a:r>
          </a:p>
          <a:p>
            <a:pPr>
              <a:spcBef>
                <a:spcPct val="0"/>
              </a:spcBef>
              <a:defRPr/>
            </a:pPr>
            <a:r>
              <a:rPr lang="en-GB" altLang="en-US" dirty="0">
                <a:solidFill>
                  <a:schemeClr val="tx1"/>
                </a:solidFill>
              </a:rPr>
              <a:t>Dark grey/black trousers</a:t>
            </a:r>
          </a:p>
          <a:p>
            <a:pPr>
              <a:spcBef>
                <a:spcPct val="0"/>
              </a:spcBef>
              <a:defRPr/>
            </a:pPr>
            <a:r>
              <a:rPr lang="en-GB" altLang="en-US" dirty="0">
                <a:solidFill>
                  <a:schemeClr val="tx1"/>
                </a:solidFill>
              </a:rPr>
              <a:t>Navy/black/grey knee length skirt or pinafore dress</a:t>
            </a:r>
          </a:p>
          <a:p>
            <a:pPr>
              <a:spcBef>
                <a:spcPct val="0"/>
              </a:spcBef>
              <a:defRPr/>
            </a:pPr>
            <a:r>
              <a:rPr lang="en-GB" altLang="en-US" dirty="0">
                <a:solidFill>
                  <a:schemeClr val="tx1"/>
                </a:solidFill>
              </a:rPr>
              <a:t>Plain black/white or grey socks/tights</a:t>
            </a:r>
          </a:p>
          <a:p>
            <a:pPr>
              <a:spcBef>
                <a:spcPct val="0"/>
              </a:spcBef>
              <a:defRPr/>
            </a:pPr>
            <a:r>
              <a:rPr lang="en-GB" altLang="en-US" dirty="0">
                <a:solidFill>
                  <a:schemeClr val="tx1"/>
                </a:solidFill>
              </a:rPr>
              <a:t>Black shoes</a:t>
            </a:r>
          </a:p>
          <a:p>
            <a:pPr>
              <a:spcBef>
                <a:spcPct val="0"/>
              </a:spcBef>
              <a:buFontTx/>
              <a:buNone/>
              <a:defRPr/>
            </a:pPr>
            <a:r>
              <a:rPr lang="en-GB" altLang="en-US" dirty="0">
                <a:solidFill>
                  <a:schemeClr val="tx1"/>
                </a:solidFill>
              </a:rPr>
              <a:t>(no trainers, boots or open toe sandals)</a:t>
            </a:r>
          </a:p>
          <a:p>
            <a:pPr>
              <a:spcBef>
                <a:spcPct val="0"/>
              </a:spcBef>
              <a:buFontTx/>
              <a:buNone/>
              <a:defRPr/>
            </a:pPr>
            <a:endParaRPr lang="en-GB" altLang="en-US" dirty="0">
              <a:solidFill>
                <a:schemeClr val="tx1"/>
              </a:solidFill>
            </a:endParaRPr>
          </a:p>
          <a:p>
            <a:pPr>
              <a:spcBef>
                <a:spcPct val="0"/>
              </a:spcBef>
              <a:buFontTx/>
              <a:buNone/>
              <a:defRPr/>
            </a:pPr>
            <a:r>
              <a:rPr lang="en-GB" altLang="en-US" b="1" u="sng" dirty="0">
                <a:solidFill>
                  <a:schemeClr val="tx1"/>
                </a:solidFill>
              </a:rPr>
              <a:t>Jewellery</a:t>
            </a:r>
          </a:p>
          <a:p>
            <a:pPr>
              <a:spcBef>
                <a:spcPct val="0"/>
              </a:spcBef>
              <a:defRPr/>
            </a:pPr>
            <a:r>
              <a:rPr lang="en-GB" altLang="en-US" dirty="0">
                <a:solidFill>
                  <a:schemeClr val="tx1"/>
                </a:solidFill>
              </a:rPr>
              <a:t>Small plain studs-one in each ear</a:t>
            </a:r>
          </a:p>
          <a:p>
            <a:pPr>
              <a:spcBef>
                <a:spcPct val="0"/>
              </a:spcBef>
              <a:defRPr/>
            </a:pPr>
            <a:r>
              <a:rPr lang="en-GB" altLang="en-US" dirty="0">
                <a:solidFill>
                  <a:schemeClr val="tx1"/>
                </a:solidFill>
              </a:rPr>
              <a:t>Black or blue hair bobbles and headbands only</a:t>
            </a:r>
          </a:p>
          <a:p>
            <a:pPr>
              <a:spcBef>
                <a:spcPct val="0"/>
              </a:spcBef>
              <a:buFontTx/>
              <a:buNone/>
              <a:defRPr/>
            </a:pPr>
            <a:endParaRPr lang="en-GB" altLang="en-US" dirty="0">
              <a:solidFill>
                <a:schemeClr val="tx1"/>
              </a:solidFill>
            </a:endParaRPr>
          </a:p>
          <a:p>
            <a:pPr>
              <a:spcBef>
                <a:spcPct val="0"/>
              </a:spcBef>
              <a:buFontTx/>
              <a:buNone/>
              <a:defRPr/>
            </a:pPr>
            <a:r>
              <a:rPr lang="en-GB" altLang="en-US" b="1" dirty="0">
                <a:solidFill>
                  <a:schemeClr val="tx1"/>
                </a:solidFill>
              </a:rPr>
              <a:t>All items of clothing should be marked with your child’s name </a:t>
            </a:r>
            <a:r>
              <a:rPr lang="en-GB" altLang="en-US" b="1" dirty="0" smtClean="0">
                <a:solidFill>
                  <a:schemeClr val="tx1"/>
                </a:solidFill>
              </a:rPr>
              <a:t>please. </a:t>
            </a:r>
            <a:endParaRPr lang="en-GB" altLang="en-US" b="1" dirty="0">
              <a:solidFill>
                <a:schemeClr val="tx1"/>
              </a:solidFill>
            </a:endParaRPr>
          </a:p>
          <a:p>
            <a:endParaRPr lang="en-GB" dirty="0"/>
          </a:p>
        </p:txBody>
      </p:sp>
    </p:spTree>
    <p:extLst>
      <p:ext uri="{BB962C8B-B14F-4D97-AF65-F5344CB8AC3E}">
        <p14:creationId xmlns:p14="http://schemas.microsoft.com/office/powerpoint/2010/main" val="2030166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E0C4C92-C508-441E-9160-E4BD8222D1A1}"/>
              </a:ext>
            </a:extLst>
          </p:cNvPr>
          <p:cNvSpPr>
            <a:spLocks noGrp="1"/>
          </p:cNvSpPr>
          <p:nvPr>
            <p:ph type="title"/>
          </p:nvPr>
        </p:nvSpPr>
        <p:spPr/>
        <p:txBody>
          <a:bodyPr/>
          <a:lstStyle/>
          <a:p>
            <a:r>
              <a:rPr lang="en-GB" dirty="0" smtClean="0"/>
              <a:t>Reward Syste</a:t>
            </a:r>
            <a:r>
              <a:rPr lang="en-GB" dirty="0"/>
              <a:t>m</a:t>
            </a:r>
          </a:p>
        </p:txBody>
      </p:sp>
      <p:sp>
        <p:nvSpPr>
          <p:cNvPr id="3" name="Content Placeholder 2">
            <a:extLst>
              <a:ext uri="{FF2B5EF4-FFF2-40B4-BE49-F238E27FC236}">
                <a16:creationId xmlns="" xmlns:a16="http://schemas.microsoft.com/office/drawing/2014/main" id="{97449165-4BD3-41C2-B06E-89F0B98A7179}"/>
              </a:ext>
            </a:extLst>
          </p:cNvPr>
          <p:cNvSpPr>
            <a:spLocks noGrp="1"/>
          </p:cNvSpPr>
          <p:nvPr>
            <p:ph idx="1"/>
          </p:nvPr>
        </p:nvSpPr>
        <p:spPr/>
        <p:txBody>
          <a:bodyPr/>
          <a:lstStyle/>
          <a:p>
            <a:r>
              <a:rPr lang="en-GB" dirty="0" smtClean="0"/>
              <a:t>The reward system for the Foundation Stage works on the children earning bows on their kites for good work and behaviour. </a:t>
            </a:r>
          </a:p>
          <a:p>
            <a:r>
              <a:rPr lang="en-GB" dirty="0" smtClean="0"/>
              <a:t>Children who earn three bows in the week are rewarded with a special golden time on Friday. </a:t>
            </a:r>
          </a:p>
          <a:p>
            <a:r>
              <a:rPr lang="en-GB" dirty="0" smtClean="0"/>
              <a:t>If children receive a fourth bow (a golden bow), they choose a special treat out of the golden basket.</a:t>
            </a:r>
            <a:endParaRPr lang="en-GB" dirty="0"/>
          </a:p>
        </p:txBody>
      </p:sp>
      <p:pic>
        <p:nvPicPr>
          <p:cNvPr id="7" name="Picture 6">
            <a:extLst>
              <a:ext uri="{FF2B5EF4-FFF2-40B4-BE49-F238E27FC236}">
                <a16:creationId xmlns="" xmlns:a16="http://schemas.microsoft.com/office/drawing/2014/main" id="{4572B172-0B68-46CF-89DD-7BAECF849E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49381" y="4138094"/>
            <a:ext cx="2199620" cy="2127795"/>
          </a:xfrm>
          <a:prstGeom prst="rect">
            <a:avLst/>
          </a:prstGeom>
        </p:spPr>
      </p:pic>
    </p:spTree>
    <p:extLst>
      <p:ext uri="{BB962C8B-B14F-4D97-AF65-F5344CB8AC3E}">
        <p14:creationId xmlns:p14="http://schemas.microsoft.com/office/powerpoint/2010/main" val="1022650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Development Matters </a:t>
            </a:r>
            <a:endParaRPr lang="en-GB" dirty="0"/>
          </a:p>
        </p:txBody>
      </p:sp>
      <p:sp>
        <p:nvSpPr>
          <p:cNvPr id="3" name="Content Placeholder 2"/>
          <p:cNvSpPr>
            <a:spLocks noGrp="1"/>
          </p:cNvSpPr>
          <p:nvPr>
            <p:ph idx="1"/>
          </p:nvPr>
        </p:nvSpPr>
        <p:spPr>
          <a:xfrm>
            <a:off x="614598" y="2293495"/>
            <a:ext cx="10822898" cy="4017364"/>
          </a:xfrm>
        </p:spPr>
        <p:txBody>
          <a:bodyPr>
            <a:normAutofit fontScale="77500" lnSpcReduction="20000"/>
          </a:bodyPr>
          <a:lstStyle/>
          <a:p>
            <a:r>
              <a:rPr lang="en-GB" dirty="0" smtClean="0"/>
              <a:t>Development Matters is an Early Years Foundation Stage planning and assessment document which nurseries and schools use to see what your child’s strengths are and what they need support with.</a:t>
            </a:r>
          </a:p>
          <a:p>
            <a:r>
              <a:rPr lang="en-GB" dirty="0" smtClean="0"/>
              <a:t>There are seven areas of development including:</a:t>
            </a:r>
          </a:p>
          <a:p>
            <a:pPr marL="0" indent="0">
              <a:buNone/>
            </a:pPr>
            <a:endParaRPr lang="en-GB" dirty="0" smtClean="0"/>
          </a:p>
          <a:p>
            <a:r>
              <a:rPr lang="en-GB" dirty="0" smtClean="0"/>
              <a:t>Personal, Social and Emotional Development</a:t>
            </a:r>
          </a:p>
          <a:p>
            <a:r>
              <a:rPr lang="en-GB" dirty="0" smtClean="0"/>
              <a:t>Physical Development</a:t>
            </a:r>
          </a:p>
          <a:p>
            <a:r>
              <a:rPr lang="en-GB" dirty="0" smtClean="0"/>
              <a:t>Communication and Language</a:t>
            </a:r>
          </a:p>
          <a:p>
            <a:r>
              <a:rPr lang="en-GB" dirty="0" smtClean="0"/>
              <a:t>Literacy </a:t>
            </a:r>
          </a:p>
          <a:p>
            <a:r>
              <a:rPr lang="en-GB" dirty="0" smtClean="0"/>
              <a:t>Mathematics</a:t>
            </a:r>
          </a:p>
          <a:p>
            <a:r>
              <a:rPr lang="en-GB" dirty="0" smtClean="0"/>
              <a:t>Understanding the World</a:t>
            </a:r>
          </a:p>
          <a:p>
            <a:r>
              <a:rPr lang="en-GB" dirty="0" smtClean="0"/>
              <a:t>Expressive Arts and Design</a:t>
            </a:r>
          </a:p>
          <a:p>
            <a:endParaRPr lang="en-GB" dirty="0"/>
          </a:p>
          <a:p>
            <a:r>
              <a:rPr lang="en-GB" dirty="0" smtClean="0"/>
              <a:t>The first three are ‘</a:t>
            </a:r>
            <a:r>
              <a:rPr lang="en-GB" dirty="0"/>
              <a:t>p</a:t>
            </a:r>
            <a:r>
              <a:rPr lang="en-GB" dirty="0" smtClean="0"/>
              <a:t>rime areas of development’ because these are critical for the other areas of learning to be possible. </a:t>
            </a:r>
          </a:p>
          <a:p>
            <a:pPr marL="0" indent="0">
              <a:buNone/>
            </a:pPr>
            <a:endParaRPr lang="en-GB" dirty="0"/>
          </a:p>
        </p:txBody>
      </p:sp>
    </p:spTree>
    <p:extLst>
      <p:ext uri="{BB962C8B-B14F-4D97-AF65-F5344CB8AC3E}">
        <p14:creationId xmlns:p14="http://schemas.microsoft.com/office/powerpoint/2010/main" val="3875121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a:t>
            </a:r>
            <a:endParaRPr lang="en-GB" dirty="0"/>
          </a:p>
        </p:txBody>
      </p:sp>
      <p:sp>
        <p:nvSpPr>
          <p:cNvPr id="3" name="Content Placeholder 2"/>
          <p:cNvSpPr>
            <a:spLocks noGrp="1"/>
          </p:cNvSpPr>
          <p:nvPr>
            <p:ph idx="1"/>
          </p:nvPr>
        </p:nvSpPr>
        <p:spPr>
          <a:xfrm>
            <a:off x="1154954" y="2603500"/>
            <a:ext cx="10177610" cy="3416300"/>
          </a:xfrm>
        </p:spPr>
        <p:txBody>
          <a:bodyPr/>
          <a:lstStyle/>
          <a:p>
            <a:r>
              <a:rPr lang="en-GB" dirty="0"/>
              <a:t>Phonics is a way of teaching children to read quickly and skilfully. They are </a:t>
            </a:r>
            <a:r>
              <a:rPr lang="en-GB" dirty="0" smtClean="0"/>
              <a:t>taught:</a:t>
            </a:r>
          </a:p>
          <a:p>
            <a:pPr marL="0" indent="0">
              <a:buNone/>
            </a:pPr>
            <a:r>
              <a:rPr lang="en-GB" dirty="0"/>
              <a:t> </a:t>
            </a:r>
            <a:r>
              <a:rPr lang="en-GB" dirty="0" smtClean="0"/>
              <a:t>    - how to recognise </a:t>
            </a:r>
            <a:r>
              <a:rPr lang="en-GB" dirty="0"/>
              <a:t>the sounds that each individual letter </a:t>
            </a:r>
            <a:r>
              <a:rPr lang="en-GB" dirty="0" smtClean="0"/>
              <a:t>makes</a:t>
            </a:r>
          </a:p>
          <a:p>
            <a:pPr marL="0" indent="0">
              <a:buNone/>
            </a:pPr>
            <a:r>
              <a:rPr lang="en-GB" dirty="0"/>
              <a:t> </a:t>
            </a:r>
            <a:r>
              <a:rPr lang="en-GB" dirty="0" smtClean="0"/>
              <a:t>    -identify </a:t>
            </a:r>
            <a:r>
              <a:rPr lang="en-GB" dirty="0"/>
              <a:t>the sounds that different combinations of letters make. - such as </a:t>
            </a:r>
            <a:r>
              <a:rPr lang="en-GB" dirty="0" smtClean="0"/>
              <a:t>   ‘</a:t>
            </a:r>
            <a:r>
              <a:rPr lang="en-GB" dirty="0" err="1"/>
              <a:t>sh</a:t>
            </a:r>
            <a:r>
              <a:rPr lang="en-GB" dirty="0"/>
              <a:t>’ or ‘</a:t>
            </a:r>
            <a:r>
              <a:rPr lang="en-GB" dirty="0" err="1"/>
              <a:t>oo</a:t>
            </a:r>
            <a:r>
              <a:rPr lang="en-GB" dirty="0" smtClean="0"/>
              <a:t>’</a:t>
            </a:r>
          </a:p>
          <a:p>
            <a:pPr marL="0" indent="0">
              <a:buNone/>
            </a:pPr>
            <a:r>
              <a:rPr lang="en-GB" dirty="0"/>
              <a:t> </a:t>
            </a:r>
            <a:r>
              <a:rPr lang="en-GB" dirty="0" smtClean="0"/>
              <a:t>    - how to blend </a:t>
            </a:r>
            <a:r>
              <a:rPr lang="en-GB" dirty="0"/>
              <a:t>these sounds together from left to right to make a word</a:t>
            </a:r>
            <a:r>
              <a:rPr lang="en-GB" dirty="0" smtClean="0"/>
              <a:t>.</a:t>
            </a:r>
          </a:p>
          <a:p>
            <a:r>
              <a:rPr lang="en-GB" dirty="0" smtClean="0"/>
              <a:t>We will start off with listening for sounds in the environment and building an understanding of what a sound is. </a:t>
            </a:r>
          </a:p>
          <a:p>
            <a:r>
              <a:rPr lang="en-GB" dirty="0" smtClean="0"/>
              <a:t>Children will have daily phonics lessons until they are in Year 2.</a:t>
            </a:r>
            <a:endParaRPr lang="en-GB" dirty="0"/>
          </a:p>
        </p:txBody>
      </p:sp>
    </p:spTree>
    <p:extLst>
      <p:ext uri="{BB962C8B-B14F-4D97-AF65-F5344CB8AC3E}">
        <p14:creationId xmlns:p14="http://schemas.microsoft.com/office/powerpoint/2010/main" val="391073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B546FB4-58D4-4425-AD60-30B42ADBE6A0}"/>
              </a:ext>
            </a:extLst>
          </p:cNvPr>
          <p:cNvSpPr>
            <a:spLocks noGrp="1"/>
          </p:cNvSpPr>
          <p:nvPr>
            <p:ph type="title"/>
          </p:nvPr>
        </p:nvSpPr>
        <p:spPr/>
        <p:txBody>
          <a:bodyPr/>
          <a:lstStyle/>
          <a:p>
            <a:r>
              <a:rPr lang="en-GB" dirty="0" smtClean="0"/>
              <a:t>At home</a:t>
            </a:r>
            <a:endParaRPr lang="en-GB" dirty="0"/>
          </a:p>
        </p:txBody>
      </p:sp>
      <p:sp>
        <p:nvSpPr>
          <p:cNvPr id="3" name="Content Placeholder 2">
            <a:extLst>
              <a:ext uri="{FF2B5EF4-FFF2-40B4-BE49-F238E27FC236}">
                <a16:creationId xmlns="" xmlns:a16="http://schemas.microsoft.com/office/drawing/2014/main" id="{0F50B716-6D7F-47DF-9505-638A1BBD2E71}"/>
              </a:ext>
            </a:extLst>
          </p:cNvPr>
          <p:cNvSpPr>
            <a:spLocks noGrp="1"/>
          </p:cNvSpPr>
          <p:nvPr>
            <p:ph idx="1"/>
          </p:nvPr>
        </p:nvSpPr>
        <p:spPr>
          <a:xfrm>
            <a:off x="1154954" y="2603500"/>
            <a:ext cx="8825659" cy="4015014"/>
          </a:xfrm>
        </p:spPr>
        <p:txBody>
          <a:bodyPr>
            <a:normAutofit/>
          </a:bodyPr>
          <a:lstStyle/>
          <a:p>
            <a:r>
              <a:rPr lang="en-GB" b="1" dirty="0"/>
              <a:t>Home reading </a:t>
            </a:r>
            <a:r>
              <a:rPr lang="en-GB" dirty="0"/>
              <a:t>– </a:t>
            </a:r>
            <a:r>
              <a:rPr lang="en-GB" dirty="0" smtClean="0"/>
              <a:t>Learning to read can be very difficult for young children. </a:t>
            </a:r>
            <a:endParaRPr lang="en-GB" dirty="0"/>
          </a:p>
          <a:p>
            <a:pPr marL="0" indent="0">
              <a:buNone/>
            </a:pPr>
            <a:endParaRPr lang="en-GB" dirty="0"/>
          </a:p>
          <a:p>
            <a:r>
              <a:rPr lang="en-GB" dirty="0"/>
              <a:t>Reading every night builds a love of reading.</a:t>
            </a:r>
          </a:p>
          <a:p>
            <a:pPr marL="0" indent="0">
              <a:buNone/>
            </a:pPr>
            <a:endParaRPr lang="en-GB" dirty="0"/>
          </a:p>
          <a:p>
            <a:r>
              <a:rPr lang="en-GB" dirty="0"/>
              <a:t>Children need to experience the fun of reading - enjoy sharing a </a:t>
            </a:r>
            <a:r>
              <a:rPr lang="en-GB" dirty="0" smtClean="0"/>
              <a:t>story and see you enjoying the story too, </a:t>
            </a:r>
            <a:r>
              <a:rPr lang="en-GB" dirty="0"/>
              <a:t>one they can escape into a fantasy world, while snuggled up with </a:t>
            </a:r>
            <a:r>
              <a:rPr lang="en-GB" dirty="0" smtClean="0"/>
              <a:t>family.</a:t>
            </a:r>
            <a:endParaRPr lang="en-GB" dirty="0"/>
          </a:p>
        </p:txBody>
      </p:sp>
      <p:pic>
        <p:nvPicPr>
          <p:cNvPr id="4" name="Picture 3"/>
          <p:cNvPicPr>
            <a:picLocks noChangeAspect="1"/>
          </p:cNvPicPr>
          <p:nvPr/>
        </p:nvPicPr>
        <p:blipFill>
          <a:blip r:embed="rId2"/>
          <a:stretch>
            <a:fillRect/>
          </a:stretch>
        </p:blipFill>
        <p:spPr>
          <a:xfrm>
            <a:off x="9652372" y="4721901"/>
            <a:ext cx="2159666" cy="1611443"/>
          </a:xfrm>
          <a:prstGeom prst="rect">
            <a:avLst/>
          </a:prstGeom>
        </p:spPr>
      </p:pic>
    </p:spTree>
    <p:extLst>
      <p:ext uri="{BB962C8B-B14F-4D97-AF65-F5344CB8AC3E}">
        <p14:creationId xmlns:p14="http://schemas.microsoft.com/office/powerpoint/2010/main" val="4036253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B546FB4-58D4-4425-AD60-30B42ADBE6A0}"/>
              </a:ext>
            </a:extLst>
          </p:cNvPr>
          <p:cNvSpPr>
            <a:spLocks noGrp="1"/>
          </p:cNvSpPr>
          <p:nvPr>
            <p:ph type="title"/>
          </p:nvPr>
        </p:nvSpPr>
        <p:spPr/>
        <p:txBody>
          <a:bodyPr/>
          <a:lstStyle/>
          <a:p>
            <a:r>
              <a:rPr lang="en-GB" dirty="0" smtClean="0"/>
              <a:t>The importance of reading</a:t>
            </a:r>
            <a:endParaRPr lang="en-GB" dirty="0"/>
          </a:p>
        </p:txBody>
      </p:sp>
      <p:pic>
        <p:nvPicPr>
          <p:cNvPr id="5" name="Picture 4" descr="https://s-media-cache-ak0.pinimg.com/736x/f3/0d/78/f30d785278071bf7ad4c9166f5b59787.jpg">
            <a:extLst>
              <a:ext uri="{FF2B5EF4-FFF2-40B4-BE49-F238E27FC236}">
                <a16:creationId xmlns="" xmlns:a16="http://schemas.microsoft.com/office/drawing/2014/main" id="{2A47264F-836D-4BA8-999E-DA6A016C9A6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9410"/>
          <a:stretch/>
        </p:blipFill>
        <p:spPr bwMode="auto">
          <a:xfrm>
            <a:off x="3249992" y="2443398"/>
            <a:ext cx="4635581" cy="4043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8939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956949D-D810-42CC-8376-A8CED1E80461}"/>
              </a:ext>
            </a:extLst>
          </p:cNvPr>
          <p:cNvSpPr>
            <a:spLocks noGrp="1"/>
          </p:cNvSpPr>
          <p:nvPr>
            <p:ph type="title"/>
          </p:nvPr>
        </p:nvSpPr>
        <p:spPr/>
        <p:txBody>
          <a:bodyPr/>
          <a:lstStyle/>
          <a:p>
            <a:r>
              <a:rPr lang="en-GB" dirty="0" smtClean="0"/>
              <a:t>Education City </a:t>
            </a:r>
            <a:endParaRPr lang="en-GB" dirty="0"/>
          </a:p>
        </p:txBody>
      </p:sp>
      <p:sp>
        <p:nvSpPr>
          <p:cNvPr id="3" name="Content Placeholder 2">
            <a:extLst>
              <a:ext uri="{FF2B5EF4-FFF2-40B4-BE49-F238E27FC236}">
                <a16:creationId xmlns="" xmlns:a16="http://schemas.microsoft.com/office/drawing/2014/main" id="{D23812D2-3A42-4470-B266-2CCC4C6AD600}"/>
              </a:ext>
            </a:extLst>
          </p:cNvPr>
          <p:cNvSpPr>
            <a:spLocks noGrp="1"/>
          </p:cNvSpPr>
          <p:nvPr>
            <p:ph idx="1"/>
          </p:nvPr>
        </p:nvSpPr>
        <p:spPr>
          <a:xfrm>
            <a:off x="620889" y="2603500"/>
            <a:ext cx="10747021" cy="2193352"/>
          </a:xfrm>
        </p:spPr>
        <p:txBody>
          <a:bodyPr>
            <a:normAutofit/>
          </a:bodyPr>
          <a:lstStyle/>
          <a:p>
            <a:r>
              <a:rPr lang="en-GB" i="1" dirty="0" err="1"/>
              <a:t>EducationCity</a:t>
            </a:r>
            <a:r>
              <a:rPr lang="en-GB" dirty="0"/>
              <a:t> is an educational resource for children aged </a:t>
            </a:r>
            <a:r>
              <a:rPr lang="en-GB" dirty="0" smtClean="0"/>
              <a:t>3-12. It allows your child to access online resources to support their learning at home. It’s in a format that will be familiar to them because they will also have opportunities to use it in school. </a:t>
            </a:r>
          </a:p>
          <a:p>
            <a:r>
              <a:rPr lang="en-GB" dirty="0" smtClean="0"/>
              <a:t>Your child has a username and log in which you will be given at the end of this meeting. </a:t>
            </a:r>
            <a:endParaRPr lang="en-GB" dirty="0"/>
          </a:p>
        </p:txBody>
      </p:sp>
      <p:pic>
        <p:nvPicPr>
          <p:cNvPr id="5" name="Picture 4">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8411" y="4121904"/>
            <a:ext cx="2572587" cy="2151479"/>
          </a:xfrm>
          <a:prstGeom prst="rect">
            <a:avLst/>
          </a:prstGeom>
        </p:spPr>
      </p:pic>
    </p:spTree>
    <p:extLst>
      <p:ext uri="{BB962C8B-B14F-4D97-AF65-F5344CB8AC3E}">
        <p14:creationId xmlns:p14="http://schemas.microsoft.com/office/powerpoint/2010/main" val="670212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term ahead</a:t>
            </a:r>
            <a:endParaRPr lang="en-GB" dirty="0"/>
          </a:p>
        </p:txBody>
      </p:sp>
      <p:sp>
        <p:nvSpPr>
          <p:cNvPr id="3" name="Content Placeholder 2"/>
          <p:cNvSpPr>
            <a:spLocks noGrp="1"/>
          </p:cNvSpPr>
          <p:nvPr>
            <p:ph idx="1"/>
          </p:nvPr>
        </p:nvSpPr>
        <p:spPr/>
        <p:txBody>
          <a:bodyPr/>
          <a:lstStyle/>
          <a:p>
            <a:r>
              <a:rPr lang="en-GB" dirty="0" smtClean="0"/>
              <a:t>Heaton Park Educational Visit – we will be going on the school minibus to Heaton Park. As we will be going in small groups, we will let you know in advance what day your child will be going. It will be during the </a:t>
            </a:r>
            <a:r>
              <a:rPr lang="en-GB" dirty="0" smtClean="0"/>
              <a:t>first week </a:t>
            </a:r>
            <a:r>
              <a:rPr lang="en-GB" dirty="0" smtClean="0"/>
              <a:t>of </a:t>
            </a:r>
            <a:r>
              <a:rPr lang="en-GB" dirty="0" smtClean="0"/>
              <a:t>the </a:t>
            </a:r>
            <a:r>
              <a:rPr lang="en-GB" smtClean="0"/>
              <a:t>second half term. </a:t>
            </a:r>
            <a:endParaRPr lang="en-GB" dirty="0" smtClean="0"/>
          </a:p>
          <a:p>
            <a:pPr marL="0" indent="0">
              <a:buNone/>
            </a:pPr>
            <a:endParaRPr lang="en-GB" dirty="0"/>
          </a:p>
          <a:p>
            <a:r>
              <a:rPr lang="en-GB" dirty="0" smtClean="0"/>
              <a:t>Pupil Progress Meetings – Wednesday 7</a:t>
            </a:r>
            <a:r>
              <a:rPr lang="en-GB" baseline="30000" dirty="0" smtClean="0"/>
              <a:t>th</a:t>
            </a:r>
            <a:r>
              <a:rPr lang="en-GB" dirty="0" smtClean="0"/>
              <a:t> November (appointments will be available throughout the day)</a:t>
            </a:r>
          </a:p>
          <a:p>
            <a:endParaRPr lang="en-GB" dirty="0" smtClean="0"/>
          </a:p>
          <a:p>
            <a:r>
              <a:rPr lang="en-GB" dirty="0"/>
              <a:t>Foundation Stage Nativity – Wednesday 12</a:t>
            </a:r>
            <a:r>
              <a:rPr lang="en-GB" baseline="30000" dirty="0"/>
              <a:t>th</a:t>
            </a:r>
            <a:r>
              <a:rPr lang="en-GB" dirty="0"/>
              <a:t> December at 10 am and Thursday 13</a:t>
            </a:r>
            <a:r>
              <a:rPr lang="en-GB" baseline="30000" dirty="0"/>
              <a:t>th</a:t>
            </a:r>
            <a:r>
              <a:rPr lang="en-GB" dirty="0"/>
              <a:t> December at 10 am.</a:t>
            </a:r>
          </a:p>
          <a:p>
            <a:endParaRPr lang="en-GB" dirty="0"/>
          </a:p>
          <a:p>
            <a:pPr marL="0" indent="0">
              <a:buNone/>
            </a:pPr>
            <a:endParaRPr lang="en-GB" dirty="0" smtClean="0"/>
          </a:p>
          <a:p>
            <a:endParaRPr lang="en-GB" dirty="0"/>
          </a:p>
          <a:p>
            <a:endParaRPr lang="en-GB" dirty="0"/>
          </a:p>
        </p:txBody>
      </p:sp>
    </p:spTree>
    <p:extLst>
      <p:ext uri="{BB962C8B-B14F-4D97-AF65-F5344CB8AC3E}">
        <p14:creationId xmlns:p14="http://schemas.microsoft.com/office/powerpoint/2010/main" val="1271566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ED83D06-E156-4F32-B643-063086D53258}"/>
              </a:ext>
            </a:extLst>
          </p:cNvPr>
          <p:cNvSpPr>
            <a:spLocks noGrp="1"/>
          </p:cNvSpPr>
          <p:nvPr>
            <p:ph type="ctrTitle"/>
          </p:nvPr>
        </p:nvSpPr>
        <p:spPr/>
        <p:txBody>
          <a:bodyPr/>
          <a:lstStyle/>
          <a:p>
            <a:r>
              <a:rPr lang="en-GB" dirty="0"/>
              <a:t>Any questions?</a:t>
            </a:r>
            <a:br>
              <a:rPr lang="en-GB" dirty="0"/>
            </a:br>
            <a:r>
              <a:rPr lang="en-GB" dirty="0"/>
              <a:t/>
            </a:r>
            <a:br>
              <a:rPr lang="en-GB" dirty="0"/>
            </a:br>
            <a:r>
              <a:rPr lang="en-GB" sz="1800" dirty="0" smtClean="0"/>
              <a:t>Please feel free to come and speak to me if you have a query or concern. </a:t>
            </a:r>
            <a:endParaRPr lang="en-GB" sz="1800" dirty="0"/>
          </a:p>
        </p:txBody>
      </p:sp>
    </p:spTree>
    <p:extLst>
      <p:ext uri="{BB962C8B-B14F-4D97-AF65-F5344CB8AC3E}">
        <p14:creationId xmlns:p14="http://schemas.microsoft.com/office/powerpoint/2010/main" val="463076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644</TotalTime>
  <Words>757</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 Boardroom</vt:lpstr>
      <vt:lpstr>Welcome to Nursery</vt:lpstr>
      <vt:lpstr>Growing together within God’s loving family, we support, challenge and inspire each other to become the best that we can be.</vt:lpstr>
      <vt:lpstr>Introductions</vt:lpstr>
      <vt:lpstr>General reminders</vt:lpstr>
      <vt:lpstr>Uniform</vt:lpstr>
      <vt:lpstr>Reward System</vt:lpstr>
      <vt:lpstr>Development Matters </vt:lpstr>
      <vt:lpstr>Phonics</vt:lpstr>
      <vt:lpstr>At home</vt:lpstr>
      <vt:lpstr>The importance of reading</vt:lpstr>
      <vt:lpstr>Education City </vt:lpstr>
      <vt:lpstr>The term ahead</vt:lpstr>
      <vt:lpstr>Any questions?  Please feel free to come and speak to me if you have a query or concern. </vt:lpstr>
    </vt:vector>
  </TitlesOfParts>
  <Company>RM Education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Mrs K. Hannon</dc:creator>
  <cp:lastModifiedBy>Miss H. Fletcher</cp:lastModifiedBy>
  <cp:revision>38</cp:revision>
  <dcterms:created xsi:type="dcterms:W3CDTF">2017-09-12T14:50:05Z</dcterms:created>
  <dcterms:modified xsi:type="dcterms:W3CDTF">2018-10-15T16:06:22Z</dcterms:modified>
</cp:coreProperties>
</file>