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9" r:id="rId3"/>
    <p:sldId id="262" r:id="rId4"/>
    <p:sldId id="261" r:id="rId5"/>
    <p:sldId id="260" r:id="rId6"/>
    <p:sldId id="257" r:id="rId7"/>
    <p:sldId id="258" r:id="rId8"/>
    <p:sldId id="263" r:id="rId9"/>
    <p:sldId id="270" r:id="rId10"/>
    <p:sldId id="265" r:id="rId11"/>
    <p:sldId id="264" r:id="rId12"/>
    <p:sldId id="266" r:id="rId13"/>
    <p:sldId id="268" r:id="rId14"/>
    <p:sldId id="267" r:id="rId15"/>
    <p:sldId id="269" r:id="rId16"/>
    <p:sldId id="274" r:id="rId17"/>
    <p:sldId id="273" r:id="rId18"/>
    <p:sldId id="276" r:id="rId19"/>
    <p:sldId id="271" r:id="rId2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varScale="1">
        <p:scale>
          <a:sx n="71" d="100"/>
          <a:sy n="71" d="100"/>
        </p:scale>
        <p:origin x="72" y="13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A9112470-8601-4C05-9135-B3CF24BAEE73}" type="datetimeFigureOut">
              <a:rPr lang="en-GB" smtClean="0"/>
              <a:t>05/05/2021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7F1CC38-2199-447D-8526-E4AA1E76932A}" type="slidenum">
              <a:rPr lang="en-GB" smtClean="0"/>
              <a:t>‹#›</a:t>
            </a:fld>
            <a:endParaRPr lang="en-GB"/>
          </a:p>
        </p:txBody>
      </p:sp>
    </p:spTree>
    <p:extLst>
      <p:ext uri="{BB962C8B-B14F-4D97-AF65-F5344CB8AC3E}">
        <p14:creationId xmlns:p14="http://schemas.microsoft.com/office/powerpoint/2010/main" val="365753449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A9112470-8601-4C05-9135-B3CF24BAEE73}" type="datetimeFigureOut">
              <a:rPr lang="en-GB" smtClean="0"/>
              <a:t>05/05/2021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7F1CC38-2199-447D-8526-E4AA1E76932A}" type="slidenum">
              <a:rPr lang="en-GB" smtClean="0"/>
              <a:t>‹#›</a:t>
            </a:fld>
            <a:endParaRPr lang="en-GB"/>
          </a:p>
        </p:txBody>
      </p:sp>
    </p:spTree>
    <p:extLst>
      <p:ext uri="{BB962C8B-B14F-4D97-AF65-F5344CB8AC3E}">
        <p14:creationId xmlns:p14="http://schemas.microsoft.com/office/powerpoint/2010/main" val="428057486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A9112470-8601-4C05-9135-B3CF24BAEE73}" type="datetimeFigureOut">
              <a:rPr lang="en-GB" smtClean="0"/>
              <a:t>05/05/2021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7F1CC38-2199-447D-8526-E4AA1E76932A}" type="slidenum">
              <a:rPr lang="en-GB" smtClean="0"/>
              <a:t>‹#›</a:t>
            </a:fld>
            <a:endParaRPr lang="en-GB"/>
          </a:p>
        </p:txBody>
      </p:sp>
    </p:spTree>
    <p:extLst>
      <p:ext uri="{BB962C8B-B14F-4D97-AF65-F5344CB8AC3E}">
        <p14:creationId xmlns:p14="http://schemas.microsoft.com/office/powerpoint/2010/main" val="390192417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A9112470-8601-4C05-9135-B3CF24BAEE73}" type="datetimeFigureOut">
              <a:rPr lang="en-GB" smtClean="0"/>
              <a:t>05/05/2021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7F1CC38-2199-447D-8526-E4AA1E76932A}" type="slidenum">
              <a:rPr lang="en-GB" smtClean="0"/>
              <a:t>‹#›</a:t>
            </a:fld>
            <a:endParaRPr lang="en-GB"/>
          </a:p>
        </p:txBody>
      </p:sp>
    </p:spTree>
    <p:extLst>
      <p:ext uri="{BB962C8B-B14F-4D97-AF65-F5344CB8AC3E}">
        <p14:creationId xmlns:p14="http://schemas.microsoft.com/office/powerpoint/2010/main" val="228688349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A9112470-8601-4C05-9135-B3CF24BAEE73}" type="datetimeFigureOut">
              <a:rPr lang="en-GB" smtClean="0"/>
              <a:t>05/05/2021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27F1CC38-2199-447D-8526-E4AA1E76932A}" type="slidenum">
              <a:rPr lang="en-GB" smtClean="0"/>
              <a:t>‹#›</a:t>
            </a:fld>
            <a:endParaRPr lang="en-GB"/>
          </a:p>
        </p:txBody>
      </p:sp>
    </p:spTree>
    <p:extLst>
      <p:ext uri="{BB962C8B-B14F-4D97-AF65-F5344CB8AC3E}">
        <p14:creationId xmlns:p14="http://schemas.microsoft.com/office/powerpoint/2010/main" val="371446220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A9112470-8601-4C05-9135-B3CF24BAEE73}" type="datetimeFigureOut">
              <a:rPr lang="en-GB" smtClean="0"/>
              <a:t>05/05/2021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27F1CC38-2199-447D-8526-E4AA1E76932A}" type="slidenum">
              <a:rPr lang="en-GB" smtClean="0"/>
              <a:t>‹#›</a:t>
            </a:fld>
            <a:endParaRPr lang="en-GB"/>
          </a:p>
        </p:txBody>
      </p:sp>
    </p:spTree>
    <p:extLst>
      <p:ext uri="{BB962C8B-B14F-4D97-AF65-F5344CB8AC3E}">
        <p14:creationId xmlns:p14="http://schemas.microsoft.com/office/powerpoint/2010/main" val="358216266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9112470-8601-4C05-9135-B3CF24BAEE73}" type="datetimeFigureOut">
              <a:rPr lang="en-GB" smtClean="0"/>
              <a:t>05/05/2021</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27F1CC38-2199-447D-8526-E4AA1E76932A}" type="slidenum">
              <a:rPr lang="en-GB" smtClean="0"/>
              <a:t>‹#›</a:t>
            </a:fld>
            <a:endParaRPr lang="en-GB"/>
          </a:p>
        </p:txBody>
      </p:sp>
    </p:spTree>
    <p:extLst>
      <p:ext uri="{BB962C8B-B14F-4D97-AF65-F5344CB8AC3E}">
        <p14:creationId xmlns:p14="http://schemas.microsoft.com/office/powerpoint/2010/main" val="88873048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A9112470-8601-4C05-9135-B3CF24BAEE73}" type="datetimeFigureOut">
              <a:rPr lang="en-GB" smtClean="0"/>
              <a:t>05/05/2021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7F1CC38-2199-447D-8526-E4AA1E76932A}" type="slidenum">
              <a:rPr lang="en-GB" smtClean="0"/>
              <a:t>‹#›</a:t>
            </a:fld>
            <a:endParaRPr lang="en-GB"/>
          </a:p>
        </p:txBody>
      </p:sp>
    </p:spTree>
    <p:extLst>
      <p:ext uri="{BB962C8B-B14F-4D97-AF65-F5344CB8AC3E}">
        <p14:creationId xmlns:p14="http://schemas.microsoft.com/office/powerpoint/2010/main" val="188042485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A9112470-8601-4C05-9135-B3CF24BAEE73}" type="datetimeFigureOut">
              <a:rPr lang="en-GB" smtClean="0"/>
              <a:t>05/05/2021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7F1CC38-2199-447D-8526-E4AA1E76932A}" type="slidenum">
              <a:rPr lang="en-GB" smtClean="0"/>
              <a:t>‹#›</a:t>
            </a:fld>
            <a:endParaRPr lang="en-GB"/>
          </a:p>
        </p:txBody>
      </p:sp>
    </p:spTree>
    <p:extLst>
      <p:ext uri="{BB962C8B-B14F-4D97-AF65-F5344CB8AC3E}">
        <p14:creationId xmlns:p14="http://schemas.microsoft.com/office/powerpoint/2010/main" val="192001787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A9112470-8601-4C05-9135-B3CF24BAEE73}" type="datetimeFigureOut">
              <a:rPr lang="en-GB" smtClean="0"/>
              <a:t>05/05/2021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7F1CC38-2199-447D-8526-E4AA1E76932A}" type="slidenum">
              <a:rPr lang="en-GB" smtClean="0"/>
              <a:t>‹#›</a:t>
            </a:fld>
            <a:endParaRPr lang="en-GB"/>
          </a:p>
        </p:txBody>
      </p:sp>
    </p:spTree>
    <p:extLst>
      <p:ext uri="{BB962C8B-B14F-4D97-AF65-F5344CB8AC3E}">
        <p14:creationId xmlns:p14="http://schemas.microsoft.com/office/powerpoint/2010/main" val="663322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A9112470-8601-4C05-9135-B3CF24BAEE73}" type="datetimeFigureOut">
              <a:rPr lang="en-GB" smtClean="0"/>
              <a:t>05/05/2021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7F1CC38-2199-447D-8526-E4AA1E76932A}" type="slidenum">
              <a:rPr lang="en-GB" smtClean="0"/>
              <a:t>‹#›</a:t>
            </a:fld>
            <a:endParaRPr lang="en-GB"/>
          </a:p>
        </p:txBody>
      </p:sp>
    </p:spTree>
    <p:extLst>
      <p:ext uri="{BB962C8B-B14F-4D97-AF65-F5344CB8AC3E}">
        <p14:creationId xmlns:p14="http://schemas.microsoft.com/office/powerpoint/2010/main" val="179283849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5">
            <a:lumMod val="40000"/>
            <a:lumOff val="60000"/>
          </a:schemeClr>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9112470-8601-4C05-9135-B3CF24BAEE73}" type="datetimeFigureOut">
              <a:rPr lang="en-GB" smtClean="0"/>
              <a:t>05/05/2021</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7F1CC38-2199-447D-8526-E4AA1E76932A}" type="slidenum">
              <a:rPr lang="en-GB" smtClean="0"/>
              <a:t>‹#›</a:t>
            </a:fld>
            <a:endParaRPr lang="en-GB"/>
          </a:p>
        </p:txBody>
      </p:sp>
    </p:spTree>
    <p:extLst>
      <p:ext uri="{BB962C8B-B14F-4D97-AF65-F5344CB8AC3E}">
        <p14:creationId xmlns:p14="http://schemas.microsoft.com/office/powerpoint/2010/main" val="327649947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8" Type="http://schemas.openxmlformats.org/officeDocument/2006/relationships/image" Target="../media/image7.png"/><Relationship Id="rId13" Type="http://schemas.openxmlformats.org/officeDocument/2006/relationships/image" Target="../media/image10.png"/><Relationship Id="rId3" Type="http://schemas.openxmlformats.org/officeDocument/2006/relationships/image" Target="../media/image2.jpg"/><Relationship Id="rId7" Type="http://schemas.openxmlformats.org/officeDocument/2006/relationships/image" Target="../media/image6.png"/><Relationship Id="rId12" Type="http://schemas.openxmlformats.org/officeDocument/2006/relationships/hyperlink" Target="http://twitter.com/YoungMindsUK" TargetMode="External"/><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5.png"/><Relationship Id="rId11" Type="http://schemas.openxmlformats.org/officeDocument/2006/relationships/image" Target="../media/image9.png"/><Relationship Id="rId5" Type="http://schemas.openxmlformats.org/officeDocument/2006/relationships/image" Target="../media/image4.jpeg"/><Relationship Id="rId10" Type="http://schemas.openxmlformats.org/officeDocument/2006/relationships/image" Target="../media/image8.jpeg"/><Relationship Id="rId4" Type="http://schemas.openxmlformats.org/officeDocument/2006/relationships/image" Target="../media/image3.png"/><Relationship Id="rId9" Type="http://schemas.openxmlformats.org/officeDocument/2006/relationships/hyperlink" Target="http://www.facebook.com/group.php?gid=114977628530013#!/group.php?gid=114977628530013&amp;v=wall" TargetMode="External"/></Relationships>
</file>

<file path=ppt/slides/_rels/slide3.xml.rels><?xml version="1.0" encoding="UTF-8" standalone="yes"?>
<Relationships xmlns="http://schemas.openxmlformats.org/package/2006/relationships"><Relationship Id="rId8" Type="http://schemas.microsoft.com/office/2007/relationships/hdphoto" Target="../media/hdphoto2.wdp"/><Relationship Id="rId3" Type="http://schemas.openxmlformats.org/officeDocument/2006/relationships/hyperlink" Target="https://www.google.co.uk/imgres?imgurl=https://i.ytimg.com/vi/l_9EJCyQ_uY/hqdefault.jpg&amp;imgrefurl=https://www.youtube.com/watch?v%3Dl_9EJCyQ_uY&amp;docid=d35kVGV9qIbf0M&amp;tbnid=u8NFATQoWiWRzM:&amp;vet=10ahUKEwjGz_2W1ODfAhXC5eAKHbnnBP0QMwg5KAEwAQ..i&amp;w=480&amp;h=360&amp;bih=521&amp;biw=1093&amp;q=east%20enders%20fights&amp;ved=0ahUKEwjGz_2W1ODfAhXC5eAKHbnnBP0QMwg5KAEwAQ&amp;iact=mrc&amp;uact=8" TargetMode="External"/><Relationship Id="rId7" Type="http://schemas.openxmlformats.org/officeDocument/2006/relationships/image" Target="../media/image12.pn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hyperlink" Target="https://www.google.co.uk/imgres?imgurl=https://ichef.bbci.co.uk/images/ic/720x405/p053rprq.jpg&amp;imgrefurl=https://www.bbc.co.uk/news/entertainment-arts-40008026&amp;docid=mi8_MHGSp5hyFM&amp;tbnid=xLfN18gbDtPOqM:&amp;vet=10ahUKEwiutfDx1eDfAhX1DmMBHbRgD_EQMwg9KAMwAw..i&amp;w=720&amp;h=405&amp;bih=521&amp;biw=1093&amp;q=bbc%20news%20manchester%20bombing%20images&amp;ved=0ahUKEwiutfDx1eDfAhX1DmMBHbRgD_EQMwg9KAMwAw&amp;iact=mrc&amp;uact=8" TargetMode="External"/><Relationship Id="rId11" Type="http://schemas.microsoft.com/office/2007/relationships/hdphoto" Target="../media/hdphoto3.wdp"/><Relationship Id="rId5" Type="http://schemas.microsoft.com/office/2007/relationships/hdphoto" Target="../media/hdphoto1.wdp"/><Relationship Id="rId10" Type="http://schemas.openxmlformats.org/officeDocument/2006/relationships/image" Target="../media/image13.png"/><Relationship Id="rId4" Type="http://schemas.openxmlformats.org/officeDocument/2006/relationships/image" Target="../media/image11.png"/><Relationship Id="rId9" Type="http://schemas.openxmlformats.org/officeDocument/2006/relationships/hyperlink" Target="https://www.google.co.uk/imgres?imgurl=https://hips.hearstapps.com/digitalspyuk.cdnds.net/10/40/soaps_sunday_hollyoaks.jpg&amp;imgrefurl=https://www.digitalspy.com/soaps/hollyoaks/a281473/2931-amber-and-finn-sleep-together/&amp;docid=YjOeJBDyaF6FuM&amp;tbnid=l3w4zNNMlbroRM:&amp;vet=10ahUKEwi-g9O61ODfAhUKnhQKHYTbCswQMwgxKAcwBw..i&amp;w=300&amp;h=225&amp;bih=521&amp;biw=1093&amp;q=hoolyoaks%20sex%20scene&amp;ved=0ahUKEwi-g9O61ODfAhUKnhQKHYTbCswQMwgxKAcwBw&amp;iact=mrc&amp;uact=8" TargetMode="External"/></Relationships>
</file>

<file path=ppt/slides/_rels/slide4.xml.rels><?xml version="1.0" encoding="UTF-8" standalone="yes"?>
<Relationships xmlns="http://schemas.openxmlformats.org/package/2006/relationships"><Relationship Id="rId3" Type="http://schemas.openxmlformats.org/officeDocument/2006/relationships/image" Target="../media/image14.jpg"/><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image" Target="../media/image15.png"/></Relationships>
</file>

<file path=ppt/slides/_rels/slide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hyperlink" Target="https://www.google.co.uk/imgres?imgurl=https://www.wired.com/images_blogs/wiredscience/2012/12/eyes.jpeg&amp;imgrefurl=https://www.wired.com/2012/12/how-does-gollum-see-in-the-dark/&amp;docid=IKzQkPFHrkSuPM&amp;tbnid=zNh2_9g7-ZWaiM:&amp;vet=10ahUKEwiRjr-_z-DfAhWnD2MBHc4dAXAQMwhPKAQwBA..i&amp;w=562&amp;h=346&amp;bih=521&amp;biw=1093&amp;q=pair%20of%20eyes%20in%20the%20dark&amp;ved=0ahUKEwiRjr-_z-DfAhWnD2MBHc4dAXAQMwhPKAQwBA&amp;iact=mrc&amp;uact=8" TargetMode="External"/><Relationship Id="rId7" Type="http://schemas.openxmlformats.org/officeDocument/2006/relationships/image" Target="../media/image19.pn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18.png"/><Relationship Id="rId5" Type="http://schemas.openxmlformats.org/officeDocument/2006/relationships/image" Target="../media/image17.png"/><Relationship Id="rId4" Type="http://schemas.openxmlformats.org/officeDocument/2006/relationships/image" Target="../media/image16.png"/></Relationships>
</file>

<file path=ppt/slides/_rels/slide7.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hyperlink" Target="https://www.gov.uk/government/publications/relationships-education-relationships-and-sex-education-rse-and-health-education" TargetMode="External"/><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image" Target="../media/image22.png"/></Relationships>
</file>

<file path=ppt/slides/_rels/slide19.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p:nvPr/>
        </p:nvPicPr>
        <p:blipFill>
          <a:blip r:embed="rId2"/>
          <a:stretch>
            <a:fillRect/>
          </a:stretch>
        </p:blipFill>
        <p:spPr>
          <a:xfrm>
            <a:off x="8901844" y="319966"/>
            <a:ext cx="2828925" cy="2447925"/>
          </a:xfrm>
          <a:prstGeom prst="rect">
            <a:avLst/>
          </a:prstGeom>
        </p:spPr>
      </p:pic>
      <p:sp>
        <p:nvSpPr>
          <p:cNvPr id="6" name="Rectangle 5"/>
          <p:cNvSpPr/>
          <p:nvPr/>
        </p:nvSpPr>
        <p:spPr>
          <a:xfrm>
            <a:off x="154744" y="367234"/>
            <a:ext cx="8595361" cy="2585323"/>
          </a:xfrm>
          <a:prstGeom prst="rect">
            <a:avLst/>
          </a:prstGeom>
        </p:spPr>
        <p:txBody>
          <a:bodyPr wrap="square">
            <a:spAutoFit/>
          </a:bodyPr>
          <a:lstStyle/>
          <a:p>
            <a:pPr algn="ctr"/>
            <a:r>
              <a:rPr lang="en-GB" sz="3600" u="sng" dirty="0" smtClean="0">
                <a:latin typeface="SassoonPrimary" panose="020B0500000000000000" pitchFamily="34" charset="0"/>
              </a:rPr>
              <a:t>Relationships, Sex &amp; Health Education (RSHE) Consultation </a:t>
            </a:r>
            <a:r>
              <a:rPr lang="en-GB" sz="3600" u="sng" dirty="0" smtClean="0">
                <a:latin typeface="SassoonPrimary" panose="020B0500000000000000" pitchFamily="34" charset="0"/>
              </a:rPr>
              <a:t>2021</a:t>
            </a:r>
            <a:endParaRPr lang="en-GB" sz="800" u="sng" dirty="0" smtClean="0">
              <a:latin typeface="SassoonPrimary" panose="020B0500000000000000" pitchFamily="34" charset="0"/>
            </a:endParaRPr>
          </a:p>
          <a:p>
            <a:pPr algn="ctr"/>
            <a:r>
              <a:rPr lang="en-GB" sz="3600" u="sng" dirty="0" smtClean="0">
                <a:latin typeface="SassoonPrimary" panose="020B0500000000000000" pitchFamily="34" charset="0"/>
              </a:rPr>
              <a:t/>
            </a:r>
            <a:br>
              <a:rPr lang="en-GB" sz="3600" u="sng" dirty="0" smtClean="0">
                <a:latin typeface="SassoonPrimary" panose="020B0500000000000000" pitchFamily="34" charset="0"/>
              </a:rPr>
            </a:br>
            <a:r>
              <a:rPr lang="en-GB" sz="3600" u="sng" dirty="0" smtClean="0">
                <a:latin typeface="SassoonPrimary" panose="020B0500000000000000" pitchFamily="34" charset="0"/>
              </a:rPr>
              <a:t>Parents and </a:t>
            </a:r>
            <a:r>
              <a:rPr lang="en-GB" sz="3600" u="sng" dirty="0" smtClean="0">
                <a:latin typeface="SassoonPrimary" panose="020B0500000000000000" pitchFamily="34" charset="0"/>
              </a:rPr>
              <a:t>Carers Consultation</a:t>
            </a:r>
            <a:endParaRPr lang="en-GB" u="sng" dirty="0">
              <a:latin typeface="SassoonPrimary" panose="020B0500000000000000" pitchFamily="34" charset="0"/>
            </a:endParaRPr>
          </a:p>
          <a:p>
            <a:endParaRPr lang="en-GB" dirty="0"/>
          </a:p>
        </p:txBody>
      </p:sp>
      <p:sp>
        <p:nvSpPr>
          <p:cNvPr id="7" name="TextBox 6"/>
          <p:cNvSpPr txBox="1"/>
          <p:nvPr/>
        </p:nvSpPr>
        <p:spPr>
          <a:xfrm>
            <a:off x="154744" y="2633420"/>
            <a:ext cx="11719009" cy="3801041"/>
          </a:xfrm>
          <a:prstGeom prst="rect">
            <a:avLst/>
          </a:prstGeom>
          <a:noFill/>
        </p:spPr>
        <p:txBody>
          <a:bodyPr wrap="square" rtlCol="0">
            <a:spAutoFit/>
          </a:bodyPr>
          <a:lstStyle/>
          <a:p>
            <a:pPr algn="ctr"/>
            <a:endParaRPr lang="en-GB" sz="1050" u="sng" dirty="0" smtClean="0">
              <a:latin typeface="SassoonPrimary" panose="020B0500000000000000" pitchFamily="34" charset="0"/>
            </a:endParaRPr>
          </a:p>
          <a:p>
            <a:pPr algn="ctr"/>
            <a:endParaRPr lang="en-GB" sz="1050" u="sng" dirty="0" smtClean="0">
              <a:latin typeface="SassoonPrimary" panose="020B0500000000000000" pitchFamily="34" charset="0"/>
            </a:endParaRPr>
          </a:p>
          <a:p>
            <a:r>
              <a:rPr lang="en-GB" sz="2800" dirty="0" smtClean="0">
                <a:latin typeface="SassoonPrimary" panose="020B0500000000000000" pitchFamily="34" charset="0"/>
              </a:rPr>
              <a:t>We wish to consult with you on</a:t>
            </a:r>
            <a:r>
              <a:rPr lang="en-GB" sz="2800" dirty="0" smtClean="0">
                <a:latin typeface="SassoonPrimary" panose="020B0500000000000000" pitchFamily="34" charset="0"/>
              </a:rPr>
              <a:t>:</a:t>
            </a:r>
          </a:p>
          <a:p>
            <a:endParaRPr lang="en-GB" sz="2400" dirty="0" smtClean="0">
              <a:latin typeface="SassoonPrimary" panose="020B0500000000000000" pitchFamily="34" charset="0"/>
            </a:endParaRPr>
          </a:p>
          <a:p>
            <a:pPr marL="457200" indent="-457200">
              <a:buFont typeface="Arial" panose="020B0604020202020204" pitchFamily="34" charset="0"/>
              <a:buChar char="•"/>
            </a:pPr>
            <a:r>
              <a:rPr lang="en-GB" sz="2800" dirty="0" smtClean="0">
                <a:latin typeface="SassoonPrimary" panose="020B0500000000000000" pitchFamily="34" charset="0"/>
              </a:rPr>
              <a:t>Why new changes to Relationships, Sex and Health Education are in place</a:t>
            </a:r>
          </a:p>
          <a:p>
            <a:pPr marL="457200" indent="-457200">
              <a:buFont typeface="Arial" panose="020B0604020202020204" pitchFamily="34" charset="0"/>
              <a:buChar char="•"/>
            </a:pPr>
            <a:r>
              <a:rPr lang="en-GB" sz="2800" dirty="0" err="1" smtClean="0">
                <a:latin typeface="SassoonPrimary" panose="020B0500000000000000" pitchFamily="34" charset="0"/>
              </a:rPr>
              <a:t>DfE</a:t>
            </a:r>
            <a:r>
              <a:rPr lang="en-GB" sz="2800" dirty="0" smtClean="0">
                <a:latin typeface="SassoonPrimary" panose="020B0500000000000000" pitchFamily="34" charset="0"/>
              </a:rPr>
              <a:t> guidance outlining the new curriculum changes</a:t>
            </a:r>
          </a:p>
          <a:p>
            <a:pPr marL="457200" indent="-457200">
              <a:buFont typeface="Arial" panose="020B0604020202020204" pitchFamily="34" charset="0"/>
              <a:buChar char="•"/>
            </a:pPr>
            <a:r>
              <a:rPr lang="en-GB" sz="2800" dirty="0" smtClean="0">
                <a:latin typeface="SassoonPrimary" panose="020B0500000000000000" pitchFamily="34" charset="0"/>
              </a:rPr>
              <a:t>What the Catholic Church says</a:t>
            </a:r>
            <a:endParaRPr lang="en-GB" sz="2800" dirty="0" smtClean="0">
              <a:latin typeface="SassoonPrimary" panose="020B0500000000000000" pitchFamily="34" charset="0"/>
            </a:endParaRPr>
          </a:p>
          <a:p>
            <a:pPr marL="457200" indent="-457200">
              <a:buFont typeface="Arial" panose="020B0604020202020204" pitchFamily="34" charset="0"/>
              <a:buChar char="•"/>
            </a:pPr>
            <a:r>
              <a:rPr lang="en-GB" sz="2800" dirty="0" smtClean="0">
                <a:latin typeface="SassoonPrimary" panose="020B0500000000000000" pitchFamily="34" charset="0"/>
              </a:rPr>
              <a:t>The Science curriculum</a:t>
            </a:r>
          </a:p>
          <a:p>
            <a:pPr marL="457200" indent="-457200">
              <a:buFont typeface="Arial" panose="020B0604020202020204" pitchFamily="34" charset="0"/>
              <a:buChar char="•"/>
            </a:pPr>
            <a:r>
              <a:rPr lang="en-GB" sz="2800" dirty="0" smtClean="0">
                <a:latin typeface="SassoonPrimary" panose="020B0500000000000000" pitchFamily="34" charset="0"/>
              </a:rPr>
              <a:t>The right to withdraw from </a:t>
            </a:r>
            <a:r>
              <a:rPr lang="en-GB" sz="2800" u="sng" dirty="0" smtClean="0">
                <a:latin typeface="SassoonPrimary" panose="020B0500000000000000" pitchFamily="34" charset="0"/>
              </a:rPr>
              <a:t>some</a:t>
            </a:r>
            <a:r>
              <a:rPr lang="en-GB" sz="2800" dirty="0" smtClean="0">
                <a:latin typeface="SassoonPrimary" panose="020B0500000000000000" pitchFamily="34" charset="0"/>
              </a:rPr>
              <a:t> lessons</a:t>
            </a:r>
          </a:p>
        </p:txBody>
      </p:sp>
    </p:spTree>
    <p:extLst>
      <p:ext uri="{BB962C8B-B14F-4D97-AF65-F5344CB8AC3E}">
        <p14:creationId xmlns:p14="http://schemas.microsoft.com/office/powerpoint/2010/main" val="201351229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p:nvPr/>
        </p:nvPicPr>
        <p:blipFill>
          <a:blip r:embed="rId2"/>
          <a:stretch>
            <a:fillRect/>
          </a:stretch>
        </p:blipFill>
        <p:spPr>
          <a:xfrm>
            <a:off x="8901844" y="319966"/>
            <a:ext cx="2828925" cy="2447925"/>
          </a:xfrm>
          <a:prstGeom prst="rect">
            <a:avLst/>
          </a:prstGeom>
        </p:spPr>
      </p:pic>
      <p:sp>
        <p:nvSpPr>
          <p:cNvPr id="3" name="Rectangle 2"/>
          <p:cNvSpPr/>
          <p:nvPr/>
        </p:nvSpPr>
        <p:spPr>
          <a:xfrm>
            <a:off x="750230" y="770721"/>
            <a:ext cx="3931717" cy="523220"/>
          </a:xfrm>
          <a:prstGeom prst="rect">
            <a:avLst/>
          </a:prstGeom>
        </p:spPr>
        <p:txBody>
          <a:bodyPr wrap="none">
            <a:spAutoFit/>
          </a:bodyPr>
          <a:lstStyle/>
          <a:p>
            <a:r>
              <a:rPr lang="en-GB" sz="2800" u="sng" dirty="0" smtClean="0">
                <a:latin typeface="SassoonPrimary" panose="020B0500000000000000" pitchFamily="34" charset="0"/>
              </a:rPr>
              <a:t>Today’s considerations</a:t>
            </a:r>
            <a:endParaRPr lang="en-GB" sz="2800" u="sng" dirty="0">
              <a:latin typeface="SassoonPrimary" panose="020B0500000000000000" pitchFamily="34" charset="0"/>
            </a:endParaRPr>
          </a:p>
        </p:txBody>
      </p:sp>
      <p:sp>
        <p:nvSpPr>
          <p:cNvPr id="6" name="Content Placeholder 2"/>
          <p:cNvSpPr txBox="1">
            <a:spLocks/>
          </p:cNvSpPr>
          <p:nvPr/>
        </p:nvSpPr>
        <p:spPr>
          <a:xfrm>
            <a:off x="514673" y="1649785"/>
            <a:ext cx="3263795" cy="4351338"/>
          </a:xfrm>
          <a:prstGeom prst="rect">
            <a:avLst/>
          </a:prstGeom>
        </p:spPr>
        <p:txBody>
          <a:bodyPr vert="horz" lIns="91440" tIns="45720" rIns="91440" bIns="45720" rtlCol="0">
            <a:normAutofit fontScale="92500" lnSpcReduction="20000"/>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GB" dirty="0" smtClean="0">
                <a:latin typeface="SassoonPrimary" panose="020B0500000000000000" pitchFamily="34" charset="0"/>
              </a:rPr>
              <a:t>The internet</a:t>
            </a:r>
          </a:p>
          <a:p>
            <a:r>
              <a:rPr lang="en-GB" dirty="0" smtClean="0">
                <a:latin typeface="SassoonPrimary" panose="020B0500000000000000" pitchFamily="34" charset="0"/>
              </a:rPr>
              <a:t>Television</a:t>
            </a:r>
          </a:p>
          <a:p>
            <a:r>
              <a:rPr lang="en-GB" dirty="0" smtClean="0">
                <a:latin typeface="SassoonPrimary" panose="020B0500000000000000" pitchFamily="34" charset="0"/>
              </a:rPr>
              <a:t>Social media</a:t>
            </a:r>
          </a:p>
          <a:p>
            <a:r>
              <a:rPr lang="en-GB" dirty="0" smtClean="0">
                <a:latin typeface="SassoonPrimary" panose="020B0500000000000000" pitchFamily="34" charset="0"/>
              </a:rPr>
              <a:t>Other media</a:t>
            </a:r>
          </a:p>
          <a:p>
            <a:r>
              <a:rPr lang="en-GB" dirty="0" smtClean="0">
                <a:latin typeface="SassoonPrimary" panose="020B0500000000000000" pitchFamily="34" charset="0"/>
              </a:rPr>
              <a:t>Friends</a:t>
            </a:r>
          </a:p>
          <a:p>
            <a:r>
              <a:rPr lang="en-GB" dirty="0" smtClean="0">
                <a:latin typeface="SassoonPrimary" panose="020B0500000000000000" pitchFamily="34" charset="0"/>
              </a:rPr>
              <a:t>Family</a:t>
            </a:r>
          </a:p>
          <a:p>
            <a:r>
              <a:rPr lang="en-GB" dirty="0" smtClean="0">
                <a:latin typeface="SassoonPrimary" panose="020B0500000000000000" pitchFamily="34" charset="0"/>
              </a:rPr>
              <a:t>School</a:t>
            </a:r>
          </a:p>
          <a:p>
            <a:endParaRPr lang="en-GB" dirty="0">
              <a:latin typeface="SassoonPrimary" panose="020B0500000000000000" pitchFamily="34" charset="0"/>
            </a:endParaRPr>
          </a:p>
          <a:p>
            <a:r>
              <a:rPr lang="en-GB" dirty="0" smtClean="0">
                <a:latin typeface="SassoonPrimary" panose="020B0500000000000000" pitchFamily="34" charset="0"/>
              </a:rPr>
              <a:t>What impact do all of the above have on our children’s understanding of our world? </a:t>
            </a:r>
            <a:endParaRPr lang="en-GB" dirty="0">
              <a:latin typeface="SassoonPrimary" panose="020B0500000000000000" pitchFamily="34" charset="0"/>
            </a:endParaRPr>
          </a:p>
        </p:txBody>
      </p:sp>
      <p:pic>
        <p:nvPicPr>
          <p:cNvPr id="7" name="Picture 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583031" y="944145"/>
            <a:ext cx="2762250" cy="1657350"/>
          </a:xfrm>
          <a:prstGeom prst="roundRect">
            <a:avLst>
              <a:gd name="adj" fmla="val 16667"/>
            </a:avLst>
          </a:prstGeom>
          <a:ln>
            <a:noFill/>
          </a:ln>
          <a:effectLst>
            <a:outerShdw blurRad="152400" dist="12000" dir="900000" sy="98000" kx="110000" ky="200000" algn="tl" rotWithShape="0">
              <a:srgbClr val="000000">
                <a:alpha val="30000"/>
              </a:srgbClr>
            </a:outerShdw>
          </a:effectLst>
          <a:scene3d>
            <a:camera prst="perspectiveRelaxed">
              <a:rot lat="19800000" lon="1200000" rev="20820000"/>
            </a:camera>
            <a:lightRig rig="threePt" dir="t"/>
          </a:scene3d>
          <a:sp3d contourW="6350" prstMaterial="matte">
            <a:bevelT w="101600" h="101600"/>
            <a:contourClr>
              <a:srgbClr val="969696"/>
            </a:contourClr>
          </a:sp3d>
        </p:spPr>
      </p:pic>
      <p:pic>
        <p:nvPicPr>
          <p:cNvPr id="12" name="Picture 11"/>
          <p:cNvPicPr>
            <a:picLocks noChangeAspect="1"/>
          </p:cNvPicPr>
          <p:nvPr/>
        </p:nvPicPr>
        <p:blipFill>
          <a:blip r:embed="rId4"/>
          <a:stretch>
            <a:fillRect/>
          </a:stretch>
        </p:blipFill>
        <p:spPr>
          <a:xfrm rot="20561265">
            <a:off x="5948311" y="2480855"/>
            <a:ext cx="2581275" cy="2847975"/>
          </a:xfrm>
          <a:prstGeom prst="roundRect">
            <a:avLst>
              <a:gd name="adj" fmla="val 16667"/>
            </a:avLst>
          </a:prstGeom>
          <a:ln>
            <a:noFill/>
          </a:ln>
          <a:effectLst>
            <a:outerShdw blurRad="152400" dist="12000" dir="900000" sy="98000" kx="110000" ky="200000" algn="tl" rotWithShape="0">
              <a:srgbClr val="000000">
                <a:alpha val="30000"/>
              </a:srgbClr>
            </a:outerShdw>
          </a:effectLst>
          <a:scene3d>
            <a:camera prst="perspectiveRelaxed">
              <a:rot lat="19800000" lon="1200000" rev="20820000"/>
            </a:camera>
            <a:lightRig rig="threePt" dir="t"/>
          </a:scene3d>
          <a:sp3d contourW="6350" prstMaterial="matte">
            <a:bevelT w="101600" h="101600"/>
            <a:contourClr>
              <a:srgbClr val="969696"/>
            </a:contourClr>
          </a:sp3d>
        </p:spPr>
      </p:pic>
      <p:pic>
        <p:nvPicPr>
          <p:cNvPr id="14" name="Picture 12"/>
          <p:cNvPicPr>
            <a:picLocks noChangeAspect="1" noChangeArrowheads="1"/>
          </p:cNvPicPr>
          <p:nvPr/>
        </p:nvPicPr>
        <p:blipFill rotWithShape="1">
          <a:blip r:embed="rId5">
            <a:extLst>
              <a:ext uri="{28A0092B-C50C-407E-A947-70E740481C1C}">
                <a14:useLocalDpi xmlns:a14="http://schemas.microsoft.com/office/drawing/2010/main" val="0"/>
              </a:ext>
            </a:extLst>
          </a:blip>
          <a:srcRect l="3822" t="3478" r="2610" b="13152"/>
          <a:stretch/>
        </p:blipFill>
        <p:spPr bwMode="auto">
          <a:xfrm rot="20676496">
            <a:off x="3685729" y="3722273"/>
            <a:ext cx="2169234" cy="2576358"/>
          </a:xfrm>
          <a:prstGeom prst="roundRect">
            <a:avLst>
              <a:gd name="adj" fmla="val 16667"/>
            </a:avLst>
          </a:prstGeom>
          <a:ln>
            <a:noFill/>
          </a:ln>
          <a:effectLst>
            <a:outerShdw blurRad="152400" dist="12000" dir="900000" sy="98000" kx="110000" ky="200000" algn="tl" rotWithShape="0">
              <a:srgbClr val="000000">
                <a:alpha val="30000"/>
              </a:srgbClr>
            </a:outerShdw>
          </a:effectLst>
          <a:scene3d>
            <a:camera prst="perspectiveRelaxed">
              <a:rot lat="19800000" lon="1200000" rev="20820000"/>
            </a:camera>
            <a:lightRig rig="threePt" dir="t"/>
          </a:scene3d>
          <a:sp3d contourW="6350" prstMaterial="matte">
            <a:bevelT w="101600" h="101600"/>
            <a:contourClr>
              <a:srgbClr val="969696"/>
            </a:contourClr>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8" name="Picture 7"/>
          <p:cNvPicPr>
            <a:picLocks noChangeAspect="1"/>
          </p:cNvPicPr>
          <p:nvPr/>
        </p:nvPicPr>
        <p:blipFill>
          <a:blip r:embed="rId6"/>
          <a:stretch>
            <a:fillRect/>
          </a:stretch>
        </p:blipFill>
        <p:spPr>
          <a:xfrm>
            <a:off x="7884195" y="3067804"/>
            <a:ext cx="3371380" cy="1908213"/>
          </a:xfrm>
          <a:prstGeom prst="rect">
            <a:avLst/>
          </a:prstGeom>
        </p:spPr>
      </p:pic>
      <p:pic>
        <p:nvPicPr>
          <p:cNvPr id="11" name="Picture 10"/>
          <p:cNvPicPr>
            <a:picLocks noChangeAspect="1"/>
          </p:cNvPicPr>
          <p:nvPr/>
        </p:nvPicPr>
        <p:blipFill>
          <a:blip r:embed="rId7"/>
          <a:stretch>
            <a:fillRect/>
          </a:stretch>
        </p:blipFill>
        <p:spPr>
          <a:xfrm rot="20733809">
            <a:off x="7671594" y="4649193"/>
            <a:ext cx="1219200" cy="1219200"/>
          </a:xfrm>
          <a:prstGeom prst="roundRect">
            <a:avLst>
              <a:gd name="adj" fmla="val 16667"/>
            </a:avLst>
          </a:prstGeom>
          <a:ln>
            <a:noFill/>
          </a:ln>
          <a:effectLst>
            <a:outerShdw blurRad="152400" dist="12000" dir="900000" sy="98000" kx="110000" ky="200000" algn="tl" rotWithShape="0">
              <a:srgbClr val="000000">
                <a:alpha val="30000"/>
              </a:srgbClr>
            </a:outerShdw>
          </a:effectLst>
          <a:scene3d>
            <a:camera prst="perspectiveRelaxed">
              <a:rot lat="19800000" lon="1200000" rev="20820000"/>
            </a:camera>
            <a:lightRig rig="threePt" dir="t"/>
          </a:scene3d>
          <a:sp3d contourW="6350" prstMaterial="matte">
            <a:bevelT w="101600" h="101600"/>
            <a:contourClr>
              <a:srgbClr val="969696"/>
            </a:contourClr>
          </a:sp3d>
        </p:spPr>
      </p:pic>
      <p:pic>
        <p:nvPicPr>
          <p:cNvPr id="9" name="Picture 8"/>
          <p:cNvPicPr>
            <a:picLocks noChangeAspect="1"/>
          </p:cNvPicPr>
          <p:nvPr/>
        </p:nvPicPr>
        <p:blipFill>
          <a:blip r:embed="rId8"/>
          <a:stretch>
            <a:fillRect/>
          </a:stretch>
        </p:blipFill>
        <p:spPr>
          <a:xfrm>
            <a:off x="3548164" y="1799755"/>
            <a:ext cx="2920237" cy="1859441"/>
          </a:xfrm>
          <a:prstGeom prst="rect">
            <a:avLst/>
          </a:prstGeom>
        </p:spPr>
      </p:pic>
      <p:pic>
        <p:nvPicPr>
          <p:cNvPr id="13" name="Picture 14" descr="facebook">
            <a:hlinkClick r:id="rId9"/>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rot="21043913">
            <a:off x="5994713" y="5042374"/>
            <a:ext cx="1362075" cy="514350"/>
          </a:xfrm>
          <a:prstGeom prst="roundRect">
            <a:avLst>
              <a:gd name="adj" fmla="val 16667"/>
            </a:avLst>
          </a:prstGeom>
          <a:ln>
            <a:noFill/>
          </a:ln>
          <a:effectLst>
            <a:outerShdw blurRad="152400" dist="12000" dir="900000" sy="98000" kx="110000" ky="200000" algn="tl" rotWithShape="0">
              <a:srgbClr val="000000">
                <a:alpha val="30000"/>
              </a:srgbClr>
            </a:outerShdw>
          </a:effectLst>
          <a:scene3d>
            <a:camera prst="perspectiveRelaxed">
              <a:rot lat="19800000" lon="1200000" rev="20820000"/>
            </a:camera>
            <a:lightRig rig="threePt" dir="t"/>
          </a:scene3d>
          <a:sp3d contourW="6350" prstMaterial="matte">
            <a:bevelT w="101600" h="101600"/>
            <a:contourClr>
              <a:srgbClr val="969696"/>
            </a:contourClr>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 name="Picture 9"/>
          <p:cNvPicPr>
            <a:picLocks noChangeAspect="1"/>
          </p:cNvPicPr>
          <p:nvPr/>
        </p:nvPicPr>
        <p:blipFill>
          <a:blip r:embed="rId11"/>
          <a:stretch>
            <a:fillRect/>
          </a:stretch>
        </p:blipFill>
        <p:spPr>
          <a:xfrm rot="20608909">
            <a:off x="4971643" y="3100998"/>
            <a:ext cx="895350" cy="895350"/>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pic>
        <p:nvPicPr>
          <p:cNvPr id="15" name="Picture 13" descr="Twitter logo">
            <a:hlinkClick r:id="rId12"/>
          </p:cNvPr>
          <p:cNvPicPr>
            <a:picLocks noChangeAspect="1" noChangeArrowheads="1"/>
          </p:cNvPicPr>
          <p:nvPr/>
        </p:nvPicPr>
        <p:blipFill>
          <a:blip r:embed="rId13">
            <a:extLst>
              <a:ext uri="{28A0092B-C50C-407E-A947-70E740481C1C}">
                <a14:useLocalDpi xmlns:a14="http://schemas.microsoft.com/office/drawing/2010/main" val="0"/>
              </a:ext>
            </a:extLst>
          </a:blip>
          <a:srcRect/>
          <a:stretch>
            <a:fillRect/>
          </a:stretch>
        </p:blipFill>
        <p:spPr bwMode="auto">
          <a:xfrm>
            <a:off x="9291862" y="4839002"/>
            <a:ext cx="1476375" cy="342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0425012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1000" fill="hold"/>
                                        <p:tgtEl>
                                          <p:spTgt spid="7"/>
                                        </p:tgtEl>
                                        <p:attrNameLst>
                                          <p:attrName>ppt_w</p:attrName>
                                        </p:attrNameLst>
                                      </p:cBhvr>
                                      <p:tavLst>
                                        <p:tav tm="0">
                                          <p:val>
                                            <p:fltVal val="0"/>
                                          </p:val>
                                        </p:tav>
                                        <p:tav tm="100000">
                                          <p:val>
                                            <p:strVal val="#ppt_w"/>
                                          </p:val>
                                        </p:tav>
                                      </p:tavLst>
                                    </p:anim>
                                    <p:anim calcmode="lin" valueType="num">
                                      <p:cBhvr>
                                        <p:cTn id="8" dur="1000" fill="hold"/>
                                        <p:tgtEl>
                                          <p:spTgt spid="7"/>
                                        </p:tgtEl>
                                        <p:attrNameLst>
                                          <p:attrName>ppt_h</p:attrName>
                                        </p:attrNameLst>
                                      </p:cBhvr>
                                      <p:tavLst>
                                        <p:tav tm="0">
                                          <p:val>
                                            <p:fltVal val="0"/>
                                          </p:val>
                                        </p:tav>
                                        <p:tav tm="100000">
                                          <p:val>
                                            <p:strVal val="#ppt_h"/>
                                          </p:val>
                                        </p:tav>
                                      </p:tavLst>
                                    </p:anim>
                                    <p:anim calcmode="lin" valueType="num">
                                      <p:cBhvr>
                                        <p:cTn id="9" dur="1000" fill="hold"/>
                                        <p:tgtEl>
                                          <p:spTgt spid="7"/>
                                        </p:tgtEl>
                                        <p:attrNameLst>
                                          <p:attrName>style.rotation</p:attrName>
                                        </p:attrNameLst>
                                      </p:cBhvr>
                                      <p:tavLst>
                                        <p:tav tm="0">
                                          <p:val>
                                            <p:fltVal val="90"/>
                                          </p:val>
                                        </p:tav>
                                        <p:tav tm="100000">
                                          <p:val>
                                            <p:fltVal val="0"/>
                                          </p:val>
                                        </p:tav>
                                      </p:tavLst>
                                    </p:anim>
                                    <p:animEffect transition="in" filter="fade">
                                      <p:cBhvr>
                                        <p:cTn id="10" dur="1000"/>
                                        <p:tgtEl>
                                          <p:spTgt spid="7"/>
                                        </p:tgtEl>
                                      </p:cBhvr>
                                    </p:animEffect>
                                  </p:childTnLst>
                                </p:cTn>
                              </p:par>
                              <p:par>
                                <p:cTn id="11" presetID="31" presetClass="entr" presetSubtype="0" fill="hold" nodeType="withEffect">
                                  <p:stCondLst>
                                    <p:cond delay="0"/>
                                  </p:stCondLst>
                                  <p:childTnLst>
                                    <p:set>
                                      <p:cBhvr>
                                        <p:cTn id="12" dur="1" fill="hold">
                                          <p:stCondLst>
                                            <p:cond delay="0"/>
                                          </p:stCondLst>
                                        </p:cTn>
                                        <p:tgtEl>
                                          <p:spTgt spid="13"/>
                                        </p:tgtEl>
                                        <p:attrNameLst>
                                          <p:attrName>style.visibility</p:attrName>
                                        </p:attrNameLst>
                                      </p:cBhvr>
                                      <p:to>
                                        <p:strVal val="visible"/>
                                      </p:to>
                                    </p:set>
                                    <p:anim calcmode="lin" valueType="num">
                                      <p:cBhvr>
                                        <p:cTn id="13" dur="1000" fill="hold"/>
                                        <p:tgtEl>
                                          <p:spTgt spid="13"/>
                                        </p:tgtEl>
                                        <p:attrNameLst>
                                          <p:attrName>ppt_w</p:attrName>
                                        </p:attrNameLst>
                                      </p:cBhvr>
                                      <p:tavLst>
                                        <p:tav tm="0">
                                          <p:val>
                                            <p:fltVal val="0"/>
                                          </p:val>
                                        </p:tav>
                                        <p:tav tm="100000">
                                          <p:val>
                                            <p:strVal val="#ppt_w"/>
                                          </p:val>
                                        </p:tav>
                                      </p:tavLst>
                                    </p:anim>
                                    <p:anim calcmode="lin" valueType="num">
                                      <p:cBhvr>
                                        <p:cTn id="14" dur="1000" fill="hold"/>
                                        <p:tgtEl>
                                          <p:spTgt spid="13"/>
                                        </p:tgtEl>
                                        <p:attrNameLst>
                                          <p:attrName>ppt_h</p:attrName>
                                        </p:attrNameLst>
                                      </p:cBhvr>
                                      <p:tavLst>
                                        <p:tav tm="0">
                                          <p:val>
                                            <p:fltVal val="0"/>
                                          </p:val>
                                        </p:tav>
                                        <p:tav tm="100000">
                                          <p:val>
                                            <p:strVal val="#ppt_h"/>
                                          </p:val>
                                        </p:tav>
                                      </p:tavLst>
                                    </p:anim>
                                    <p:anim calcmode="lin" valueType="num">
                                      <p:cBhvr>
                                        <p:cTn id="15" dur="1000" fill="hold"/>
                                        <p:tgtEl>
                                          <p:spTgt spid="13"/>
                                        </p:tgtEl>
                                        <p:attrNameLst>
                                          <p:attrName>style.rotation</p:attrName>
                                        </p:attrNameLst>
                                      </p:cBhvr>
                                      <p:tavLst>
                                        <p:tav tm="0">
                                          <p:val>
                                            <p:fltVal val="90"/>
                                          </p:val>
                                        </p:tav>
                                        <p:tav tm="100000">
                                          <p:val>
                                            <p:fltVal val="0"/>
                                          </p:val>
                                        </p:tav>
                                      </p:tavLst>
                                    </p:anim>
                                    <p:animEffect transition="in" filter="fade">
                                      <p:cBhvr>
                                        <p:cTn id="16" dur="1000"/>
                                        <p:tgtEl>
                                          <p:spTgt spid="13"/>
                                        </p:tgtEl>
                                      </p:cBhvr>
                                    </p:animEffect>
                                  </p:childTnLst>
                                </p:cTn>
                              </p:par>
                              <p:par>
                                <p:cTn id="17" presetID="42" presetClass="entr" presetSubtype="0" fill="hold" nodeType="withEffect">
                                  <p:stCondLst>
                                    <p:cond delay="0"/>
                                  </p:stCondLst>
                                  <p:childTnLst>
                                    <p:set>
                                      <p:cBhvr>
                                        <p:cTn id="18" dur="1" fill="hold">
                                          <p:stCondLst>
                                            <p:cond delay="0"/>
                                          </p:stCondLst>
                                        </p:cTn>
                                        <p:tgtEl>
                                          <p:spTgt spid="14"/>
                                        </p:tgtEl>
                                        <p:attrNameLst>
                                          <p:attrName>style.visibility</p:attrName>
                                        </p:attrNameLst>
                                      </p:cBhvr>
                                      <p:to>
                                        <p:strVal val="visible"/>
                                      </p:to>
                                    </p:set>
                                    <p:animEffect transition="in" filter="fade">
                                      <p:cBhvr>
                                        <p:cTn id="19" dur="1000"/>
                                        <p:tgtEl>
                                          <p:spTgt spid="14"/>
                                        </p:tgtEl>
                                      </p:cBhvr>
                                    </p:animEffect>
                                    <p:anim calcmode="lin" valueType="num">
                                      <p:cBhvr>
                                        <p:cTn id="20" dur="1000" fill="hold"/>
                                        <p:tgtEl>
                                          <p:spTgt spid="14"/>
                                        </p:tgtEl>
                                        <p:attrNameLst>
                                          <p:attrName>ppt_x</p:attrName>
                                        </p:attrNameLst>
                                      </p:cBhvr>
                                      <p:tavLst>
                                        <p:tav tm="0">
                                          <p:val>
                                            <p:strVal val="#ppt_x"/>
                                          </p:val>
                                        </p:tav>
                                        <p:tav tm="100000">
                                          <p:val>
                                            <p:strVal val="#ppt_x"/>
                                          </p:val>
                                        </p:tav>
                                      </p:tavLst>
                                    </p:anim>
                                    <p:anim calcmode="lin" valueType="num">
                                      <p:cBhvr>
                                        <p:cTn id="21" dur="1000" fill="hold"/>
                                        <p:tgtEl>
                                          <p:spTgt spid="14"/>
                                        </p:tgtEl>
                                        <p:attrNameLst>
                                          <p:attrName>ppt_y</p:attrName>
                                        </p:attrNameLst>
                                      </p:cBhvr>
                                      <p:tavLst>
                                        <p:tav tm="0">
                                          <p:val>
                                            <p:strVal val="#ppt_y+.1"/>
                                          </p:val>
                                        </p:tav>
                                        <p:tav tm="100000">
                                          <p:val>
                                            <p:strVal val="#ppt_y"/>
                                          </p:val>
                                        </p:tav>
                                      </p:tavLst>
                                    </p:anim>
                                  </p:childTnLst>
                                </p:cTn>
                              </p:par>
                              <p:par>
                                <p:cTn id="22" presetID="31" presetClass="entr" presetSubtype="0" fill="hold" nodeType="withEffect">
                                  <p:stCondLst>
                                    <p:cond delay="0"/>
                                  </p:stCondLst>
                                  <p:childTnLst>
                                    <p:set>
                                      <p:cBhvr>
                                        <p:cTn id="23" dur="1" fill="hold">
                                          <p:stCondLst>
                                            <p:cond delay="0"/>
                                          </p:stCondLst>
                                        </p:cTn>
                                        <p:tgtEl>
                                          <p:spTgt spid="15"/>
                                        </p:tgtEl>
                                        <p:attrNameLst>
                                          <p:attrName>style.visibility</p:attrName>
                                        </p:attrNameLst>
                                      </p:cBhvr>
                                      <p:to>
                                        <p:strVal val="visible"/>
                                      </p:to>
                                    </p:set>
                                    <p:anim calcmode="lin" valueType="num">
                                      <p:cBhvr>
                                        <p:cTn id="24" dur="1000" fill="hold"/>
                                        <p:tgtEl>
                                          <p:spTgt spid="15"/>
                                        </p:tgtEl>
                                        <p:attrNameLst>
                                          <p:attrName>ppt_w</p:attrName>
                                        </p:attrNameLst>
                                      </p:cBhvr>
                                      <p:tavLst>
                                        <p:tav tm="0">
                                          <p:val>
                                            <p:fltVal val="0"/>
                                          </p:val>
                                        </p:tav>
                                        <p:tav tm="100000">
                                          <p:val>
                                            <p:strVal val="#ppt_w"/>
                                          </p:val>
                                        </p:tav>
                                      </p:tavLst>
                                    </p:anim>
                                    <p:anim calcmode="lin" valueType="num">
                                      <p:cBhvr>
                                        <p:cTn id="25" dur="1000" fill="hold"/>
                                        <p:tgtEl>
                                          <p:spTgt spid="15"/>
                                        </p:tgtEl>
                                        <p:attrNameLst>
                                          <p:attrName>ppt_h</p:attrName>
                                        </p:attrNameLst>
                                      </p:cBhvr>
                                      <p:tavLst>
                                        <p:tav tm="0">
                                          <p:val>
                                            <p:fltVal val="0"/>
                                          </p:val>
                                        </p:tav>
                                        <p:tav tm="100000">
                                          <p:val>
                                            <p:strVal val="#ppt_h"/>
                                          </p:val>
                                        </p:tav>
                                      </p:tavLst>
                                    </p:anim>
                                    <p:anim calcmode="lin" valueType="num">
                                      <p:cBhvr>
                                        <p:cTn id="26" dur="1000" fill="hold"/>
                                        <p:tgtEl>
                                          <p:spTgt spid="15"/>
                                        </p:tgtEl>
                                        <p:attrNameLst>
                                          <p:attrName>style.rotation</p:attrName>
                                        </p:attrNameLst>
                                      </p:cBhvr>
                                      <p:tavLst>
                                        <p:tav tm="0">
                                          <p:val>
                                            <p:fltVal val="90"/>
                                          </p:val>
                                        </p:tav>
                                        <p:tav tm="100000">
                                          <p:val>
                                            <p:fltVal val="0"/>
                                          </p:val>
                                        </p:tav>
                                      </p:tavLst>
                                    </p:anim>
                                    <p:animEffect transition="in" filter="fade">
                                      <p:cBhvr>
                                        <p:cTn id="27" dur="10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p:nvPr/>
        </p:nvPicPr>
        <p:blipFill>
          <a:blip r:embed="rId2"/>
          <a:stretch>
            <a:fillRect/>
          </a:stretch>
        </p:blipFill>
        <p:spPr>
          <a:xfrm>
            <a:off x="8901844" y="319966"/>
            <a:ext cx="2828925" cy="2447925"/>
          </a:xfrm>
          <a:prstGeom prst="rect">
            <a:avLst/>
          </a:prstGeom>
        </p:spPr>
      </p:pic>
      <p:sp>
        <p:nvSpPr>
          <p:cNvPr id="2" name="Rectangle 1"/>
          <p:cNvSpPr/>
          <p:nvPr/>
        </p:nvSpPr>
        <p:spPr>
          <a:xfrm>
            <a:off x="1235061" y="457334"/>
            <a:ext cx="6840527" cy="523220"/>
          </a:xfrm>
          <a:prstGeom prst="rect">
            <a:avLst/>
          </a:prstGeom>
        </p:spPr>
        <p:txBody>
          <a:bodyPr wrap="none">
            <a:spAutoFit/>
          </a:bodyPr>
          <a:lstStyle/>
          <a:p>
            <a:r>
              <a:rPr lang="en-GB" sz="2800" dirty="0" smtClean="0">
                <a:latin typeface="SassoonPrimary" panose="020B0500000000000000" pitchFamily="34" charset="0"/>
              </a:rPr>
              <a:t>What ‘messages’ are in these TV scenes?</a:t>
            </a:r>
            <a:endParaRPr lang="en-GB" sz="2800" dirty="0">
              <a:latin typeface="SassoonPrimary" panose="020B0500000000000000" pitchFamily="34" charset="0"/>
            </a:endParaRPr>
          </a:p>
        </p:txBody>
      </p:sp>
      <p:pic>
        <p:nvPicPr>
          <p:cNvPr id="5" name="Picture 3" descr="Image result for east enders fights">
            <a:hlinkClick r:id="rId3"/>
            <a:extLst>
              <a:ext uri="{FF2B5EF4-FFF2-40B4-BE49-F238E27FC236}">
                <a16:creationId xmlns="" xmlns:a16="http://schemas.microsoft.com/office/drawing/2014/main" id="{F7380079-9A96-4338-A6DE-5086A43C7A9C}"/>
              </a:ext>
            </a:extLst>
          </p:cNvPr>
          <p:cNvPicPr>
            <a:picLocks noChangeAspect="1" noChangeArrowheads="1"/>
          </p:cNvPicPr>
          <p:nvPr/>
        </p:nvPicPr>
        <p:blipFill>
          <a:blip r:embed="rId4">
            <a:extLst>
              <a:ext uri="{BEBA8EAE-BF5A-486C-A8C5-ECC9F3942E4B}">
                <a14:imgProps xmlns:a14="http://schemas.microsoft.com/office/drawing/2010/main">
                  <a14:imgLayer r:embed="rId5">
                    <a14:imgEffect>
                      <a14:saturation sat="82000"/>
                    </a14:imgEffect>
                    <a14:imgEffect>
                      <a14:brightnessContrast bright="17000" contrast="1000"/>
                    </a14:imgEffect>
                  </a14:imgLayer>
                </a14:imgProps>
              </a:ext>
              <a:ext uri="{28A0092B-C50C-407E-A947-70E740481C1C}">
                <a14:useLocalDpi xmlns:a14="http://schemas.microsoft.com/office/drawing/2010/main" val="0"/>
              </a:ext>
            </a:extLst>
          </a:blip>
          <a:srcRect/>
          <a:stretch>
            <a:fillRect/>
          </a:stretch>
        </p:blipFill>
        <p:spPr bwMode="auto">
          <a:xfrm>
            <a:off x="268907" y="1221302"/>
            <a:ext cx="3837424" cy="2874364"/>
          </a:xfrm>
          <a:prstGeom prst="rect">
            <a:avLst/>
          </a:prstGeom>
          <a:noFill/>
          <a:extLst>
            <a:ext uri="{909E8E84-426E-40DD-AFC4-6F175D3DCCD1}">
              <a14:hiddenFill xmlns:a14="http://schemas.microsoft.com/office/drawing/2010/main">
                <a:solidFill>
                  <a:srgbClr val="FFFFFF"/>
                </a:solidFill>
              </a14:hiddenFill>
            </a:ext>
          </a:extLst>
        </p:spPr>
      </p:pic>
      <p:grpSp>
        <p:nvGrpSpPr>
          <p:cNvPr id="6" name="Group 5">
            <a:extLst>
              <a:ext uri="{FF2B5EF4-FFF2-40B4-BE49-F238E27FC236}">
                <a16:creationId xmlns="" xmlns:a16="http://schemas.microsoft.com/office/drawing/2014/main" id="{6E74ADA3-667F-1C40-9C9B-DB5CC915016E}"/>
              </a:ext>
            </a:extLst>
          </p:cNvPr>
          <p:cNvGrpSpPr/>
          <p:nvPr/>
        </p:nvGrpSpPr>
        <p:grpSpPr>
          <a:xfrm>
            <a:off x="3686966" y="2168167"/>
            <a:ext cx="4202530" cy="3178280"/>
            <a:chOff x="3589995" y="4118947"/>
            <a:chExt cx="3837424" cy="2609188"/>
          </a:xfrm>
        </p:grpSpPr>
        <p:pic>
          <p:nvPicPr>
            <p:cNvPr id="7" name="Picture 7" descr="Image result for bbc news manchester bombing images">
              <a:hlinkClick r:id="rId6"/>
              <a:extLst>
                <a:ext uri="{FF2B5EF4-FFF2-40B4-BE49-F238E27FC236}">
                  <a16:creationId xmlns="" xmlns:a16="http://schemas.microsoft.com/office/drawing/2014/main" id="{CF248B1E-6A30-46A9-BEBC-D5F33A6851FD}"/>
                </a:ext>
              </a:extLst>
            </p:cNvPr>
            <p:cNvPicPr>
              <a:picLocks noChangeAspect="1" noChangeArrowheads="1"/>
            </p:cNvPicPr>
            <p:nvPr/>
          </p:nvPicPr>
          <p:blipFill>
            <a:blip r:embed="rId7">
              <a:extLst>
                <a:ext uri="{BEBA8EAE-BF5A-486C-A8C5-ECC9F3942E4B}">
                  <a14:imgProps xmlns:a14="http://schemas.microsoft.com/office/drawing/2010/main">
                    <a14:imgLayer r:embed="rId8">
                      <a14:imgEffect>
                        <a14:brightnessContrast bright="11000" contrast="25000"/>
                      </a14:imgEffect>
                    </a14:imgLayer>
                  </a14:imgProps>
                </a:ext>
                <a:ext uri="{28A0092B-C50C-407E-A947-70E740481C1C}">
                  <a14:useLocalDpi xmlns:a14="http://schemas.microsoft.com/office/drawing/2010/main" val="0"/>
                </a:ext>
              </a:extLst>
            </a:blip>
            <a:srcRect/>
            <a:stretch>
              <a:fillRect/>
            </a:stretch>
          </p:blipFill>
          <p:spPr bwMode="auto">
            <a:xfrm>
              <a:off x="3589995" y="4118947"/>
              <a:ext cx="3837424" cy="2598694"/>
            </a:xfrm>
            <a:prstGeom prst="rect">
              <a:avLst/>
            </a:prstGeom>
            <a:noFill/>
            <a:extLst>
              <a:ext uri="{909E8E84-426E-40DD-AFC4-6F175D3DCCD1}">
                <a14:hiddenFill xmlns:a14="http://schemas.microsoft.com/office/drawing/2010/main">
                  <a:solidFill>
                    <a:srgbClr val="FFFFFF"/>
                  </a:solidFill>
                </a14:hiddenFill>
              </a:ext>
            </a:extLst>
          </p:spPr>
        </p:pic>
        <p:sp>
          <p:nvSpPr>
            <p:cNvPr id="8" name="TextBox 7">
              <a:extLst>
                <a:ext uri="{FF2B5EF4-FFF2-40B4-BE49-F238E27FC236}">
                  <a16:creationId xmlns="" xmlns:a16="http://schemas.microsoft.com/office/drawing/2014/main" id="{99900064-D82B-4100-9C69-E31806C4E950}"/>
                </a:ext>
              </a:extLst>
            </p:cNvPr>
            <p:cNvSpPr txBox="1"/>
            <p:nvPr/>
          </p:nvSpPr>
          <p:spPr>
            <a:xfrm>
              <a:off x="3589995" y="6424934"/>
              <a:ext cx="3837424" cy="303201"/>
            </a:xfrm>
            <a:prstGeom prst="rect">
              <a:avLst/>
            </a:prstGeom>
            <a:solidFill>
              <a:schemeClr val="tx1">
                <a:lumMod val="75000"/>
                <a:lumOff val="25000"/>
              </a:schemeClr>
            </a:solidFill>
          </p:spPr>
          <p:txBody>
            <a:bodyPr wrap="square" rtlCol="0">
              <a:spAutoFit/>
            </a:bodyPr>
            <a:lstStyle/>
            <a:p>
              <a:r>
                <a:rPr lang="en-GB" dirty="0">
                  <a:solidFill>
                    <a:srgbClr val="FF0000"/>
                  </a:solidFill>
                </a:rPr>
                <a:t>BBC News </a:t>
              </a:r>
              <a:r>
                <a:rPr lang="en-GB" dirty="0">
                  <a:solidFill>
                    <a:schemeClr val="bg1">
                      <a:lumMod val="95000"/>
                    </a:schemeClr>
                  </a:solidFill>
                </a:rPr>
                <a:t>‘ Manchester Arena Attack’</a:t>
              </a:r>
            </a:p>
          </p:txBody>
        </p:sp>
      </p:grpSp>
      <p:pic>
        <p:nvPicPr>
          <p:cNvPr id="9" name="Picture 5" descr="Image result for hollyoaks sex scene">
            <a:hlinkClick r:id="rId9"/>
            <a:extLst>
              <a:ext uri="{FF2B5EF4-FFF2-40B4-BE49-F238E27FC236}">
                <a16:creationId xmlns="" xmlns:a16="http://schemas.microsoft.com/office/drawing/2014/main" id="{37C3F83B-E9F3-4AB4-BAC3-7833AA30DAA6}"/>
              </a:ext>
            </a:extLst>
          </p:cNvPr>
          <p:cNvPicPr>
            <a:picLocks noChangeAspect="1" noChangeArrowheads="1"/>
          </p:cNvPicPr>
          <p:nvPr/>
        </p:nvPicPr>
        <p:blipFill>
          <a:blip r:embed="rId10">
            <a:extLst>
              <a:ext uri="{BEBA8EAE-BF5A-486C-A8C5-ECC9F3942E4B}">
                <a14:imgProps xmlns:a14="http://schemas.microsoft.com/office/drawing/2010/main">
                  <a14:imgLayer r:embed="rId11">
                    <a14:imgEffect>
                      <a14:brightnessContrast bright="20000"/>
                    </a14:imgEffect>
                  </a14:imgLayer>
                </a14:imgProps>
              </a:ext>
              <a:ext uri="{28A0092B-C50C-407E-A947-70E740481C1C}">
                <a14:useLocalDpi xmlns:a14="http://schemas.microsoft.com/office/drawing/2010/main" val="0"/>
              </a:ext>
            </a:extLst>
          </a:blip>
          <a:srcRect/>
          <a:stretch>
            <a:fillRect/>
          </a:stretch>
        </p:blipFill>
        <p:spPr bwMode="auto">
          <a:xfrm>
            <a:off x="7524390" y="3465005"/>
            <a:ext cx="4037490" cy="3024220"/>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p:cNvSpPr txBox="1"/>
          <p:nvPr/>
        </p:nvSpPr>
        <p:spPr>
          <a:xfrm>
            <a:off x="437524" y="3750915"/>
            <a:ext cx="3080825" cy="369332"/>
          </a:xfrm>
          <a:prstGeom prst="rect">
            <a:avLst/>
          </a:prstGeom>
          <a:noFill/>
        </p:spPr>
        <p:txBody>
          <a:bodyPr wrap="square" rtlCol="0">
            <a:spAutoFit/>
          </a:bodyPr>
          <a:lstStyle/>
          <a:p>
            <a:r>
              <a:rPr lang="en-GB" dirty="0" err="1" smtClean="0">
                <a:solidFill>
                  <a:schemeClr val="bg1"/>
                </a:solidFill>
              </a:rPr>
              <a:t>Eastenders</a:t>
            </a:r>
            <a:r>
              <a:rPr lang="en-GB" dirty="0" smtClean="0">
                <a:solidFill>
                  <a:schemeClr val="bg1"/>
                </a:solidFill>
              </a:rPr>
              <a:t> fight scene</a:t>
            </a:r>
            <a:endParaRPr lang="en-GB" dirty="0">
              <a:solidFill>
                <a:schemeClr val="bg1"/>
              </a:solidFill>
            </a:endParaRPr>
          </a:p>
        </p:txBody>
      </p:sp>
      <p:sp>
        <p:nvSpPr>
          <p:cNvPr id="10" name="TextBox 9"/>
          <p:cNvSpPr txBox="1"/>
          <p:nvPr/>
        </p:nvSpPr>
        <p:spPr>
          <a:xfrm>
            <a:off x="8075588" y="6119893"/>
            <a:ext cx="3080825" cy="369332"/>
          </a:xfrm>
          <a:prstGeom prst="rect">
            <a:avLst/>
          </a:prstGeom>
          <a:noFill/>
        </p:spPr>
        <p:txBody>
          <a:bodyPr wrap="square" rtlCol="0">
            <a:spAutoFit/>
          </a:bodyPr>
          <a:lstStyle/>
          <a:p>
            <a:r>
              <a:rPr lang="en-GB" dirty="0" err="1" smtClean="0">
                <a:solidFill>
                  <a:schemeClr val="bg1"/>
                </a:solidFill>
              </a:rPr>
              <a:t>Hollyoaks</a:t>
            </a:r>
            <a:r>
              <a:rPr lang="en-GB" dirty="0" smtClean="0">
                <a:solidFill>
                  <a:schemeClr val="bg1"/>
                </a:solidFill>
              </a:rPr>
              <a:t> teenage relationship</a:t>
            </a:r>
            <a:endParaRPr lang="en-GB" dirty="0">
              <a:solidFill>
                <a:schemeClr val="bg1"/>
              </a:solidFill>
            </a:endParaRPr>
          </a:p>
        </p:txBody>
      </p:sp>
    </p:spTree>
    <p:extLst>
      <p:ext uri="{BB962C8B-B14F-4D97-AF65-F5344CB8AC3E}">
        <p14:creationId xmlns:p14="http://schemas.microsoft.com/office/powerpoint/2010/main" val="198681090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p:nvPr/>
        </p:nvPicPr>
        <p:blipFill>
          <a:blip r:embed="rId2"/>
          <a:stretch>
            <a:fillRect/>
          </a:stretch>
        </p:blipFill>
        <p:spPr>
          <a:xfrm>
            <a:off x="8901844" y="319966"/>
            <a:ext cx="2828925" cy="2447925"/>
          </a:xfrm>
          <a:prstGeom prst="rect">
            <a:avLst/>
          </a:prstGeom>
        </p:spPr>
      </p:pic>
      <p:sp>
        <p:nvSpPr>
          <p:cNvPr id="2" name="Rectangle 1"/>
          <p:cNvSpPr/>
          <p:nvPr/>
        </p:nvSpPr>
        <p:spPr>
          <a:xfrm>
            <a:off x="179339" y="319966"/>
            <a:ext cx="9086911" cy="2277547"/>
          </a:xfrm>
          <a:prstGeom prst="rect">
            <a:avLst/>
          </a:prstGeom>
        </p:spPr>
        <p:txBody>
          <a:bodyPr wrap="none">
            <a:spAutoFit/>
          </a:bodyPr>
          <a:lstStyle/>
          <a:p>
            <a:r>
              <a:rPr lang="en-GB" sz="2800" u="sng" dirty="0" smtClean="0">
                <a:latin typeface="SassoonPrimary" panose="020B0500000000000000" pitchFamily="34" charset="0"/>
              </a:rPr>
              <a:t>Staying safe on the internet</a:t>
            </a:r>
          </a:p>
          <a:p>
            <a:endParaRPr lang="en-GB" dirty="0">
              <a:latin typeface="SassoonPrimary" panose="020B0500000000000000" pitchFamily="34" charset="0"/>
            </a:endParaRPr>
          </a:p>
          <a:p>
            <a:r>
              <a:rPr lang="en-GB" sz="2400" dirty="0" smtClean="0">
                <a:latin typeface="SassoonPrimary" panose="020B0500000000000000" pitchFamily="34" charset="0"/>
              </a:rPr>
              <a:t>Do we always know who our children are speaking to or </a:t>
            </a:r>
          </a:p>
          <a:p>
            <a:r>
              <a:rPr lang="en-GB" sz="2400" dirty="0" smtClean="0">
                <a:latin typeface="SassoonPrimary" panose="020B0500000000000000" pitchFamily="34" charset="0"/>
              </a:rPr>
              <a:t>getting their information from?</a:t>
            </a:r>
          </a:p>
          <a:p>
            <a:endParaRPr lang="en-GB" sz="2400" dirty="0">
              <a:latin typeface="SassoonPrimary" panose="020B0500000000000000" pitchFamily="34" charset="0"/>
            </a:endParaRPr>
          </a:p>
          <a:p>
            <a:r>
              <a:rPr lang="en-GB" sz="2400" dirty="0" smtClean="0">
                <a:latin typeface="SassoonPrimary" panose="020B0500000000000000" pitchFamily="34" charset="0"/>
              </a:rPr>
              <a:t>Are we always aware of the content or nature of conversation?</a:t>
            </a:r>
            <a:endParaRPr lang="en-GB" sz="2400" dirty="0">
              <a:latin typeface="SassoonPrimary" panose="020B0500000000000000" pitchFamily="34" charset="0"/>
            </a:endParaRPr>
          </a:p>
        </p:txBody>
      </p:sp>
      <p:pic>
        <p:nvPicPr>
          <p:cNvPr id="5" name="Picture 4">
            <a:extLst>
              <a:ext uri="{FF2B5EF4-FFF2-40B4-BE49-F238E27FC236}">
                <a16:creationId xmlns="" xmlns:a16="http://schemas.microsoft.com/office/drawing/2014/main" id="{6C82C297-550C-4031-840B-1A719890032F}"/>
              </a:ext>
            </a:extLst>
          </p:cNvPr>
          <p:cNvPicPr>
            <a:picLocks noChangeAspect="1"/>
          </p:cNvPicPr>
          <p:nvPr/>
        </p:nvPicPr>
        <p:blipFill>
          <a:blip r:embed="rId3"/>
          <a:stretch>
            <a:fillRect/>
          </a:stretch>
        </p:blipFill>
        <p:spPr>
          <a:xfrm>
            <a:off x="913234" y="3320784"/>
            <a:ext cx="3258459" cy="2443844"/>
          </a:xfrm>
          <a:prstGeom prst="rect">
            <a:avLst/>
          </a:prstGeom>
        </p:spPr>
      </p:pic>
      <p:pic>
        <p:nvPicPr>
          <p:cNvPr id="6" name="Picture 2" descr="ChatRoomFun111"/>
          <p:cNvPicPr>
            <a:picLocks noChangeAspect="1" noChangeArrowheads="1"/>
          </p:cNvPicPr>
          <p:nvPr/>
        </p:nvPicPr>
        <p:blipFill rotWithShape="1">
          <a:blip r:embed="rId4">
            <a:extLst>
              <a:ext uri="{28A0092B-C50C-407E-A947-70E740481C1C}">
                <a14:useLocalDpi xmlns:a14="http://schemas.microsoft.com/office/drawing/2010/main" val="0"/>
              </a:ext>
            </a:extLst>
          </a:blip>
          <a:srcRect l="7780" t="17717" r="44824" b="21513"/>
          <a:stretch/>
        </p:blipFill>
        <p:spPr bwMode="auto">
          <a:xfrm>
            <a:off x="5715660" y="3317866"/>
            <a:ext cx="2808073" cy="24467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Rectangle 2"/>
          <p:cNvSpPr/>
          <p:nvPr/>
        </p:nvSpPr>
        <p:spPr>
          <a:xfrm>
            <a:off x="22003" y="5905305"/>
            <a:ext cx="5040923" cy="646331"/>
          </a:xfrm>
          <a:prstGeom prst="rect">
            <a:avLst/>
          </a:prstGeom>
        </p:spPr>
        <p:txBody>
          <a:bodyPr wrap="square">
            <a:spAutoFit/>
          </a:bodyPr>
          <a:lstStyle/>
          <a:p>
            <a:pPr algn="ctr"/>
            <a:r>
              <a:rPr lang="en-US" dirty="0" smtClean="0">
                <a:latin typeface="SassoonPrimary" panose="020B0500000000000000" pitchFamily="34" charset="0"/>
              </a:rPr>
              <a:t>‘Hi. My name’s Jenny I like your pic </a:t>
            </a:r>
            <a:r>
              <a:rPr lang="en-US" dirty="0" smtClean="0">
                <a:latin typeface="SassoonPrimary" panose="020B0500000000000000" pitchFamily="34" charset="0"/>
                <a:sym typeface="Wingdings" panose="05000000000000000000" pitchFamily="2" charset="2"/>
              </a:rPr>
              <a:t></a:t>
            </a:r>
          </a:p>
          <a:p>
            <a:pPr algn="ctr"/>
            <a:r>
              <a:rPr lang="en-US" dirty="0" smtClean="0">
                <a:latin typeface="SassoonPrimary" panose="020B0500000000000000" pitchFamily="34" charset="0"/>
                <a:sym typeface="Wingdings" panose="05000000000000000000" pitchFamily="2" charset="2"/>
              </a:rPr>
              <a:t>What </a:t>
            </a:r>
            <a:r>
              <a:rPr lang="en-US" dirty="0" smtClean="0">
                <a:latin typeface="SassoonPrimary" panose="020B0500000000000000" pitchFamily="34" charset="0"/>
              </a:rPr>
              <a:t>school do you go to?’</a:t>
            </a:r>
            <a:endParaRPr lang="en-US" dirty="0">
              <a:latin typeface="SassoonPrimary" panose="020B0500000000000000" pitchFamily="34" charset="0"/>
            </a:endParaRPr>
          </a:p>
        </p:txBody>
      </p:sp>
      <p:sp>
        <p:nvSpPr>
          <p:cNvPr id="7" name="Rectangle 6"/>
          <p:cNvSpPr/>
          <p:nvPr/>
        </p:nvSpPr>
        <p:spPr>
          <a:xfrm>
            <a:off x="5715661" y="5874044"/>
            <a:ext cx="2808072" cy="646331"/>
          </a:xfrm>
          <a:prstGeom prst="rect">
            <a:avLst/>
          </a:prstGeom>
        </p:spPr>
        <p:txBody>
          <a:bodyPr wrap="square">
            <a:spAutoFit/>
          </a:bodyPr>
          <a:lstStyle/>
          <a:p>
            <a:pPr algn="ctr"/>
            <a:r>
              <a:rPr lang="en-US" dirty="0" smtClean="0">
                <a:latin typeface="SassoonPrimary" panose="020B0500000000000000" pitchFamily="34" charset="0"/>
              </a:rPr>
              <a:t>‘I go to The Cathedral School in </a:t>
            </a:r>
            <a:r>
              <a:rPr lang="en-US" dirty="0" err="1" smtClean="0">
                <a:latin typeface="SassoonPrimary" panose="020B0500000000000000" pitchFamily="34" charset="0"/>
              </a:rPr>
              <a:t>Salford</a:t>
            </a:r>
            <a:r>
              <a:rPr lang="en-US" dirty="0" smtClean="0">
                <a:latin typeface="SassoonPrimary" panose="020B0500000000000000" pitchFamily="34" charset="0"/>
              </a:rPr>
              <a:t>.’ </a:t>
            </a:r>
            <a:endParaRPr lang="en-US" dirty="0">
              <a:latin typeface="SassoonPrimary" panose="020B0500000000000000" pitchFamily="34" charset="0"/>
            </a:endParaRPr>
          </a:p>
        </p:txBody>
      </p:sp>
    </p:spTree>
    <p:extLst>
      <p:ext uri="{BB962C8B-B14F-4D97-AF65-F5344CB8AC3E}">
        <p14:creationId xmlns:p14="http://schemas.microsoft.com/office/powerpoint/2010/main" val="397599811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p:nvPr/>
        </p:nvPicPr>
        <p:blipFill>
          <a:blip r:embed="rId2"/>
          <a:stretch>
            <a:fillRect/>
          </a:stretch>
        </p:blipFill>
        <p:spPr>
          <a:xfrm>
            <a:off x="8901844" y="319966"/>
            <a:ext cx="2828925" cy="2447925"/>
          </a:xfrm>
          <a:prstGeom prst="rect">
            <a:avLst/>
          </a:prstGeom>
        </p:spPr>
      </p:pic>
      <p:sp>
        <p:nvSpPr>
          <p:cNvPr id="2" name="Rectangle 1"/>
          <p:cNvSpPr/>
          <p:nvPr/>
        </p:nvSpPr>
        <p:spPr>
          <a:xfrm>
            <a:off x="600222" y="849308"/>
            <a:ext cx="2551789" cy="523220"/>
          </a:xfrm>
          <a:prstGeom prst="rect">
            <a:avLst/>
          </a:prstGeom>
        </p:spPr>
        <p:txBody>
          <a:bodyPr wrap="none">
            <a:spAutoFit/>
          </a:bodyPr>
          <a:lstStyle/>
          <a:p>
            <a:r>
              <a:rPr lang="en-US" sz="2800" dirty="0" smtClean="0">
                <a:latin typeface="SassoonPrimary" panose="020B0500000000000000" pitchFamily="34" charset="0"/>
              </a:rPr>
              <a:t>Don’t forget…</a:t>
            </a:r>
            <a:endParaRPr lang="en-GB" sz="2800" dirty="0">
              <a:latin typeface="SassoonPrimary" panose="020B0500000000000000" pitchFamily="34" charset="0"/>
            </a:endParaRPr>
          </a:p>
        </p:txBody>
      </p:sp>
      <p:sp>
        <p:nvSpPr>
          <p:cNvPr id="3" name="Rectangle 2"/>
          <p:cNvSpPr/>
          <p:nvPr/>
        </p:nvSpPr>
        <p:spPr>
          <a:xfrm>
            <a:off x="600222" y="1859950"/>
            <a:ext cx="8065475" cy="1384995"/>
          </a:xfrm>
          <a:prstGeom prst="rect">
            <a:avLst/>
          </a:prstGeom>
        </p:spPr>
        <p:txBody>
          <a:bodyPr wrap="square">
            <a:spAutoFit/>
          </a:bodyPr>
          <a:lstStyle/>
          <a:p>
            <a:r>
              <a:rPr lang="en-GB" sz="2800" dirty="0" smtClean="0">
                <a:latin typeface="SassoonPrimary" panose="020B0500000000000000" pitchFamily="34" charset="0"/>
              </a:rPr>
              <a:t>We are educating children and young people</a:t>
            </a:r>
            <a:br>
              <a:rPr lang="en-GB" sz="2800" dirty="0" smtClean="0">
                <a:latin typeface="SassoonPrimary" panose="020B0500000000000000" pitchFamily="34" charset="0"/>
              </a:rPr>
            </a:br>
            <a:r>
              <a:rPr lang="en-GB" sz="2800" dirty="0" smtClean="0">
                <a:latin typeface="SassoonPrimary" panose="020B0500000000000000" pitchFamily="34" charset="0"/>
              </a:rPr>
              <a:t>to live in the real world, with all its contradictions.</a:t>
            </a:r>
            <a:endParaRPr lang="en-US" sz="2800" dirty="0">
              <a:latin typeface="SassoonPrimary" panose="020B0500000000000000" pitchFamily="34" charset="0"/>
            </a:endParaRPr>
          </a:p>
        </p:txBody>
      </p:sp>
      <p:sp>
        <p:nvSpPr>
          <p:cNvPr id="5" name="Rectangle 4"/>
          <p:cNvSpPr/>
          <p:nvPr/>
        </p:nvSpPr>
        <p:spPr>
          <a:xfrm>
            <a:off x="600222" y="3457765"/>
            <a:ext cx="9387840" cy="2882840"/>
          </a:xfrm>
          <a:prstGeom prst="rect">
            <a:avLst/>
          </a:prstGeom>
        </p:spPr>
        <p:txBody>
          <a:bodyPr wrap="square">
            <a:spAutoFit/>
          </a:bodyPr>
          <a:lstStyle/>
          <a:p>
            <a:pPr>
              <a:spcBef>
                <a:spcPts val="1600"/>
              </a:spcBef>
            </a:pPr>
            <a:r>
              <a:rPr lang="en-GB" altLang="en-US" sz="2800" dirty="0" smtClean="0">
                <a:latin typeface="SassoonPrimary" panose="020B0500000000000000" pitchFamily="34" charset="0"/>
              </a:rPr>
              <a:t>When it comes to sex, children’s heads are probably not empty – but they may be full of myths and half-truths.</a:t>
            </a:r>
          </a:p>
          <a:p>
            <a:pPr>
              <a:spcBef>
                <a:spcPts val="1600"/>
              </a:spcBef>
            </a:pPr>
            <a:r>
              <a:rPr lang="en-GB" altLang="en-US" sz="2800" dirty="0" smtClean="0">
                <a:latin typeface="SassoonPrimary" panose="020B0500000000000000" pitchFamily="34" charset="0"/>
              </a:rPr>
              <a:t>Our focus should be on building healthy attitudes and positive relationships, not just fighting off perceived threats. This is why teaching </a:t>
            </a:r>
            <a:r>
              <a:rPr lang="en-GB" altLang="en-US" sz="2800" dirty="0" smtClean="0">
                <a:latin typeface="SassoonPrimary" panose="020B0500000000000000" pitchFamily="34" charset="0"/>
              </a:rPr>
              <a:t>Relationships, Sex and Health Education </a:t>
            </a:r>
            <a:r>
              <a:rPr lang="en-GB" altLang="en-US" sz="2800" dirty="0" smtClean="0">
                <a:latin typeface="SassoonPrimary" panose="020B0500000000000000" pitchFamily="34" charset="0"/>
              </a:rPr>
              <a:t>is so important. </a:t>
            </a:r>
            <a:endParaRPr lang="en-GB" sz="2800" dirty="0">
              <a:latin typeface="SassoonPrimary" panose="020B0500000000000000" pitchFamily="34" charset="0"/>
            </a:endParaRPr>
          </a:p>
        </p:txBody>
      </p:sp>
    </p:spTree>
    <p:extLst>
      <p:ext uri="{BB962C8B-B14F-4D97-AF65-F5344CB8AC3E}">
        <p14:creationId xmlns:p14="http://schemas.microsoft.com/office/powerpoint/2010/main" val="198342377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p:nvPr/>
        </p:nvPicPr>
        <p:blipFill>
          <a:blip r:embed="rId2"/>
          <a:stretch>
            <a:fillRect/>
          </a:stretch>
        </p:blipFill>
        <p:spPr>
          <a:xfrm>
            <a:off x="8901844" y="319966"/>
            <a:ext cx="2828925" cy="2447925"/>
          </a:xfrm>
          <a:prstGeom prst="rect">
            <a:avLst/>
          </a:prstGeom>
        </p:spPr>
      </p:pic>
      <p:sp>
        <p:nvSpPr>
          <p:cNvPr id="2" name="Rectangle 1"/>
          <p:cNvSpPr/>
          <p:nvPr/>
        </p:nvSpPr>
        <p:spPr>
          <a:xfrm>
            <a:off x="84201" y="166609"/>
            <a:ext cx="8755667" cy="523220"/>
          </a:xfrm>
          <a:prstGeom prst="rect">
            <a:avLst/>
          </a:prstGeom>
        </p:spPr>
        <p:txBody>
          <a:bodyPr wrap="none">
            <a:spAutoFit/>
          </a:bodyPr>
          <a:lstStyle/>
          <a:p>
            <a:pPr algn="ctr"/>
            <a:r>
              <a:rPr lang="en-GB" sz="2800" dirty="0" smtClean="0">
                <a:latin typeface="SassoonPrimary" panose="020B0500000000000000" pitchFamily="34" charset="0"/>
              </a:rPr>
              <a:t>If </a:t>
            </a:r>
            <a:r>
              <a:rPr lang="en-GB" sz="2800" dirty="0" smtClean="0">
                <a:latin typeface="SassoonPrimary" panose="020B0500000000000000" pitchFamily="34" charset="0"/>
              </a:rPr>
              <a:t>RSHE </a:t>
            </a:r>
            <a:r>
              <a:rPr lang="en-GB" sz="2800" dirty="0" smtClean="0">
                <a:latin typeface="SassoonPrimary" panose="020B0500000000000000" pitchFamily="34" charset="0"/>
              </a:rPr>
              <a:t>is so important, which approaches are best?</a:t>
            </a:r>
            <a:endParaRPr lang="en-US" sz="2800" dirty="0">
              <a:latin typeface="SassoonPrimary" panose="020B0500000000000000" pitchFamily="34" charset="0"/>
            </a:endParaRPr>
          </a:p>
        </p:txBody>
      </p:sp>
      <p:pic>
        <p:nvPicPr>
          <p:cNvPr id="5" name="Picture 5" descr="Image result for pair of eyes in the dark">
            <a:hlinkClick r:id="rId3"/>
            <a:extLst>
              <a:ext uri="{FF2B5EF4-FFF2-40B4-BE49-F238E27FC236}">
                <a16:creationId xmlns="" xmlns:a16="http://schemas.microsoft.com/office/drawing/2014/main" id="{E3A90684-11E6-744E-B99A-E417A3C593AA}"/>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72431" y="843186"/>
            <a:ext cx="1787475" cy="1337306"/>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a:extLst>
              <a:ext uri="{FF2B5EF4-FFF2-40B4-BE49-F238E27FC236}">
                <a16:creationId xmlns="" xmlns:a16="http://schemas.microsoft.com/office/drawing/2014/main" id="{6F2C12EA-8E5D-6F41-99FE-42269A75D1CB}"/>
              </a:ext>
            </a:extLst>
          </p:cNvPr>
          <p:cNvPicPr>
            <a:picLocks noChangeAspect="1"/>
          </p:cNvPicPr>
          <p:nvPr/>
        </p:nvPicPr>
        <p:blipFill>
          <a:blip r:embed="rId5"/>
          <a:stretch>
            <a:fillRect/>
          </a:stretch>
        </p:blipFill>
        <p:spPr>
          <a:xfrm>
            <a:off x="272430" y="2313147"/>
            <a:ext cx="1791205" cy="1338226"/>
          </a:xfrm>
          <a:prstGeom prst="rect">
            <a:avLst/>
          </a:prstGeom>
        </p:spPr>
      </p:pic>
      <p:pic>
        <p:nvPicPr>
          <p:cNvPr id="7" name="Picture 6">
            <a:extLst>
              <a:ext uri="{FF2B5EF4-FFF2-40B4-BE49-F238E27FC236}">
                <a16:creationId xmlns="" xmlns:a16="http://schemas.microsoft.com/office/drawing/2014/main" id="{EF7DCF8E-F2E4-4E44-83B2-1EF2E8001A1A}"/>
              </a:ext>
            </a:extLst>
          </p:cNvPr>
          <p:cNvPicPr>
            <a:picLocks noChangeAspect="1"/>
          </p:cNvPicPr>
          <p:nvPr/>
        </p:nvPicPr>
        <p:blipFill>
          <a:blip r:embed="rId6"/>
          <a:stretch>
            <a:fillRect/>
          </a:stretch>
        </p:blipFill>
        <p:spPr>
          <a:xfrm>
            <a:off x="272430" y="5282362"/>
            <a:ext cx="1868864" cy="1339489"/>
          </a:xfrm>
          <a:prstGeom prst="rect">
            <a:avLst/>
          </a:prstGeom>
        </p:spPr>
      </p:pic>
      <p:pic>
        <p:nvPicPr>
          <p:cNvPr id="8" name="Picture 7">
            <a:extLst>
              <a:ext uri="{FF2B5EF4-FFF2-40B4-BE49-F238E27FC236}">
                <a16:creationId xmlns="" xmlns:a16="http://schemas.microsoft.com/office/drawing/2014/main" id="{33981F73-4ADC-4E44-B2CC-E2F74130E270}"/>
              </a:ext>
            </a:extLst>
          </p:cNvPr>
          <p:cNvPicPr>
            <a:picLocks noChangeAspect="1"/>
          </p:cNvPicPr>
          <p:nvPr/>
        </p:nvPicPr>
        <p:blipFill>
          <a:blip r:embed="rId7"/>
          <a:stretch>
            <a:fillRect/>
          </a:stretch>
        </p:blipFill>
        <p:spPr>
          <a:xfrm>
            <a:off x="272430" y="3811707"/>
            <a:ext cx="1828170" cy="1310321"/>
          </a:xfrm>
          <a:prstGeom prst="rect">
            <a:avLst/>
          </a:prstGeom>
        </p:spPr>
      </p:pic>
      <p:sp>
        <p:nvSpPr>
          <p:cNvPr id="3" name="TextBox 2"/>
          <p:cNvSpPr txBox="1"/>
          <p:nvPr/>
        </p:nvSpPr>
        <p:spPr>
          <a:xfrm>
            <a:off x="2310112" y="5297818"/>
            <a:ext cx="6588001" cy="1477328"/>
          </a:xfrm>
          <a:prstGeom prst="rect">
            <a:avLst/>
          </a:prstGeom>
          <a:noFill/>
        </p:spPr>
        <p:txBody>
          <a:bodyPr wrap="square" rtlCol="0">
            <a:spAutoFit/>
          </a:bodyPr>
          <a:lstStyle/>
          <a:p>
            <a:r>
              <a:rPr lang="en-GB" dirty="0" smtClean="0">
                <a:latin typeface="SassoonPrimary" panose="020B0500000000000000" pitchFamily="34" charset="0"/>
              </a:rPr>
              <a:t>4. A drip feed approach at the right age and stage of development – given the appropriate information to make sensible, safe and informed decisions about how to keep themselves safe in relationships online and in the real world. This is the approach advised by the Government. </a:t>
            </a:r>
            <a:endParaRPr lang="en-GB" dirty="0">
              <a:latin typeface="SassoonPrimary" panose="020B0500000000000000" pitchFamily="34" charset="0"/>
            </a:endParaRPr>
          </a:p>
        </p:txBody>
      </p:sp>
      <p:sp>
        <p:nvSpPr>
          <p:cNvPr id="9" name="TextBox 8"/>
          <p:cNvSpPr txBox="1"/>
          <p:nvPr/>
        </p:nvSpPr>
        <p:spPr>
          <a:xfrm>
            <a:off x="2310112" y="1082263"/>
            <a:ext cx="6588002" cy="923330"/>
          </a:xfrm>
          <a:prstGeom prst="rect">
            <a:avLst/>
          </a:prstGeom>
          <a:noFill/>
        </p:spPr>
        <p:txBody>
          <a:bodyPr wrap="square" rtlCol="0">
            <a:spAutoFit/>
          </a:bodyPr>
          <a:lstStyle/>
          <a:p>
            <a:r>
              <a:rPr lang="en-GB" dirty="0" smtClean="0">
                <a:latin typeface="SassoonPrimary" panose="020B0500000000000000" pitchFamily="34" charset="0"/>
              </a:rPr>
              <a:t>1. Keep pupils uninformed about the world we live in. This leads to children listening to myths and untruths and taking them as the truth. This may cause even greater confusion. </a:t>
            </a:r>
            <a:endParaRPr lang="en-GB" dirty="0">
              <a:latin typeface="SassoonPrimary" panose="020B0500000000000000" pitchFamily="34" charset="0"/>
            </a:endParaRPr>
          </a:p>
        </p:txBody>
      </p:sp>
      <p:sp>
        <p:nvSpPr>
          <p:cNvPr id="10" name="TextBox 9"/>
          <p:cNvSpPr txBox="1"/>
          <p:nvPr/>
        </p:nvSpPr>
        <p:spPr>
          <a:xfrm>
            <a:off x="2310112" y="3866702"/>
            <a:ext cx="6588002" cy="1200329"/>
          </a:xfrm>
          <a:prstGeom prst="rect">
            <a:avLst/>
          </a:prstGeom>
          <a:noFill/>
        </p:spPr>
        <p:txBody>
          <a:bodyPr wrap="square" rtlCol="0">
            <a:spAutoFit/>
          </a:bodyPr>
          <a:lstStyle/>
          <a:p>
            <a:r>
              <a:rPr lang="en-GB" dirty="0" smtClean="0">
                <a:latin typeface="SassoonPrimary" panose="020B0500000000000000" pitchFamily="34" charset="0"/>
              </a:rPr>
              <a:t>3. Using ‘scare tactics’ to make children fearful of such situations. Although this may work for some, there is evidence to suggests that ill-informed children go on to take even bigger risks later in life. </a:t>
            </a:r>
            <a:endParaRPr lang="en-GB" dirty="0">
              <a:latin typeface="SassoonPrimary" panose="020B0500000000000000" pitchFamily="34" charset="0"/>
            </a:endParaRPr>
          </a:p>
        </p:txBody>
      </p:sp>
      <p:sp>
        <p:nvSpPr>
          <p:cNvPr id="11" name="TextBox 10"/>
          <p:cNvSpPr txBox="1"/>
          <p:nvPr/>
        </p:nvSpPr>
        <p:spPr>
          <a:xfrm>
            <a:off x="2310112" y="2369933"/>
            <a:ext cx="6521285" cy="1200329"/>
          </a:xfrm>
          <a:prstGeom prst="rect">
            <a:avLst/>
          </a:prstGeom>
          <a:noFill/>
        </p:spPr>
        <p:txBody>
          <a:bodyPr wrap="square" rtlCol="0">
            <a:spAutoFit/>
          </a:bodyPr>
          <a:lstStyle/>
          <a:p>
            <a:r>
              <a:rPr lang="en-GB" dirty="0" smtClean="0">
                <a:latin typeface="SassoonPrimary" panose="020B0500000000000000" pitchFamily="34" charset="0"/>
              </a:rPr>
              <a:t>2. Overload the children with information at once when they are older, leading to confusion and difficulty in ‘unlearning’ some of the myths and rumours they have already heard. </a:t>
            </a:r>
            <a:endParaRPr lang="en-GB" dirty="0">
              <a:latin typeface="SassoonPrimary" panose="020B0500000000000000" pitchFamily="34" charset="0"/>
            </a:endParaRPr>
          </a:p>
        </p:txBody>
      </p:sp>
    </p:spTree>
    <p:extLst>
      <p:ext uri="{BB962C8B-B14F-4D97-AF65-F5344CB8AC3E}">
        <p14:creationId xmlns:p14="http://schemas.microsoft.com/office/powerpoint/2010/main" val="63211772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p:nvPr/>
        </p:nvPicPr>
        <p:blipFill>
          <a:blip r:embed="rId2"/>
          <a:stretch>
            <a:fillRect/>
          </a:stretch>
        </p:blipFill>
        <p:spPr>
          <a:xfrm>
            <a:off x="8901844" y="319966"/>
            <a:ext cx="2828925" cy="2447925"/>
          </a:xfrm>
          <a:prstGeom prst="rect">
            <a:avLst/>
          </a:prstGeom>
        </p:spPr>
      </p:pic>
      <p:sp>
        <p:nvSpPr>
          <p:cNvPr id="2" name="Rectangle 1"/>
          <p:cNvSpPr/>
          <p:nvPr/>
        </p:nvSpPr>
        <p:spPr>
          <a:xfrm>
            <a:off x="769034" y="571471"/>
            <a:ext cx="4276812" cy="584775"/>
          </a:xfrm>
          <a:prstGeom prst="rect">
            <a:avLst/>
          </a:prstGeom>
        </p:spPr>
        <p:txBody>
          <a:bodyPr wrap="none">
            <a:spAutoFit/>
          </a:bodyPr>
          <a:lstStyle/>
          <a:p>
            <a:r>
              <a:rPr lang="en-US" sz="3200" dirty="0" smtClean="0">
                <a:latin typeface="SassoonPrimary" panose="020B0500000000000000" pitchFamily="34" charset="0"/>
              </a:rPr>
              <a:t>Is there a better way?</a:t>
            </a:r>
            <a:endParaRPr lang="en-GB" sz="3200" dirty="0">
              <a:latin typeface="SassoonPrimary" panose="020B0500000000000000" pitchFamily="34" charset="0"/>
            </a:endParaRPr>
          </a:p>
        </p:txBody>
      </p:sp>
      <p:sp>
        <p:nvSpPr>
          <p:cNvPr id="3" name="Rectangle 2"/>
          <p:cNvSpPr/>
          <p:nvPr/>
        </p:nvSpPr>
        <p:spPr>
          <a:xfrm>
            <a:off x="769034" y="1818994"/>
            <a:ext cx="7967003" cy="3046988"/>
          </a:xfrm>
          <a:prstGeom prst="rect">
            <a:avLst/>
          </a:prstGeom>
        </p:spPr>
        <p:txBody>
          <a:bodyPr wrap="square">
            <a:spAutoFit/>
          </a:bodyPr>
          <a:lstStyle/>
          <a:p>
            <a:r>
              <a:rPr lang="en-US" sz="2400" dirty="0" smtClean="0">
                <a:latin typeface="SassoonPrimary" panose="020B0500000000000000" pitchFamily="34" charset="0"/>
              </a:rPr>
              <a:t>Would accurate information at the right age and stage of development, coming from school AND home, be a better way?</a:t>
            </a:r>
          </a:p>
          <a:p>
            <a:endParaRPr lang="en-US" sz="2400" dirty="0">
              <a:latin typeface="SassoonPrimary" panose="020B0500000000000000" pitchFamily="34" charset="0"/>
            </a:endParaRPr>
          </a:p>
          <a:p>
            <a:r>
              <a:rPr lang="en-US" sz="2400" dirty="0" smtClean="0">
                <a:latin typeface="SassoonPrimary" panose="020B0500000000000000" pitchFamily="34" charset="0"/>
              </a:rPr>
              <a:t>In a home-school-parish partnership together, we can ensure our children are learning the right information, at the right stage of development to ensure a healthier, safer and better informed future. </a:t>
            </a:r>
            <a:endParaRPr lang="en-GB" sz="2400" dirty="0">
              <a:latin typeface="SassoonPrimary" panose="020B0500000000000000" pitchFamily="34" charset="0"/>
            </a:endParaRPr>
          </a:p>
        </p:txBody>
      </p:sp>
      <p:pic>
        <p:nvPicPr>
          <p:cNvPr id="1026" name="Picture 2" descr="Engaging Parents in Sacramental Programs – Understanding Faith"/>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241923" y="3933331"/>
            <a:ext cx="2148766" cy="214876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1947356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p:nvPr/>
        </p:nvPicPr>
        <p:blipFill>
          <a:blip r:embed="rId2"/>
          <a:stretch>
            <a:fillRect/>
          </a:stretch>
        </p:blipFill>
        <p:spPr>
          <a:xfrm>
            <a:off x="8901844" y="319966"/>
            <a:ext cx="2828925" cy="2447925"/>
          </a:xfrm>
          <a:prstGeom prst="rect">
            <a:avLst/>
          </a:prstGeom>
        </p:spPr>
      </p:pic>
      <p:sp>
        <p:nvSpPr>
          <p:cNvPr id="2" name="Rectangle 1"/>
          <p:cNvSpPr/>
          <p:nvPr/>
        </p:nvSpPr>
        <p:spPr>
          <a:xfrm>
            <a:off x="168814" y="389706"/>
            <a:ext cx="9650436" cy="646331"/>
          </a:xfrm>
          <a:prstGeom prst="rect">
            <a:avLst/>
          </a:prstGeom>
        </p:spPr>
        <p:txBody>
          <a:bodyPr wrap="square">
            <a:spAutoFit/>
          </a:bodyPr>
          <a:lstStyle/>
          <a:p>
            <a:r>
              <a:rPr lang="en-US" sz="3600" dirty="0" smtClean="0">
                <a:latin typeface="SassoonPrimary" panose="020B0500000000000000" pitchFamily="34" charset="0"/>
              </a:rPr>
              <a:t>What is compulsory for schools to teach?</a:t>
            </a:r>
            <a:endParaRPr lang="en-GB" sz="3600" dirty="0">
              <a:latin typeface="SassoonPrimary" panose="020B0500000000000000" pitchFamily="34" charset="0"/>
            </a:endParaRPr>
          </a:p>
        </p:txBody>
      </p:sp>
      <p:sp>
        <p:nvSpPr>
          <p:cNvPr id="3" name="Rectangle 2"/>
          <p:cNvSpPr/>
          <p:nvPr/>
        </p:nvSpPr>
        <p:spPr>
          <a:xfrm>
            <a:off x="304799" y="1317390"/>
            <a:ext cx="8079545" cy="5109091"/>
          </a:xfrm>
          <a:prstGeom prst="rect">
            <a:avLst/>
          </a:prstGeom>
        </p:spPr>
        <p:txBody>
          <a:bodyPr wrap="square">
            <a:spAutoFit/>
          </a:bodyPr>
          <a:lstStyle/>
          <a:p>
            <a:pPr>
              <a:spcBef>
                <a:spcPts val="1600"/>
              </a:spcBef>
            </a:pPr>
            <a:r>
              <a:rPr lang="en-GB" sz="2000" u="sng" dirty="0" smtClean="0">
                <a:latin typeface="SassoonPrimary" panose="020B0500000000000000" pitchFamily="34" charset="0"/>
                <a:cs typeface="Times New Roman" panose="02020603050405020304" pitchFamily="18" charset="0"/>
              </a:rPr>
              <a:t>Primary</a:t>
            </a:r>
          </a:p>
          <a:p>
            <a:pPr>
              <a:spcBef>
                <a:spcPts val="1600"/>
              </a:spcBef>
            </a:pPr>
            <a:r>
              <a:rPr lang="en-GB" sz="2000" dirty="0" smtClean="0">
                <a:latin typeface="SassoonPrimary" panose="020B0500000000000000" pitchFamily="34" charset="0"/>
                <a:cs typeface="Times New Roman" panose="02020603050405020304" pitchFamily="18" charset="0"/>
              </a:rPr>
              <a:t>Relationships Education is compulsory</a:t>
            </a:r>
          </a:p>
          <a:p>
            <a:pPr>
              <a:spcBef>
                <a:spcPts val="1600"/>
              </a:spcBef>
            </a:pPr>
            <a:r>
              <a:rPr lang="en-GB" sz="2000" dirty="0" smtClean="0">
                <a:latin typeface="SassoonPrimary" panose="020B0500000000000000" pitchFamily="34" charset="0"/>
                <a:cs typeface="Times New Roman" panose="02020603050405020304" pitchFamily="18" charset="0"/>
              </a:rPr>
              <a:t>Health Education is compulsory</a:t>
            </a:r>
          </a:p>
          <a:p>
            <a:pPr>
              <a:spcBef>
                <a:spcPts val="1600"/>
              </a:spcBef>
            </a:pPr>
            <a:r>
              <a:rPr lang="en-GB" sz="2000" dirty="0" smtClean="0">
                <a:latin typeface="SassoonPrimary" panose="020B0500000000000000" pitchFamily="34" charset="0"/>
                <a:cs typeface="Times New Roman" panose="02020603050405020304" pitchFamily="18" charset="0"/>
              </a:rPr>
              <a:t>But Sex Education is at school’s discretion </a:t>
            </a:r>
          </a:p>
          <a:p>
            <a:pPr>
              <a:spcBef>
                <a:spcPts val="1600"/>
              </a:spcBef>
            </a:pPr>
            <a:endParaRPr lang="en-GB" sz="600" dirty="0" smtClean="0">
              <a:latin typeface="SassoonPrimary" panose="020B0500000000000000" pitchFamily="34" charset="0"/>
              <a:cs typeface="Times New Roman" panose="02020603050405020304" pitchFamily="18" charset="0"/>
            </a:endParaRPr>
          </a:p>
          <a:p>
            <a:pPr>
              <a:spcBef>
                <a:spcPts val="1600"/>
              </a:spcBef>
            </a:pPr>
            <a:r>
              <a:rPr lang="en-GB" sz="2000" u="sng" dirty="0" smtClean="0">
                <a:latin typeface="SassoonPrimary" panose="020B0500000000000000" pitchFamily="34" charset="0"/>
                <a:cs typeface="Times New Roman" panose="02020603050405020304" pitchFamily="18" charset="0"/>
              </a:rPr>
              <a:t>Secondary</a:t>
            </a:r>
          </a:p>
          <a:p>
            <a:pPr>
              <a:spcBef>
                <a:spcPts val="1600"/>
              </a:spcBef>
            </a:pPr>
            <a:r>
              <a:rPr lang="en-GB" sz="2000" dirty="0" smtClean="0">
                <a:latin typeface="SassoonPrimary" panose="020B0500000000000000" pitchFamily="34" charset="0"/>
                <a:cs typeface="Times New Roman" panose="02020603050405020304" pitchFamily="18" charset="0"/>
              </a:rPr>
              <a:t>Relationships Education is compulsory</a:t>
            </a:r>
          </a:p>
          <a:p>
            <a:pPr>
              <a:spcBef>
                <a:spcPts val="1600"/>
              </a:spcBef>
            </a:pPr>
            <a:r>
              <a:rPr lang="en-GB" sz="2000" dirty="0" smtClean="0">
                <a:latin typeface="SassoonPrimary" panose="020B0500000000000000" pitchFamily="34" charset="0"/>
                <a:cs typeface="Times New Roman" panose="02020603050405020304" pitchFamily="18" charset="0"/>
              </a:rPr>
              <a:t>Health Education is compulsory</a:t>
            </a:r>
          </a:p>
          <a:p>
            <a:pPr>
              <a:spcBef>
                <a:spcPts val="1600"/>
              </a:spcBef>
            </a:pPr>
            <a:r>
              <a:rPr lang="en-GB" sz="2000" dirty="0" smtClean="0">
                <a:latin typeface="SassoonPrimary" panose="020B0500000000000000" pitchFamily="34" charset="0"/>
                <a:cs typeface="Times New Roman" panose="02020603050405020304" pitchFamily="18" charset="0"/>
              </a:rPr>
              <a:t>Sex Education is compulsory</a:t>
            </a:r>
          </a:p>
          <a:p>
            <a:pPr>
              <a:spcBef>
                <a:spcPts val="1600"/>
              </a:spcBef>
            </a:pPr>
            <a:r>
              <a:rPr lang="en-GB" sz="2000" dirty="0" smtClean="0">
                <a:latin typeface="SassoonPrimary" panose="020B0500000000000000" pitchFamily="34" charset="0"/>
                <a:cs typeface="Times New Roman" panose="02020603050405020304" pitchFamily="18" charset="0"/>
              </a:rPr>
              <a:t>(Guidance does not apply to: Sixth Forms colleges, 16-19 academies or FE colleges)</a:t>
            </a:r>
            <a:endParaRPr lang="en-GB" sz="2000" dirty="0">
              <a:latin typeface="SassoonPrimary" panose="020B0500000000000000" pitchFamily="34" charset="0"/>
              <a:cs typeface="Times New Roman" panose="02020603050405020304" pitchFamily="18" charset="0"/>
            </a:endParaRPr>
          </a:p>
        </p:txBody>
      </p:sp>
      <p:pic>
        <p:nvPicPr>
          <p:cNvPr id="7" name="Picture 6">
            <a:extLst>
              <a:ext uri="{FF2B5EF4-FFF2-40B4-BE49-F238E27FC236}">
                <a16:creationId xmlns="" xmlns:a16="http://schemas.microsoft.com/office/drawing/2014/main" id="{F3FB11E3-942F-4733-B19D-6767D4F59B24}"/>
              </a:ext>
            </a:extLst>
          </p:cNvPr>
          <p:cNvPicPr>
            <a:picLocks noChangeAspect="1"/>
          </p:cNvPicPr>
          <p:nvPr/>
        </p:nvPicPr>
        <p:blipFill>
          <a:blip r:embed="rId3"/>
          <a:stretch>
            <a:fillRect/>
          </a:stretch>
        </p:blipFill>
        <p:spPr>
          <a:xfrm rot="20760000">
            <a:off x="9218471" y="3025428"/>
            <a:ext cx="1902625" cy="2851212"/>
          </a:xfrm>
          <a:prstGeom prst="rect">
            <a:avLst/>
          </a:prstGeom>
        </p:spPr>
      </p:pic>
      <p:sp>
        <p:nvSpPr>
          <p:cNvPr id="6" name="TextBox 5"/>
          <p:cNvSpPr txBox="1"/>
          <p:nvPr/>
        </p:nvSpPr>
        <p:spPr>
          <a:xfrm>
            <a:off x="8901844" y="5595484"/>
            <a:ext cx="2957221" cy="830997"/>
          </a:xfrm>
          <a:prstGeom prst="rect">
            <a:avLst/>
          </a:prstGeom>
          <a:noFill/>
        </p:spPr>
        <p:txBody>
          <a:bodyPr wrap="square" rtlCol="0">
            <a:spAutoFit/>
          </a:bodyPr>
          <a:lstStyle/>
          <a:p>
            <a:pPr algn="ctr"/>
            <a:r>
              <a:rPr lang="en-GB" sz="1600" dirty="0" smtClean="0">
                <a:latin typeface="SassoonPrimary" panose="020B0500000000000000" pitchFamily="34" charset="0"/>
              </a:rPr>
              <a:t>For further reading, please see the </a:t>
            </a:r>
            <a:r>
              <a:rPr lang="en-GB" sz="1600" dirty="0" err="1" smtClean="0">
                <a:latin typeface="SassoonPrimary" panose="020B0500000000000000" pitchFamily="34" charset="0"/>
              </a:rPr>
              <a:t>DfE</a:t>
            </a:r>
            <a:r>
              <a:rPr lang="en-GB" sz="1600" dirty="0" smtClean="0">
                <a:latin typeface="SassoonPrimary" panose="020B0500000000000000" pitchFamily="34" charset="0"/>
              </a:rPr>
              <a:t> guidance in your email pack</a:t>
            </a:r>
            <a:endParaRPr lang="en-GB" sz="1600" dirty="0">
              <a:latin typeface="SassoonPrimary" panose="020B0500000000000000" pitchFamily="34" charset="0"/>
            </a:endParaRPr>
          </a:p>
        </p:txBody>
      </p:sp>
    </p:spTree>
    <p:extLst>
      <p:ext uri="{BB962C8B-B14F-4D97-AF65-F5344CB8AC3E}">
        <p14:creationId xmlns:p14="http://schemas.microsoft.com/office/powerpoint/2010/main" val="348618083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p:nvPr/>
        </p:nvPicPr>
        <p:blipFill>
          <a:blip r:embed="rId2"/>
          <a:stretch>
            <a:fillRect/>
          </a:stretch>
        </p:blipFill>
        <p:spPr>
          <a:xfrm>
            <a:off x="8901844" y="319966"/>
            <a:ext cx="2828925" cy="2447925"/>
          </a:xfrm>
          <a:prstGeom prst="rect">
            <a:avLst/>
          </a:prstGeom>
        </p:spPr>
      </p:pic>
      <p:sp>
        <p:nvSpPr>
          <p:cNvPr id="2" name="Rectangle 1"/>
          <p:cNvSpPr/>
          <p:nvPr/>
        </p:nvSpPr>
        <p:spPr>
          <a:xfrm>
            <a:off x="797168" y="2512941"/>
            <a:ext cx="6096000" cy="3600986"/>
          </a:xfrm>
          <a:prstGeom prst="rect">
            <a:avLst/>
          </a:prstGeom>
        </p:spPr>
        <p:txBody>
          <a:bodyPr>
            <a:spAutoFit/>
          </a:bodyPr>
          <a:lstStyle/>
          <a:p>
            <a:pPr>
              <a:spcAft>
                <a:spcPts val="1200"/>
              </a:spcAft>
            </a:pPr>
            <a:r>
              <a:rPr lang="en-GB" sz="2400" dirty="0" smtClean="0">
                <a:latin typeface="SassoonPrimary" panose="020B0500000000000000" pitchFamily="34" charset="0"/>
              </a:rPr>
              <a:t>Teaching children about: </a:t>
            </a:r>
          </a:p>
          <a:p>
            <a:pPr>
              <a:spcAft>
                <a:spcPts val="1200"/>
              </a:spcAft>
            </a:pPr>
            <a:endParaRPr lang="en-GB" sz="2400" dirty="0" smtClean="0">
              <a:latin typeface="SassoonPrimary" panose="020B0500000000000000" pitchFamily="34" charset="0"/>
            </a:endParaRPr>
          </a:p>
          <a:p>
            <a:pPr marL="342900" indent="-342900">
              <a:lnSpc>
                <a:spcPct val="100000"/>
              </a:lnSpc>
              <a:spcAft>
                <a:spcPts val="1200"/>
              </a:spcAft>
              <a:buFont typeface="Arial" panose="020B0604020202020204" pitchFamily="34" charset="0"/>
              <a:buChar char="•"/>
            </a:pPr>
            <a:r>
              <a:rPr lang="en-GB" sz="2400" dirty="0" smtClean="0">
                <a:latin typeface="SassoonPrimary" panose="020B0500000000000000" pitchFamily="34" charset="0"/>
              </a:rPr>
              <a:t>Families and people who care for me  </a:t>
            </a:r>
          </a:p>
          <a:p>
            <a:pPr marL="457200" indent="-457200">
              <a:lnSpc>
                <a:spcPct val="100000"/>
              </a:lnSpc>
              <a:spcAft>
                <a:spcPts val="1200"/>
              </a:spcAft>
              <a:buFont typeface="Arial" panose="020B0604020202020204" pitchFamily="34" charset="0"/>
              <a:buChar char="•"/>
            </a:pPr>
            <a:r>
              <a:rPr lang="en-GB" sz="2400" dirty="0" smtClean="0">
                <a:latin typeface="SassoonPrimary" panose="020B0500000000000000" pitchFamily="34" charset="0"/>
              </a:rPr>
              <a:t>Caring friendships</a:t>
            </a:r>
          </a:p>
          <a:p>
            <a:pPr marL="457200" indent="-457200">
              <a:lnSpc>
                <a:spcPct val="100000"/>
              </a:lnSpc>
              <a:spcAft>
                <a:spcPts val="1200"/>
              </a:spcAft>
              <a:buFont typeface="Arial" panose="020B0604020202020204" pitchFamily="34" charset="0"/>
              <a:buChar char="•"/>
            </a:pPr>
            <a:r>
              <a:rPr lang="en-GB" sz="2400" dirty="0" smtClean="0">
                <a:latin typeface="SassoonPrimary" panose="020B0500000000000000" pitchFamily="34" charset="0"/>
              </a:rPr>
              <a:t>Respectful relationships</a:t>
            </a:r>
          </a:p>
          <a:p>
            <a:pPr marL="457200" indent="-457200">
              <a:lnSpc>
                <a:spcPct val="100000"/>
              </a:lnSpc>
              <a:spcAft>
                <a:spcPts val="1200"/>
              </a:spcAft>
              <a:buFont typeface="Arial" panose="020B0604020202020204" pitchFamily="34" charset="0"/>
              <a:buChar char="•"/>
            </a:pPr>
            <a:r>
              <a:rPr lang="en-GB" sz="2400" dirty="0" smtClean="0">
                <a:latin typeface="SassoonPrimary" panose="020B0500000000000000" pitchFamily="34" charset="0"/>
              </a:rPr>
              <a:t>Online relationships</a:t>
            </a:r>
          </a:p>
          <a:p>
            <a:pPr marL="457200" indent="-457200">
              <a:lnSpc>
                <a:spcPct val="100000"/>
              </a:lnSpc>
              <a:spcAft>
                <a:spcPts val="1200"/>
              </a:spcAft>
              <a:buFont typeface="Arial" panose="020B0604020202020204" pitchFamily="34" charset="0"/>
              <a:buChar char="•"/>
            </a:pPr>
            <a:r>
              <a:rPr lang="en-GB" sz="2400" dirty="0" smtClean="0">
                <a:latin typeface="SassoonPrimary" panose="020B0500000000000000" pitchFamily="34" charset="0"/>
              </a:rPr>
              <a:t>Being safe              </a:t>
            </a:r>
            <a:endParaRPr lang="en-GB" sz="2400" dirty="0">
              <a:latin typeface="SassoonPrimary" panose="020B0500000000000000" pitchFamily="34" charset="0"/>
            </a:endParaRPr>
          </a:p>
        </p:txBody>
      </p:sp>
      <p:sp>
        <p:nvSpPr>
          <p:cNvPr id="3" name="Rectangle 2"/>
          <p:cNvSpPr/>
          <p:nvPr/>
        </p:nvSpPr>
        <p:spPr>
          <a:xfrm>
            <a:off x="797168" y="704932"/>
            <a:ext cx="7727853" cy="1754326"/>
          </a:xfrm>
          <a:prstGeom prst="rect">
            <a:avLst/>
          </a:prstGeom>
        </p:spPr>
        <p:txBody>
          <a:bodyPr wrap="square">
            <a:spAutoFit/>
          </a:bodyPr>
          <a:lstStyle/>
          <a:p>
            <a:r>
              <a:rPr lang="en-GB" sz="3600" dirty="0" smtClean="0">
                <a:latin typeface="SassoonPrimary" panose="020B0500000000000000" pitchFamily="34" charset="0"/>
              </a:rPr>
              <a:t>What are the expectations for Primary Relationships Education?</a:t>
            </a:r>
            <a:br>
              <a:rPr lang="en-GB" sz="3600" dirty="0" smtClean="0">
                <a:latin typeface="SassoonPrimary" panose="020B0500000000000000" pitchFamily="34" charset="0"/>
              </a:rPr>
            </a:br>
            <a:endParaRPr lang="en-GB" sz="3600" dirty="0">
              <a:latin typeface="SassoonPrimary" panose="020B0500000000000000" pitchFamily="34" charset="0"/>
            </a:endParaRPr>
          </a:p>
        </p:txBody>
      </p:sp>
      <p:pic>
        <p:nvPicPr>
          <p:cNvPr id="5" name="Picture 4">
            <a:extLst>
              <a:ext uri="{FF2B5EF4-FFF2-40B4-BE49-F238E27FC236}">
                <a16:creationId xmlns="" xmlns:a16="http://schemas.microsoft.com/office/drawing/2014/main" id="{F3FB11E3-942F-4733-B19D-6767D4F59B24}"/>
              </a:ext>
            </a:extLst>
          </p:cNvPr>
          <p:cNvPicPr>
            <a:picLocks noChangeAspect="1"/>
          </p:cNvPicPr>
          <p:nvPr/>
        </p:nvPicPr>
        <p:blipFill>
          <a:blip r:embed="rId3"/>
          <a:stretch>
            <a:fillRect/>
          </a:stretch>
        </p:blipFill>
        <p:spPr>
          <a:xfrm rot="20760000">
            <a:off x="9157167" y="3297903"/>
            <a:ext cx="1703314" cy="2552531"/>
          </a:xfrm>
          <a:prstGeom prst="rect">
            <a:avLst/>
          </a:prstGeom>
        </p:spPr>
      </p:pic>
      <p:sp>
        <p:nvSpPr>
          <p:cNvPr id="6" name="TextBox 5"/>
          <p:cNvSpPr txBox="1"/>
          <p:nvPr/>
        </p:nvSpPr>
        <p:spPr>
          <a:xfrm>
            <a:off x="8773548" y="5603059"/>
            <a:ext cx="2957221" cy="830997"/>
          </a:xfrm>
          <a:prstGeom prst="rect">
            <a:avLst/>
          </a:prstGeom>
          <a:noFill/>
        </p:spPr>
        <p:txBody>
          <a:bodyPr wrap="square" rtlCol="0">
            <a:spAutoFit/>
          </a:bodyPr>
          <a:lstStyle/>
          <a:p>
            <a:pPr algn="ctr"/>
            <a:r>
              <a:rPr lang="en-GB" sz="1600" dirty="0" smtClean="0">
                <a:latin typeface="SassoonPrimary" panose="020B0500000000000000" pitchFamily="34" charset="0"/>
              </a:rPr>
              <a:t>For further reading, please see the </a:t>
            </a:r>
            <a:r>
              <a:rPr lang="en-GB" sz="1600" dirty="0" err="1" smtClean="0">
                <a:latin typeface="SassoonPrimary" panose="020B0500000000000000" pitchFamily="34" charset="0"/>
              </a:rPr>
              <a:t>DfE</a:t>
            </a:r>
            <a:r>
              <a:rPr lang="en-GB" sz="1600" dirty="0" smtClean="0">
                <a:latin typeface="SassoonPrimary" panose="020B0500000000000000" pitchFamily="34" charset="0"/>
              </a:rPr>
              <a:t> guidance in your email pack</a:t>
            </a:r>
            <a:endParaRPr lang="en-GB" sz="1600" dirty="0">
              <a:latin typeface="SassoonPrimary" panose="020B0500000000000000" pitchFamily="34" charset="0"/>
            </a:endParaRPr>
          </a:p>
        </p:txBody>
      </p:sp>
    </p:spTree>
    <p:extLst>
      <p:ext uri="{BB962C8B-B14F-4D97-AF65-F5344CB8AC3E}">
        <p14:creationId xmlns:p14="http://schemas.microsoft.com/office/powerpoint/2010/main" val="165283158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p:nvPr/>
        </p:nvPicPr>
        <p:blipFill>
          <a:blip r:embed="rId2"/>
          <a:stretch>
            <a:fillRect/>
          </a:stretch>
        </p:blipFill>
        <p:spPr>
          <a:xfrm>
            <a:off x="8901844" y="319966"/>
            <a:ext cx="2828925" cy="2447925"/>
          </a:xfrm>
          <a:prstGeom prst="rect">
            <a:avLst/>
          </a:prstGeom>
        </p:spPr>
      </p:pic>
      <p:sp>
        <p:nvSpPr>
          <p:cNvPr id="2" name="Rectangle 1"/>
          <p:cNvSpPr/>
          <p:nvPr/>
        </p:nvSpPr>
        <p:spPr>
          <a:xfrm>
            <a:off x="1078522" y="482560"/>
            <a:ext cx="6096000" cy="584775"/>
          </a:xfrm>
          <a:prstGeom prst="rect">
            <a:avLst/>
          </a:prstGeom>
        </p:spPr>
        <p:txBody>
          <a:bodyPr>
            <a:spAutoFit/>
          </a:bodyPr>
          <a:lstStyle/>
          <a:p>
            <a:r>
              <a:rPr lang="en-US" sz="3200" dirty="0" smtClean="0">
                <a:latin typeface="SassoonPrimary" panose="020B0500000000000000" pitchFamily="34" charset="0"/>
              </a:rPr>
              <a:t>Relationships Education</a:t>
            </a:r>
            <a:endParaRPr lang="en-GB" sz="3200" dirty="0">
              <a:latin typeface="SassoonPrimary" panose="020B0500000000000000" pitchFamily="34" charset="0"/>
            </a:endParaRPr>
          </a:p>
        </p:txBody>
      </p:sp>
      <p:sp>
        <p:nvSpPr>
          <p:cNvPr id="3" name="Rectangle 2"/>
          <p:cNvSpPr/>
          <p:nvPr/>
        </p:nvSpPr>
        <p:spPr>
          <a:xfrm>
            <a:off x="1078522" y="1408550"/>
            <a:ext cx="7823321" cy="4832092"/>
          </a:xfrm>
          <a:prstGeom prst="rect">
            <a:avLst/>
          </a:prstGeom>
        </p:spPr>
        <p:txBody>
          <a:bodyPr wrap="square">
            <a:spAutoFit/>
          </a:bodyPr>
          <a:lstStyle/>
          <a:p>
            <a:r>
              <a:rPr lang="en-US" sz="2800" dirty="0" smtClean="0">
                <a:latin typeface="SassoonPrimary" panose="020B0500000000000000" pitchFamily="34" charset="0"/>
              </a:rPr>
              <a:t>What should children know about relationships and why?</a:t>
            </a:r>
          </a:p>
          <a:p>
            <a:endParaRPr lang="en-US" sz="2800" dirty="0" smtClean="0">
              <a:latin typeface="SassoonPrimary" panose="020B0500000000000000" pitchFamily="34" charset="0"/>
            </a:endParaRPr>
          </a:p>
          <a:p>
            <a:pPr marL="514350" indent="-514350">
              <a:buAutoNum type="arabicPeriod"/>
            </a:pPr>
            <a:r>
              <a:rPr lang="en-US" sz="2800" dirty="0" smtClean="0">
                <a:latin typeface="SassoonPrimary" panose="020B0500000000000000" pitchFamily="34" charset="0"/>
              </a:rPr>
              <a:t>What a positive, healthy, caring, safe relationship looks and feels like.</a:t>
            </a:r>
          </a:p>
          <a:p>
            <a:pPr marL="514350" indent="-514350">
              <a:buAutoNum type="arabicPeriod"/>
            </a:pPr>
            <a:r>
              <a:rPr lang="en-US" sz="2800" dirty="0" smtClean="0">
                <a:latin typeface="SassoonPrimary" panose="020B0500000000000000" pitchFamily="34" charset="0"/>
              </a:rPr>
              <a:t>How to speak up and get help when a relationship does NOT feel healthy/positive/safe.</a:t>
            </a:r>
          </a:p>
          <a:p>
            <a:pPr marL="514350" indent="-514350">
              <a:buAutoNum type="arabicPeriod"/>
            </a:pPr>
            <a:r>
              <a:rPr lang="en-US" sz="2800" dirty="0" smtClean="0">
                <a:latin typeface="SassoonPrimary" panose="020B0500000000000000" pitchFamily="34" charset="0"/>
              </a:rPr>
              <a:t>How to make and maintain positive relationships (</a:t>
            </a:r>
            <a:r>
              <a:rPr lang="en-US" sz="2800" dirty="0">
                <a:latin typeface="SassoonPrimary" panose="020B0500000000000000" pitchFamily="34" charset="0"/>
              </a:rPr>
              <a:t>o</a:t>
            </a:r>
            <a:r>
              <a:rPr lang="en-US" sz="2800" dirty="0" smtClean="0">
                <a:latin typeface="SassoonPrimary" panose="020B0500000000000000" pitchFamily="34" charset="0"/>
              </a:rPr>
              <a:t>nline and offline relationships).</a:t>
            </a:r>
            <a:endParaRPr lang="en-US" sz="2800" dirty="0">
              <a:latin typeface="SassoonPrimary" panose="020B0500000000000000" pitchFamily="34" charset="0"/>
            </a:endParaRPr>
          </a:p>
        </p:txBody>
      </p:sp>
    </p:spTree>
    <p:extLst>
      <p:ext uri="{BB962C8B-B14F-4D97-AF65-F5344CB8AC3E}">
        <p14:creationId xmlns:p14="http://schemas.microsoft.com/office/powerpoint/2010/main" val="147485074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p:nvPr/>
        </p:nvPicPr>
        <p:blipFill>
          <a:blip r:embed="rId2"/>
          <a:stretch>
            <a:fillRect/>
          </a:stretch>
        </p:blipFill>
        <p:spPr>
          <a:xfrm>
            <a:off x="8901844" y="319966"/>
            <a:ext cx="2828925" cy="2447925"/>
          </a:xfrm>
          <a:prstGeom prst="rect">
            <a:avLst/>
          </a:prstGeom>
        </p:spPr>
      </p:pic>
      <p:sp>
        <p:nvSpPr>
          <p:cNvPr id="2" name="Rectangle 1"/>
          <p:cNvSpPr/>
          <p:nvPr/>
        </p:nvSpPr>
        <p:spPr>
          <a:xfrm>
            <a:off x="698695" y="620598"/>
            <a:ext cx="8051410" cy="1077218"/>
          </a:xfrm>
          <a:prstGeom prst="rect">
            <a:avLst/>
          </a:prstGeom>
        </p:spPr>
        <p:txBody>
          <a:bodyPr wrap="square">
            <a:spAutoFit/>
          </a:bodyPr>
          <a:lstStyle/>
          <a:p>
            <a:r>
              <a:rPr lang="en-GB" sz="3200" dirty="0" smtClean="0">
                <a:latin typeface="SassoonPrimary" panose="020B0500000000000000" pitchFamily="34" charset="0"/>
              </a:rPr>
              <a:t>What does the Government say is the aim</a:t>
            </a:r>
            <a:br>
              <a:rPr lang="en-GB" sz="3200" dirty="0" smtClean="0">
                <a:latin typeface="SassoonPrimary" panose="020B0500000000000000" pitchFamily="34" charset="0"/>
              </a:rPr>
            </a:br>
            <a:r>
              <a:rPr lang="en-GB" sz="3200" dirty="0" smtClean="0">
                <a:latin typeface="SassoonPrimary" panose="020B0500000000000000" pitchFamily="34" charset="0"/>
              </a:rPr>
              <a:t>of Relationships Education?</a:t>
            </a:r>
            <a:endParaRPr lang="en-GB" sz="3200" dirty="0">
              <a:latin typeface="SassoonPrimary" panose="020B0500000000000000" pitchFamily="34" charset="0"/>
            </a:endParaRPr>
          </a:p>
        </p:txBody>
      </p:sp>
      <p:sp>
        <p:nvSpPr>
          <p:cNvPr id="3" name="Rectangle 2"/>
          <p:cNvSpPr/>
          <p:nvPr/>
        </p:nvSpPr>
        <p:spPr>
          <a:xfrm>
            <a:off x="698695" y="2373312"/>
            <a:ext cx="8051410" cy="3416320"/>
          </a:xfrm>
          <a:prstGeom prst="rect">
            <a:avLst/>
          </a:prstGeom>
        </p:spPr>
        <p:txBody>
          <a:bodyPr wrap="square">
            <a:spAutoFit/>
          </a:bodyPr>
          <a:lstStyle/>
          <a:p>
            <a:r>
              <a:rPr lang="en-GB" sz="2400" i="1" dirty="0" smtClean="0">
                <a:latin typeface="SassoonPrimary" panose="020B0500000000000000" pitchFamily="34" charset="0"/>
              </a:rPr>
              <a:t>‘Today’s children and young people are growing up in an increasingly complex world and living their lives seamlessly on and offline….children and young people need to know how to be safe and healthy, and how to manage their academic, personal and social lives in a positive way’</a:t>
            </a:r>
          </a:p>
          <a:p>
            <a:pPr algn="r"/>
            <a:endParaRPr lang="en-GB" sz="2400" dirty="0" smtClean="0">
              <a:latin typeface="SassoonPrimary" panose="020B0500000000000000" pitchFamily="34" charset="0"/>
            </a:endParaRPr>
          </a:p>
          <a:p>
            <a:r>
              <a:rPr lang="en-GB" sz="2400" dirty="0" smtClean="0">
                <a:latin typeface="SassoonPrimary" panose="020B0500000000000000" pitchFamily="34" charset="0"/>
              </a:rPr>
              <a:t>- </a:t>
            </a:r>
            <a:r>
              <a:rPr lang="en-GB" sz="2400" dirty="0" err="1" smtClean="0">
                <a:latin typeface="SassoonPrimary" panose="020B0500000000000000" pitchFamily="34" charset="0"/>
              </a:rPr>
              <a:t>DfE</a:t>
            </a:r>
            <a:r>
              <a:rPr lang="en-GB" sz="2400" dirty="0" smtClean="0">
                <a:latin typeface="SassoonPrimary" panose="020B0500000000000000" pitchFamily="34" charset="0"/>
              </a:rPr>
              <a:t> Guidance on Relationships Education, Sex Education and Health Education 2019</a:t>
            </a:r>
            <a:endParaRPr lang="en-GB" sz="2400" dirty="0">
              <a:latin typeface="SassoonPrimary" panose="020B0500000000000000" pitchFamily="34" charset="0"/>
            </a:endParaRPr>
          </a:p>
        </p:txBody>
      </p:sp>
    </p:spTree>
    <p:extLst>
      <p:ext uri="{BB962C8B-B14F-4D97-AF65-F5344CB8AC3E}">
        <p14:creationId xmlns:p14="http://schemas.microsoft.com/office/powerpoint/2010/main" val="371658084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p:nvPr/>
        </p:nvPicPr>
        <p:blipFill>
          <a:blip r:embed="rId2"/>
          <a:stretch>
            <a:fillRect/>
          </a:stretch>
        </p:blipFill>
        <p:spPr>
          <a:xfrm>
            <a:off x="8901844" y="319966"/>
            <a:ext cx="2828925" cy="2447925"/>
          </a:xfrm>
          <a:prstGeom prst="rect">
            <a:avLst/>
          </a:prstGeom>
        </p:spPr>
      </p:pic>
      <p:sp>
        <p:nvSpPr>
          <p:cNvPr id="2" name="Rectangle 1"/>
          <p:cNvSpPr/>
          <p:nvPr/>
        </p:nvSpPr>
        <p:spPr>
          <a:xfrm>
            <a:off x="586154" y="489244"/>
            <a:ext cx="8287555" cy="1200329"/>
          </a:xfrm>
          <a:prstGeom prst="rect">
            <a:avLst/>
          </a:prstGeom>
        </p:spPr>
        <p:txBody>
          <a:bodyPr wrap="square">
            <a:spAutoFit/>
          </a:bodyPr>
          <a:lstStyle/>
          <a:p>
            <a:r>
              <a:rPr lang="en-GB" sz="3600" dirty="0" smtClean="0">
                <a:latin typeface="SassoonPrimary" panose="020B0500000000000000" pitchFamily="34" charset="0"/>
              </a:rPr>
              <a:t>What are the expectations for </a:t>
            </a:r>
          </a:p>
          <a:p>
            <a:r>
              <a:rPr lang="en-GB" sz="3600" dirty="0" smtClean="0">
                <a:latin typeface="SassoonPrimary" panose="020B0500000000000000" pitchFamily="34" charset="0"/>
              </a:rPr>
              <a:t>Primary Health Education?</a:t>
            </a:r>
            <a:endParaRPr lang="en-GB" sz="3600" dirty="0">
              <a:latin typeface="SassoonPrimary" panose="020B0500000000000000" pitchFamily="34" charset="0"/>
            </a:endParaRPr>
          </a:p>
        </p:txBody>
      </p:sp>
      <p:sp>
        <p:nvSpPr>
          <p:cNvPr id="3" name="Rectangle 2"/>
          <p:cNvSpPr/>
          <p:nvPr/>
        </p:nvSpPr>
        <p:spPr>
          <a:xfrm>
            <a:off x="726831" y="1967917"/>
            <a:ext cx="6096000" cy="4647426"/>
          </a:xfrm>
          <a:prstGeom prst="rect">
            <a:avLst/>
          </a:prstGeom>
        </p:spPr>
        <p:txBody>
          <a:bodyPr>
            <a:spAutoFit/>
          </a:bodyPr>
          <a:lstStyle/>
          <a:p>
            <a:pPr>
              <a:lnSpc>
                <a:spcPct val="100000"/>
              </a:lnSpc>
              <a:spcAft>
                <a:spcPts val="1200"/>
              </a:spcAft>
            </a:pPr>
            <a:r>
              <a:rPr lang="en-GB" sz="2400" dirty="0" smtClean="0">
                <a:latin typeface="SassoonPrimary" panose="020B0500000000000000" pitchFamily="34" charset="0"/>
              </a:rPr>
              <a:t>Teaching children about: </a:t>
            </a:r>
          </a:p>
          <a:p>
            <a:pPr>
              <a:lnSpc>
                <a:spcPct val="100000"/>
              </a:lnSpc>
              <a:spcAft>
                <a:spcPts val="1200"/>
              </a:spcAft>
            </a:pPr>
            <a:endParaRPr lang="en-GB" sz="2400" dirty="0" smtClean="0">
              <a:latin typeface="SassoonPrimary" panose="020B0500000000000000" pitchFamily="34" charset="0"/>
            </a:endParaRPr>
          </a:p>
          <a:p>
            <a:pPr marL="342900" indent="-342900">
              <a:lnSpc>
                <a:spcPct val="100000"/>
              </a:lnSpc>
              <a:spcAft>
                <a:spcPts val="1200"/>
              </a:spcAft>
              <a:buFont typeface="Arial" panose="020B0604020202020204" pitchFamily="34" charset="0"/>
              <a:buChar char="•"/>
            </a:pPr>
            <a:r>
              <a:rPr lang="en-GB" sz="2400" dirty="0" smtClean="0">
                <a:latin typeface="SassoonPrimary" panose="020B0500000000000000" pitchFamily="34" charset="0"/>
              </a:rPr>
              <a:t>Mental wellbeing</a:t>
            </a:r>
          </a:p>
          <a:p>
            <a:pPr marL="342900" indent="-342900">
              <a:lnSpc>
                <a:spcPct val="100000"/>
              </a:lnSpc>
              <a:spcAft>
                <a:spcPts val="1200"/>
              </a:spcAft>
              <a:buFont typeface="Arial" panose="020B0604020202020204" pitchFamily="34" charset="0"/>
              <a:buChar char="•"/>
            </a:pPr>
            <a:r>
              <a:rPr lang="en-GB" sz="2400" dirty="0" smtClean="0">
                <a:latin typeface="SassoonPrimary" panose="020B0500000000000000" pitchFamily="34" charset="0"/>
              </a:rPr>
              <a:t>Internet safety and harms</a:t>
            </a:r>
          </a:p>
          <a:p>
            <a:pPr marL="342900" indent="-342900">
              <a:lnSpc>
                <a:spcPct val="100000"/>
              </a:lnSpc>
              <a:spcAft>
                <a:spcPts val="1200"/>
              </a:spcAft>
              <a:buFont typeface="Arial" panose="020B0604020202020204" pitchFamily="34" charset="0"/>
              <a:buChar char="•"/>
            </a:pPr>
            <a:r>
              <a:rPr lang="en-GB" sz="2400" dirty="0" smtClean="0">
                <a:latin typeface="SassoonPrimary" panose="020B0500000000000000" pitchFamily="34" charset="0"/>
              </a:rPr>
              <a:t>Physical health and fitness</a:t>
            </a:r>
          </a:p>
          <a:p>
            <a:pPr marL="342900" indent="-342900">
              <a:lnSpc>
                <a:spcPct val="100000"/>
              </a:lnSpc>
              <a:spcAft>
                <a:spcPts val="1200"/>
              </a:spcAft>
              <a:buFont typeface="Arial" panose="020B0604020202020204" pitchFamily="34" charset="0"/>
              <a:buChar char="•"/>
            </a:pPr>
            <a:r>
              <a:rPr lang="en-GB" sz="2400" dirty="0" smtClean="0">
                <a:latin typeface="SassoonPrimary" panose="020B0500000000000000" pitchFamily="34" charset="0"/>
              </a:rPr>
              <a:t>Healthy eating</a:t>
            </a:r>
          </a:p>
          <a:p>
            <a:pPr marL="342900" indent="-342900">
              <a:lnSpc>
                <a:spcPct val="100000"/>
              </a:lnSpc>
              <a:spcAft>
                <a:spcPts val="1200"/>
              </a:spcAft>
              <a:buFont typeface="Arial" panose="020B0604020202020204" pitchFamily="34" charset="0"/>
              <a:buChar char="•"/>
            </a:pPr>
            <a:r>
              <a:rPr lang="en-GB" sz="2400" dirty="0" smtClean="0">
                <a:latin typeface="SassoonPrimary" panose="020B0500000000000000" pitchFamily="34" charset="0"/>
              </a:rPr>
              <a:t>Drugs, alcohol and tobacco</a:t>
            </a:r>
          </a:p>
          <a:p>
            <a:pPr marL="342900" indent="-342900">
              <a:lnSpc>
                <a:spcPct val="100000"/>
              </a:lnSpc>
              <a:spcAft>
                <a:spcPts val="1200"/>
              </a:spcAft>
              <a:buFont typeface="Arial" panose="020B0604020202020204" pitchFamily="34" charset="0"/>
              <a:buChar char="•"/>
            </a:pPr>
            <a:r>
              <a:rPr lang="en-GB" sz="2400" dirty="0" smtClean="0">
                <a:latin typeface="SassoonPrimary" panose="020B0500000000000000" pitchFamily="34" charset="0"/>
              </a:rPr>
              <a:t>Health and prevention</a:t>
            </a:r>
          </a:p>
          <a:p>
            <a:pPr marL="342900" indent="-342900">
              <a:lnSpc>
                <a:spcPct val="100000"/>
              </a:lnSpc>
              <a:spcAft>
                <a:spcPts val="1200"/>
              </a:spcAft>
              <a:buFont typeface="Arial" panose="020B0604020202020204" pitchFamily="34" charset="0"/>
              <a:buChar char="•"/>
            </a:pPr>
            <a:r>
              <a:rPr lang="en-GB" sz="2400" dirty="0" smtClean="0">
                <a:latin typeface="SassoonPrimary" panose="020B0500000000000000" pitchFamily="34" charset="0"/>
              </a:rPr>
              <a:t>Basic First Aid</a:t>
            </a:r>
            <a:endParaRPr lang="en-GB" sz="2400" dirty="0">
              <a:latin typeface="SassoonPrimary" panose="020B0500000000000000" pitchFamily="34" charset="0"/>
            </a:endParaRPr>
          </a:p>
        </p:txBody>
      </p:sp>
      <p:pic>
        <p:nvPicPr>
          <p:cNvPr id="6" name="Picture 5">
            <a:extLst>
              <a:ext uri="{FF2B5EF4-FFF2-40B4-BE49-F238E27FC236}">
                <a16:creationId xmlns="" xmlns:a16="http://schemas.microsoft.com/office/drawing/2014/main" id="{F3FB11E3-942F-4733-B19D-6767D4F59B24}"/>
              </a:ext>
            </a:extLst>
          </p:cNvPr>
          <p:cNvPicPr>
            <a:picLocks noChangeAspect="1"/>
          </p:cNvPicPr>
          <p:nvPr/>
        </p:nvPicPr>
        <p:blipFill>
          <a:blip r:embed="rId3"/>
          <a:stretch>
            <a:fillRect/>
          </a:stretch>
        </p:blipFill>
        <p:spPr>
          <a:xfrm rot="20760000">
            <a:off x="9157167" y="3297903"/>
            <a:ext cx="1703314" cy="2552531"/>
          </a:xfrm>
          <a:prstGeom prst="rect">
            <a:avLst/>
          </a:prstGeom>
        </p:spPr>
      </p:pic>
      <p:sp>
        <p:nvSpPr>
          <p:cNvPr id="7" name="TextBox 6"/>
          <p:cNvSpPr txBox="1"/>
          <p:nvPr/>
        </p:nvSpPr>
        <p:spPr>
          <a:xfrm>
            <a:off x="8773548" y="5603059"/>
            <a:ext cx="2957221" cy="830997"/>
          </a:xfrm>
          <a:prstGeom prst="rect">
            <a:avLst/>
          </a:prstGeom>
          <a:noFill/>
        </p:spPr>
        <p:txBody>
          <a:bodyPr wrap="square" rtlCol="0">
            <a:spAutoFit/>
          </a:bodyPr>
          <a:lstStyle/>
          <a:p>
            <a:pPr algn="ctr"/>
            <a:r>
              <a:rPr lang="en-GB" sz="1600" dirty="0" smtClean="0">
                <a:latin typeface="SassoonPrimary" panose="020B0500000000000000" pitchFamily="34" charset="0"/>
              </a:rPr>
              <a:t>For further reading, please see the </a:t>
            </a:r>
            <a:r>
              <a:rPr lang="en-GB" sz="1600" dirty="0" err="1" smtClean="0">
                <a:latin typeface="SassoonPrimary" panose="020B0500000000000000" pitchFamily="34" charset="0"/>
              </a:rPr>
              <a:t>DfE</a:t>
            </a:r>
            <a:r>
              <a:rPr lang="en-GB" sz="1600" dirty="0" smtClean="0">
                <a:latin typeface="SassoonPrimary" panose="020B0500000000000000" pitchFamily="34" charset="0"/>
              </a:rPr>
              <a:t> guidance in your email pack</a:t>
            </a:r>
            <a:endParaRPr lang="en-GB" sz="1600" dirty="0">
              <a:latin typeface="SassoonPrimary" panose="020B0500000000000000" pitchFamily="34" charset="0"/>
            </a:endParaRPr>
          </a:p>
        </p:txBody>
      </p:sp>
    </p:spTree>
    <p:extLst>
      <p:ext uri="{BB962C8B-B14F-4D97-AF65-F5344CB8AC3E}">
        <p14:creationId xmlns:p14="http://schemas.microsoft.com/office/powerpoint/2010/main" val="389409051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p:nvPr/>
        </p:nvPicPr>
        <p:blipFill>
          <a:blip r:embed="rId2"/>
          <a:stretch>
            <a:fillRect/>
          </a:stretch>
        </p:blipFill>
        <p:spPr>
          <a:xfrm>
            <a:off x="8901844" y="319966"/>
            <a:ext cx="2828925" cy="2447925"/>
          </a:xfrm>
          <a:prstGeom prst="rect">
            <a:avLst/>
          </a:prstGeom>
        </p:spPr>
      </p:pic>
      <p:sp>
        <p:nvSpPr>
          <p:cNvPr id="2" name="Rectangle 1"/>
          <p:cNvSpPr/>
          <p:nvPr/>
        </p:nvSpPr>
        <p:spPr>
          <a:xfrm>
            <a:off x="225084" y="620598"/>
            <a:ext cx="8539088" cy="1077218"/>
          </a:xfrm>
          <a:prstGeom prst="rect">
            <a:avLst/>
          </a:prstGeom>
        </p:spPr>
        <p:txBody>
          <a:bodyPr wrap="square">
            <a:spAutoFit/>
          </a:bodyPr>
          <a:lstStyle/>
          <a:p>
            <a:r>
              <a:rPr lang="en-US" sz="3200" dirty="0" smtClean="0">
                <a:latin typeface="SassoonPrimary" panose="020B0500000000000000" pitchFamily="34" charset="0"/>
              </a:rPr>
              <a:t>Sex Education is discretionary at Primary… what exactly does the guidance say?</a:t>
            </a:r>
            <a:endParaRPr lang="en-GB" sz="3200" dirty="0">
              <a:latin typeface="SassoonPrimary" panose="020B0500000000000000" pitchFamily="34" charset="0"/>
            </a:endParaRPr>
          </a:p>
        </p:txBody>
      </p:sp>
      <p:sp>
        <p:nvSpPr>
          <p:cNvPr id="3" name="Rectangle 2"/>
          <p:cNvSpPr/>
          <p:nvPr/>
        </p:nvSpPr>
        <p:spPr>
          <a:xfrm>
            <a:off x="225084" y="2020531"/>
            <a:ext cx="9284676" cy="4524315"/>
          </a:xfrm>
          <a:prstGeom prst="rect">
            <a:avLst/>
          </a:prstGeom>
        </p:spPr>
        <p:txBody>
          <a:bodyPr wrap="square">
            <a:spAutoFit/>
          </a:bodyPr>
          <a:lstStyle/>
          <a:p>
            <a:pPr>
              <a:lnSpc>
                <a:spcPct val="150000"/>
              </a:lnSpc>
              <a:defRPr/>
            </a:pPr>
            <a:r>
              <a:rPr lang="en-GB" sz="2400" dirty="0">
                <a:latin typeface="SassoonPrimary" panose="020B0500000000000000" pitchFamily="34" charset="0"/>
              </a:rPr>
              <a:t>The </a:t>
            </a:r>
            <a:r>
              <a:rPr lang="en-GB" sz="2400" dirty="0" err="1" smtClean="0">
                <a:latin typeface="SassoonPrimary" panose="020B0500000000000000" pitchFamily="34" charset="0"/>
              </a:rPr>
              <a:t>DfE</a:t>
            </a:r>
            <a:r>
              <a:rPr lang="en-GB" sz="2400" dirty="0" smtClean="0">
                <a:latin typeface="SassoonPrimary" panose="020B0500000000000000" pitchFamily="34" charset="0"/>
              </a:rPr>
              <a:t> </a:t>
            </a:r>
            <a:r>
              <a:rPr lang="en-GB" sz="2400" dirty="0">
                <a:latin typeface="SassoonPrimary" panose="020B0500000000000000" pitchFamily="34" charset="0"/>
              </a:rPr>
              <a:t>continues to </a:t>
            </a:r>
            <a:r>
              <a:rPr lang="en-GB" sz="2400" b="1" dirty="0">
                <a:latin typeface="SassoonPrimary" panose="020B0500000000000000" pitchFamily="34" charset="0"/>
              </a:rPr>
              <a:t>recommend</a:t>
            </a:r>
            <a:r>
              <a:rPr lang="en-GB" sz="2400" dirty="0">
                <a:latin typeface="SassoonPrimary" panose="020B0500000000000000" pitchFamily="34" charset="0"/>
              </a:rPr>
              <a:t> that </a:t>
            </a:r>
            <a:r>
              <a:rPr lang="en-GB" sz="2400" dirty="0" smtClean="0">
                <a:latin typeface="SassoonPrimary" panose="020B0500000000000000" pitchFamily="34" charset="0"/>
              </a:rPr>
              <a:t>‘</a:t>
            </a:r>
            <a:r>
              <a:rPr lang="en-GB" sz="2400" b="1" dirty="0" smtClean="0">
                <a:latin typeface="SassoonPrimary" panose="020B0500000000000000" pitchFamily="34" charset="0"/>
              </a:rPr>
              <a:t>all</a:t>
            </a:r>
            <a:r>
              <a:rPr lang="en-GB" sz="2400" dirty="0" smtClean="0">
                <a:latin typeface="SassoonPrimary" panose="020B0500000000000000" pitchFamily="34" charset="0"/>
              </a:rPr>
              <a:t> </a:t>
            </a:r>
            <a:r>
              <a:rPr lang="en-GB" sz="2400" dirty="0">
                <a:latin typeface="SassoonPrimary" panose="020B0500000000000000" pitchFamily="34" charset="0"/>
              </a:rPr>
              <a:t>primary schools should have a sex education programme tailored to the age and physical and emotional maturity of the pupils…drawing on knowledge of the human life cycle set out in National Curriculum Science- how a baby is conceived and born</a:t>
            </a:r>
            <a:r>
              <a:rPr lang="en-GB" sz="2400" dirty="0" smtClean="0">
                <a:latin typeface="SassoonPrimary" panose="020B0500000000000000" pitchFamily="34" charset="0"/>
              </a:rPr>
              <a:t>’</a:t>
            </a:r>
          </a:p>
          <a:p>
            <a:pPr>
              <a:lnSpc>
                <a:spcPct val="150000"/>
              </a:lnSpc>
              <a:defRPr/>
            </a:pPr>
            <a:r>
              <a:rPr lang="en-GB" sz="2400" dirty="0" smtClean="0">
                <a:latin typeface="SassoonPrimary" panose="020B0500000000000000" pitchFamily="34" charset="0"/>
              </a:rPr>
              <a:t>This part of the curriculum is usually delivered in upper KS2 classes and parents are always informed before teaching commences. </a:t>
            </a:r>
            <a:endParaRPr lang="en-GB" sz="2400" dirty="0">
              <a:latin typeface="SassoonPrimary" panose="020B0500000000000000" pitchFamily="34" charset="0"/>
            </a:endParaRPr>
          </a:p>
        </p:txBody>
      </p:sp>
    </p:spTree>
    <p:extLst>
      <p:ext uri="{BB962C8B-B14F-4D97-AF65-F5344CB8AC3E}">
        <p14:creationId xmlns:p14="http://schemas.microsoft.com/office/powerpoint/2010/main" val="74376960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p:nvPr/>
        </p:nvPicPr>
        <p:blipFill>
          <a:blip r:embed="rId2"/>
          <a:stretch>
            <a:fillRect/>
          </a:stretch>
        </p:blipFill>
        <p:spPr>
          <a:xfrm>
            <a:off x="9030140" y="319966"/>
            <a:ext cx="2828925" cy="2447925"/>
          </a:xfrm>
          <a:prstGeom prst="rect">
            <a:avLst/>
          </a:prstGeom>
        </p:spPr>
      </p:pic>
      <p:sp>
        <p:nvSpPr>
          <p:cNvPr id="2" name="Rectangle 1"/>
          <p:cNvSpPr/>
          <p:nvPr/>
        </p:nvSpPr>
        <p:spPr>
          <a:xfrm>
            <a:off x="276663" y="1209021"/>
            <a:ext cx="8107680" cy="2246769"/>
          </a:xfrm>
          <a:prstGeom prst="rect">
            <a:avLst/>
          </a:prstGeom>
        </p:spPr>
        <p:txBody>
          <a:bodyPr wrap="square">
            <a:spAutoFit/>
          </a:bodyPr>
          <a:lstStyle/>
          <a:p>
            <a:r>
              <a:rPr lang="en-GB" sz="2000" dirty="0" smtClean="0">
                <a:latin typeface="SassoonPrimary" panose="020B0500000000000000" pitchFamily="34" charset="0"/>
              </a:rPr>
              <a:t>We aim to teach sex education to children in Year 5 and 6 (which goes beyond the existing national curriculum for science). </a:t>
            </a:r>
          </a:p>
          <a:p>
            <a:endParaRPr lang="en-GB" sz="2000" dirty="0" smtClean="0">
              <a:latin typeface="SassoonPrimary" panose="020B0500000000000000" pitchFamily="34" charset="0"/>
            </a:endParaRPr>
          </a:p>
          <a:p>
            <a:r>
              <a:rPr lang="en-GB" sz="2000" dirty="0" smtClean="0">
                <a:latin typeface="SassoonPrimary" panose="020B0500000000000000" pitchFamily="34" charset="0"/>
              </a:rPr>
              <a:t>Before these lessons take place, the school will give parents the opportunity to understand what will be taught and how it will be approached, and view any materials so that you understand what we propose to teach and how. </a:t>
            </a:r>
          </a:p>
        </p:txBody>
      </p:sp>
      <p:sp>
        <p:nvSpPr>
          <p:cNvPr id="3" name="Rectangle 2"/>
          <p:cNvSpPr/>
          <p:nvPr/>
        </p:nvSpPr>
        <p:spPr>
          <a:xfrm>
            <a:off x="276665" y="4827598"/>
            <a:ext cx="11765280" cy="1600438"/>
          </a:xfrm>
          <a:prstGeom prst="rect">
            <a:avLst/>
          </a:prstGeom>
        </p:spPr>
        <p:txBody>
          <a:bodyPr wrap="square">
            <a:spAutoFit/>
          </a:bodyPr>
          <a:lstStyle/>
          <a:p>
            <a:endParaRPr lang="en-GB" dirty="0" smtClean="0">
              <a:latin typeface="SassoonPrimary" panose="020B0500000000000000" pitchFamily="34" charset="0"/>
            </a:endParaRPr>
          </a:p>
          <a:p>
            <a:r>
              <a:rPr lang="en-GB" sz="2000" dirty="0" smtClean="0">
                <a:latin typeface="SassoonPrimary" panose="020B0500000000000000" pitchFamily="34" charset="0"/>
              </a:rPr>
              <a:t>We will continue to teach science sex education (which focuses on puberty and reproduction) as this is part of the Science National Curriculum for Y5 and Y6. As it is part of the science national curriculum it is compulsory. We will hold meetings with parents in Y5 and Y6 to discuss this and share materials. Parents </a:t>
            </a:r>
            <a:r>
              <a:rPr lang="en-GB" sz="2000" b="1" u="sng" dirty="0" smtClean="0">
                <a:latin typeface="SassoonPrimary" panose="020B0500000000000000" pitchFamily="34" charset="0"/>
              </a:rPr>
              <a:t>do not have the right to withdraw children from the science curriculum. </a:t>
            </a:r>
            <a:endParaRPr lang="en-GB" sz="2000" b="1" u="sng" dirty="0">
              <a:latin typeface="SassoonPrimary" panose="020B0500000000000000" pitchFamily="34" charset="0"/>
            </a:endParaRPr>
          </a:p>
        </p:txBody>
      </p:sp>
      <p:sp>
        <p:nvSpPr>
          <p:cNvPr id="5" name="TextBox 4"/>
          <p:cNvSpPr txBox="1"/>
          <p:nvPr/>
        </p:nvSpPr>
        <p:spPr>
          <a:xfrm>
            <a:off x="121919" y="262058"/>
            <a:ext cx="9345638" cy="646331"/>
          </a:xfrm>
          <a:prstGeom prst="rect">
            <a:avLst/>
          </a:prstGeom>
          <a:noFill/>
        </p:spPr>
        <p:txBody>
          <a:bodyPr wrap="square" rtlCol="0">
            <a:spAutoFit/>
          </a:bodyPr>
          <a:lstStyle/>
          <a:p>
            <a:r>
              <a:rPr lang="en-GB" sz="3600" dirty="0" smtClean="0">
                <a:latin typeface="SassoonPrimary" panose="020B0500000000000000" pitchFamily="34" charset="0"/>
              </a:rPr>
              <a:t>The right to withdraw from Sex Education</a:t>
            </a:r>
            <a:endParaRPr lang="en-GB" sz="3600" dirty="0">
              <a:latin typeface="SassoonPrimary" panose="020B0500000000000000" pitchFamily="34" charset="0"/>
            </a:endParaRPr>
          </a:p>
        </p:txBody>
      </p:sp>
      <p:sp>
        <p:nvSpPr>
          <p:cNvPr id="6" name="Rectangle 5"/>
          <p:cNvSpPr/>
          <p:nvPr/>
        </p:nvSpPr>
        <p:spPr>
          <a:xfrm>
            <a:off x="276664" y="3580002"/>
            <a:ext cx="11582401" cy="1323439"/>
          </a:xfrm>
          <a:prstGeom prst="rect">
            <a:avLst/>
          </a:prstGeom>
        </p:spPr>
        <p:txBody>
          <a:bodyPr wrap="square">
            <a:spAutoFit/>
          </a:bodyPr>
          <a:lstStyle/>
          <a:p>
            <a:r>
              <a:rPr lang="en-GB" sz="2000" dirty="0" smtClean="0">
                <a:latin typeface="SassoonPrimary" panose="020B0500000000000000" pitchFamily="34" charset="0"/>
              </a:rPr>
              <a:t>If you continue to have concerns, </a:t>
            </a:r>
            <a:r>
              <a:rPr lang="en-GB" sz="2000" b="1" u="sng" dirty="0" smtClean="0">
                <a:latin typeface="SassoonPrimary" panose="020B0500000000000000" pitchFamily="34" charset="0"/>
              </a:rPr>
              <a:t>you have the right to withdraw your child from any sex education lessons that go beyond that of the science national curriculum</a:t>
            </a:r>
            <a:r>
              <a:rPr lang="en-GB" sz="2000" dirty="0" smtClean="0">
                <a:latin typeface="SassoonPrimary" panose="020B0500000000000000" pitchFamily="34" charset="0"/>
              </a:rPr>
              <a:t>. Of course, children who have been withdrawn from lessons will be provided with alternative education, in school, at the time of delivery to the rest of the class. </a:t>
            </a:r>
          </a:p>
        </p:txBody>
      </p:sp>
    </p:spTree>
    <p:extLst>
      <p:ext uri="{BB962C8B-B14F-4D97-AF65-F5344CB8AC3E}">
        <p14:creationId xmlns:p14="http://schemas.microsoft.com/office/powerpoint/2010/main" val="367013560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p:nvPr/>
        </p:nvPicPr>
        <p:blipFill>
          <a:blip r:embed="rId2"/>
          <a:stretch>
            <a:fillRect/>
          </a:stretch>
        </p:blipFill>
        <p:spPr>
          <a:xfrm>
            <a:off x="8901844" y="319966"/>
            <a:ext cx="2828925" cy="2447925"/>
          </a:xfrm>
          <a:prstGeom prst="rect">
            <a:avLst/>
          </a:prstGeom>
        </p:spPr>
      </p:pic>
      <p:sp>
        <p:nvSpPr>
          <p:cNvPr id="2" name="Rectangle 1"/>
          <p:cNvSpPr/>
          <p:nvPr/>
        </p:nvSpPr>
        <p:spPr>
          <a:xfrm>
            <a:off x="1525951" y="421217"/>
            <a:ext cx="5791650" cy="646331"/>
          </a:xfrm>
          <a:prstGeom prst="rect">
            <a:avLst/>
          </a:prstGeom>
        </p:spPr>
        <p:txBody>
          <a:bodyPr wrap="none">
            <a:spAutoFit/>
          </a:bodyPr>
          <a:lstStyle/>
          <a:p>
            <a:r>
              <a:rPr lang="en-GB" sz="3600" dirty="0" smtClean="0">
                <a:latin typeface="SassoonPrimary" panose="020B0500000000000000" pitchFamily="34" charset="0"/>
              </a:rPr>
              <a:t>Science and Sex Education</a:t>
            </a:r>
            <a:endParaRPr lang="en-GB" sz="3600" dirty="0">
              <a:latin typeface="SassoonPrimary" panose="020B0500000000000000" pitchFamily="34" charset="0"/>
            </a:endParaRPr>
          </a:p>
        </p:txBody>
      </p:sp>
      <p:sp>
        <p:nvSpPr>
          <p:cNvPr id="3" name="Rectangle 2"/>
          <p:cNvSpPr/>
          <p:nvPr/>
        </p:nvSpPr>
        <p:spPr>
          <a:xfrm>
            <a:off x="724092" y="1543928"/>
            <a:ext cx="3100464" cy="523220"/>
          </a:xfrm>
          <a:prstGeom prst="rect">
            <a:avLst/>
          </a:prstGeom>
        </p:spPr>
        <p:txBody>
          <a:bodyPr wrap="none">
            <a:spAutoFit/>
          </a:bodyPr>
          <a:lstStyle/>
          <a:p>
            <a:r>
              <a:rPr lang="en-GB" sz="2800" u="sng" dirty="0" smtClean="0">
                <a:latin typeface="SassoonPrimary" panose="020B0500000000000000" pitchFamily="34" charset="0"/>
              </a:rPr>
              <a:t>KS1 expectations:</a:t>
            </a:r>
            <a:endParaRPr lang="en-GB" sz="2800" u="sng" dirty="0">
              <a:latin typeface="SassoonPrimary" panose="020B0500000000000000" pitchFamily="34" charset="0"/>
            </a:endParaRPr>
          </a:p>
        </p:txBody>
      </p:sp>
      <p:sp>
        <p:nvSpPr>
          <p:cNvPr id="5" name="Rectangle 4"/>
          <p:cNvSpPr/>
          <p:nvPr/>
        </p:nvSpPr>
        <p:spPr>
          <a:xfrm>
            <a:off x="724092" y="2373578"/>
            <a:ext cx="6096000" cy="3970318"/>
          </a:xfrm>
          <a:prstGeom prst="rect">
            <a:avLst/>
          </a:prstGeom>
        </p:spPr>
        <p:txBody>
          <a:bodyPr>
            <a:spAutoFit/>
          </a:bodyPr>
          <a:lstStyle/>
          <a:p>
            <a:pPr marL="457200" indent="-457200">
              <a:buFont typeface="Arial" panose="020B0604020202020204" pitchFamily="34" charset="0"/>
              <a:buChar char="•"/>
            </a:pPr>
            <a:r>
              <a:rPr lang="en-GB" sz="2800" dirty="0" smtClean="0">
                <a:latin typeface="SassoonPrimary" panose="020B0500000000000000" pitchFamily="34" charset="0"/>
              </a:rPr>
              <a:t>identify, name, draw and label the basic parts of the human body and say which part of the body is associated with each sense</a:t>
            </a:r>
          </a:p>
          <a:p>
            <a:endParaRPr lang="en-GB" sz="2800" dirty="0" smtClean="0">
              <a:latin typeface="SassoonPrimary" panose="020B0500000000000000" pitchFamily="34" charset="0"/>
            </a:endParaRPr>
          </a:p>
          <a:p>
            <a:pPr marL="457200" indent="-457200">
              <a:buFont typeface="Arial" panose="020B0604020202020204" pitchFamily="34" charset="0"/>
              <a:buChar char="•"/>
            </a:pPr>
            <a:r>
              <a:rPr lang="en-GB" sz="2800" dirty="0" smtClean="0">
                <a:latin typeface="SassoonPrimary" panose="020B0500000000000000" pitchFamily="34" charset="0"/>
              </a:rPr>
              <a:t>notice that animals, including humans, have offspring which grow into adults</a:t>
            </a:r>
            <a:endParaRPr lang="en-GB" sz="2800" dirty="0">
              <a:latin typeface="SassoonPrimary" panose="020B0500000000000000" pitchFamily="34" charset="0"/>
            </a:endParaRPr>
          </a:p>
        </p:txBody>
      </p:sp>
      <p:sp>
        <p:nvSpPr>
          <p:cNvPr id="6" name="Rectangle 5"/>
          <p:cNvSpPr/>
          <p:nvPr/>
        </p:nvSpPr>
        <p:spPr>
          <a:xfrm>
            <a:off x="7723163" y="3190898"/>
            <a:ext cx="4106448" cy="2862322"/>
          </a:xfrm>
          <a:prstGeom prst="rect">
            <a:avLst/>
          </a:prstGeom>
        </p:spPr>
        <p:txBody>
          <a:bodyPr wrap="square">
            <a:spAutoFit/>
          </a:bodyPr>
          <a:lstStyle/>
          <a:p>
            <a:r>
              <a:rPr lang="en-GB" sz="2000" b="0" dirty="0" smtClean="0">
                <a:latin typeface="SassoonPrimary" panose="020B0500000000000000" pitchFamily="34" charset="0"/>
              </a:rPr>
              <a:t>Non statutory note: Pupils should be introduced to …the processes of reproduction and growth in animals. The focus at this stage should be on questions that help pupils to recognise growth; they should not be expected to understand how reproduction occurs</a:t>
            </a:r>
            <a:endParaRPr lang="en-GB" sz="2000" dirty="0">
              <a:latin typeface="SassoonPrimary" panose="020B0500000000000000" pitchFamily="34" charset="0"/>
            </a:endParaRPr>
          </a:p>
        </p:txBody>
      </p:sp>
    </p:spTree>
    <p:extLst>
      <p:ext uri="{BB962C8B-B14F-4D97-AF65-F5344CB8AC3E}">
        <p14:creationId xmlns:p14="http://schemas.microsoft.com/office/powerpoint/2010/main" val="179300029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p:nvPr/>
        </p:nvPicPr>
        <p:blipFill>
          <a:blip r:embed="rId2"/>
          <a:stretch>
            <a:fillRect/>
          </a:stretch>
        </p:blipFill>
        <p:spPr>
          <a:xfrm>
            <a:off x="8901844" y="319966"/>
            <a:ext cx="2828925" cy="2447925"/>
          </a:xfrm>
          <a:prstGeom prst="rect">
            <a:avLst/>
          </a:prstGeom>
        </p:spPr>
      </p:pic>
      <p:sp>
        <p:nvSpPr>
          <p:cNvPr id="2" name="Rectangle 1"/>
          <p:cNvSpPr/>
          <p:nvPr/>
        </p:nvSpPr>
        <p:spPr>
          <a:xfrm>
            <a:off x="1525951" y="421217"/>
            <a:ext cx="5791650" cy="646331"/>
          </a:xfrm>
          <a:prstGeom prst="rect">
            <a:avLst/>
          </a:prstGeom>
        </p:spPr>
        <p:txBody>
          <a:bodyPr wrap="none">
            <a:spAutoFit/>
          </a:bodyPr>
          <a:lstStyle/>
          <a:p>
            <a:r>
              <a:rPr lang="en-GB" sz="3600" dirty="0" smtClean="0">
                <a:latin typeface="SassoonPrimary" panose="020B0500000000000000" pitchFamily="34" charset="0"/>
              </a:rPr>
              <a:t>Science and Sex Education</a:t>
            </a:r>
            <a:endParaRPr lang="en-GB" sz="3600" dirty="0">
              <a:latin typeface="SassoonPrimary" panose="020B0500000000000000" pitchFamily="34" charset="0"/>
            </a:endParaRPr>
          </a:p>
        </p:txBody>
      </p:sp>
      <p:sp>
        <p:nvSpPr>
          <p:cNvPr id="3" name="Rectangle 2"/>
          <p:cNvSpPr/>
          <p:nvPr/>
        </p:nvSpPr>
        <p:spPr>
          <a:xfrm>
            <a:off x="724092" y="1206303"/>
            <a:ext cx="3100464" cy="523220"/>
          </a:xfrm>
          <a:prstGeom prst="rect">
            <a:avLst/>
          </a:prstGeom>
        </p:spPr>
        <p:txBody>
          <a:bodyPr wrap="none">
            <a:spAutoFit/>
          </a:bodyPr>
          <a:lstStyle/>
          <a:p>
            <a:r>
              <a:rPr lang="en-GB" sz="2800" u="sng" dirty="0" smtClean="0">
                <a:latin typeface="SassoonPrimary" panose="020B0500000000000000" pitchFamily="34" charset="0"/>
              </a:rPr>
              <a:t>KS2 expectations:</a:t>
            </a:r>
            <a:endParaRPr lang="en-GB" sz="2800" u="sng" dirty="0">
              <a:latin typeface="SassoonPrimary" panose="020B0500000000000000" pitchFamily="34" charset="0"/>
            </a:endParaRPr>
          </a:p>
        </p:txBody>
      </p:sp>
      <p:sp>
        <p:nvSpPr>
          <p:cNvPr id="5" name="Rectangle 4"/>
          <p:cNvSpPr/>
          <p:nvPr/>
        </p:nvSpPr>
        <p:spPr>
          <a:xfrm>
            <a:off x="724092" y="2035953"/>
            <a:ext cx="6096000" cy="4401205"/>
          </a:xfrm>
          <a:prstGeom prst="rect">
            <a:avLst/>
          </a:prstGeom>
        </p:spPr>
        <p:txBody>
          <a:bodyPr>
            <a:spAutoFit/>
          </a:bodyPr>
          <a:lstStyle/>
          <a:p>
            <a:pPr marL="457200" indent="-457200">
              <a:buFont typeface="Arial" panose="020B0604020202020204" pitchFamily="34" charset="0"/>
              <a:buChar char="•"/>
              <a:defRPr/>
            </a:pPr>
            <a:r>
              <a:rPr lang="en-GB" sz="2800" dirty="0">
                <a:latin typeface="SassoonPrimary" panose="020B0500000000000000" pitchFamily="34" charset="0"/>
              </a:rPr>
              <a:t>describe the differences in the life cycles of a mammal, an amphibian, an insect and a bird </a:t>
            </a:r>
          </a:p>
          <a:p>
            <a:pPr marL="457200" indent="-457200">
              <a:buFont typeface="Arial" panose="020B0604020202020204" pitchFamily="34" charset="0"/>
              <a:buChar char="•"/>
              <a:defRPr/>
            </a:pPr>
            <a:r>
              <a:rPr lang="en-GB" sz="2800" dirty="0">
                <a:latin typeface="SassoonPrimary" panose="020B0500000000000000" pitchFamily="34" charset="0"/>
              </a:rPr>
              <a:t>describe the life process of reproduction in some plants and animals</a:t>
            </a:r>
          </a:p>
          <a:p>
            <a:pPr marL="457200" indent="-457200">
              <a:buFont typeface="Arial" panose="020B0604020202020204" pitchFamily="34" charset="0"/>
              <a:buChar char="•"/>
              <a:defRPr/>
            </a:pPr>
            <a:r>
              <a:rPr lang="en-GB" sz="2800" dirty="0">
                <a:latin typeface="SassoonPrimary" panose="020B0500000000000000" pitchFamily="34" charset="0"/>
              </a:rPr>
              <a:t>describe the changes as humans develop to old age</a:t>
            </a:r>
          </a:p>
          <a:p>
            <a:pPr marL="457200" indent="-457200">
              <a:buFont typeface="Arial" panose="020B0604020202020204" pitchFamily="34" charset="0"/>
              <a:buChar char="•"/>
            </a:pPr>
            <a:r>
              <a:rPr lang="en-GB" sz="2800" dirty="0" smtClean="0">
                <a:latin typeface="SassoonPrimary" panose="020B0500000000000000" pitchFamily="34" charset="0"/>
              </a:rPr>
              <a:t>learn about the changes experienced in puberty</a:t>
            </a:r>
            <a:endParaRPr lang="en-GB" sz="2800" dirty="0">
              <a:latin typeface="SassoonPrimary" panose="020B0500000000000000" pitchFamily="34" charset="0"/>
            </a:endParaRPr>
          </a:p>
        </p:txBody>
      </p:sp>
      <p:sp>
        <p:nvSpPr>
          <p:cNvPr id="7" name="Text Placeholder 3">
            <a:extLst>
              <a:ext uri="{FF2B5EF4-FFF2-40B4-BE49-F238E27FC236}">
                <a16:creationId xmlns="" xmlns:a16="http://schemas.microsoft.com/office/drawing/2014/main" id="{7C4FE507-091D-48A7-AC62-DAB713081FD1}"/>
              </a:ext>
            </a:extLst>
          </p:cNvPr>
          <p:cNvSpPr txBox="1">
            <a:spLocks/>
          </p:cNvSpPr>
          <p:nvPr/>
        </p:nvSpPr>
        <p:spPr>
          <a:xfrm>
            <a:off x="7516790" y="3134759"/>
            <a:ext cx="4370410" cy="3491124"/>
          </a:xfrm>
          <a:prstGeom prst="rect">
            <a:avLst/>
          </a:prstGeom>
        </p:spPr>
        <p:txBody>
          <a:bodyPr>
            <a:normAutofit fontScale="400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20000"/>
              </a:lnSpc>
              <a:buNone/>
            </a:pPr>
            <a:r>
              <a:rPr lang="en-GB" sz="5600" dirty="0" smtClean="0">
                <a:latin typeface="SassoonPrimary" panose="020B0500000000000000" pitchFamily="34" charset="0"/>
              </a:rPr>
              <a:t>Non statutory note: Pupils should find out about different types of reproduction, including sexual and asexual reproduction in plants, and sexual reproduction in animals. Pupils should be introduced to …the processes of reproduction and growth in animals. </a:t>
            </a:r>
            <a:endParaRPr lang="en-GB" dirty="0"/>
          </a:p>
        </p:txBody>
      </p:sp>
    </p:spTree>
    <p:extLst>
      <p:ext uri="{BB962C8B-B14F-4D97-AF65-F5344CB8AC3E}">
        <p14:creationId xmlns:p14="http://schemas.microsoft.com/office/powerpoint/2010/main" val="414329278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p:nvPr/>
        </p:nvPicPr>
        <p:blipFill>
          <a:blip r:embed="rId2"/>
          <a:stretch>
            <a:fillRect/>
          </a:stretch>
        </p:blipFill>
        <p:spPr>
          <a:xfrm>
            <a:off x="8901844" y="319966"/>
            <a:ext cx="2828925" cy="2447925"/>
          </a:xfrm>
          <a:prstGeom prst="rect">
            <a:avLst/>
          </a:prstGeom>
        </p:spPr>
      </p:pic>
      <p:sp>
        <p:nvSpPr>
          <p:cNvPr id="2" name="Rectangle 1"/>
          <p:cNvSpPr/>
          <p:nvPr/>
        </p:nvSpPr>
        <p:spPr>
          <a:xfrm>
            <a:off x="576774" y="1543928"/>
            <a:ext cx="8004517" cy="4555093"/>
          </a:xfrm>
          <a:prstGeom prst="rect">
            <a:avLst/>
          </a:prstGeom>
        </p:spPr>
        <p:txBody>
          <a:bodyPr wrap="square">
            <a:spAutoFit/>
          </a:bodyPr>
          <a:lstStyle/>
          <a:p>
            <a:pPr lvl="0">
              <a:spcBef>
                <a:spcPts val="1000"/>
              </a:spcBef>
              <a:defRPr/>
            </a:pPr>
            <a:r>
              <a:rPr lang="en-US" sz="2400" dirty="0" smtClean="0">
                <a:latin typeface="SassoonPrimary" panose="020B0500000000000000" pitchFamily="34" charset="0"/>
              </a:rPr>
              <a:t>By September 2021 </a:t>
            </a:r>
          </a:p>
          <a:p>
            <a:pPr lvl="0">
              <a:spcBef>
                <a:spcPts val="1000"/>
              </a:spcBef>
              <a:defRPr/>
            </a:pPr>
            <a:r>
              <a:rPr lang="en-US" sz="2400" u="sng" dirty="0">
                <a:latin typeface="SassoonPrimary" panose="020B0500000000000000" pitchFamily="34" charset="0"/>
              </a:rPr>
              <a:t>Legally:</a:t>
            </a:r>
          </a:p>
          <a:p>
            <a:pPr marL="514350" lvl="0" indent="-514350">
              <a:spcBef>
                <a:spcPts val="1000"/>
              </a:spcBef>
              <a:buFont typeface="Arial" panose="020B0604020202020204" pitchFamily="34" charset="0"/>
              <a:buAutoNum type="arabicPeriod"/>
              <a:defRPr/>
            </a:pPr>
            <a:r>
              <a:rPr lang="en-US" sz="2400" dirty="0">
                <a:latin typeface="SassoonPrimary" panose="020B0500000000000000" pitchFamily="34" charset="0"/>
              </a:rPr>
              <a:t>Schools MUST teach the Science curriculum</a:t>
            </a:r>
          </a:p>
          <a:p>
            <a:pPr marL="514350" lvl="0" indent="-514350">
              <a:spcBef>
                <a:spcPts val="1000"/>
              </a:spcBef>
              <a:buFont typeface="Arial" panose="020B0604020202020204" pitchFamily="34" charset="0"/>
              <a:buAutoNum type="arabicPeriod"/>
              <a:defRPr/>
            </a:pPr>
            <a:r>
              <a:rPr lang="en-US" sz="2400" dirty="0">
                <a:latin typeface="SassoonPrimary" panose="020B0500000000000000" pitchFamily="34" charset="0"/>
              </a:rPr>
              <a:t>The </a:t>
            </a:r>
            <a:r>
              <a:rPr lang="en-US" sz="2400" dirty="0" err="1">
                <a:latin typeface="SassoonPrimary" panose="020B0500000000000000" pitchFamily="34" charset="0"/>
              </a:rPr>
              <a:t>DfE</a:t>
            </a:r>
            <a:r>
              <a:rPr lang="en-US" sz="2400" dirty="0">
                <a:latin typeface="SassoonPrimary" panose="020B0500000000000000" pitchFamily="34" charset="0"/>
              </a:rPr>
              <a:t> guidance 2019 states that Relationships and Health Education (including changing adolescent body) are compulsory</a:t>
            </a:r>
          </a:p>
          <a:p>
            <a:pPr lvl="0">
              <a:spcBef>
                <a:spcPts val="1000"/>
              </a:spcBef>
              <a:defRPr/>
            </a:pPr>
            <a:r>
              <a:rPr lang="en-US" sz="2400" dirty="0">
                <a:latin typeface="SassoonPrimary" panose="020B0500000000000000" pitchFamily="34" charset="0"/>
              </a:rPr>
              <a:t>Plus</a:t>
            </a:r>
          </a:p>
          <a:p>
            <a:pPr lvl="0">
              <a:spcBef>
                <a:spcPts val="1000"/>
              </a:spcBef>
              <a:defRPr/>
            </a:pPr>
            <a:r>
              <a:rPr lang="en-US" sz="2400" dirty="0">
                <a:latin typeface="SassoonPrimary" panose="020B0500000000000000" pitchFamily="34" charset="0"/>
              </a:rPr>
              <a:t>a ‘recommendation’ that all schools have a Sex Education </a:t>
            </a:r>
            <a:r>
              <a:rPr lang="en-US" sz="2400" dirty="0" err="1" smtClean="0">
                <a:latin typeface="SassoonPrimary" panose="020B0500000000000000" pitchFamily="34" charset="0"/>
              </a:rPr>
              <a:t>Programme</a:t>
            </a:r>
            <a:r>
              <a:rPr lang="en-US" sz="2400" dirty="0" smtClean="0">
                <a:latin typeface="SassoonPrimary" panose="020B0500000000000000" pitchFamily="34" charset="0"/>
              </a:rPr>
              <a:t>.</a:t>
            </a:r>
            <a:endParaRPr lang="en-US" sz="2400" dirty="0">
              <a:latin typeface="SassoonPrimary" panose="020B0500000000000000" pitchFamily="34" charset="0"/>
            </a:endParaRPr>
          </a:p>
          <a:p>
            <a:pPr lvl="0">
              <a:spcBef>
                <a:spcPts val="1000"/>
              </a:spcBef>
              <a:defRPr/>
            </a:pPr>
            <a:r>
              <a:rPr lang="en-US" sz="2400" dirty="0">
                <a:latin typeface="SassoonPrimary" panose="020B0500000000000000" pitchFamily="34" charset="0"/>
              </a:rPr>
              <a:t>How schools do this is left up to them.</a:t>
            </a:r>
            <a:endParaRPr lang="en-US" sz="2800" dirty="0">
              <a:latin typeface="SassoonPrimary" panose="020B0500000000000000" pitchFamily="34" charset="0"/>
            </a:endParaRPr>
          </a:p>
        </p:txBody>
      </p:sp>
      <p:sp>
        <p:nvSpPr>
          <p:cNvPr id="3" name="TextBox 2"/>
          <p:cNvSpPr txBox="1"/>
          <p:nvPr/>
        </p:nvSpPr>
        <p:spPr>
          <a:xfrm>
            <a:off x="576775" y="689317"/>
            <a:ext cx="7610622" cy="646331"/>
          </a:xfrm>
          <a:prstGeom prst="rect">
            <a:avLst/>
          </a:prstGeom>
          <a:noFill/>
        </p:spPr>
        <p:txBody>
          <a:bodyPr wrap="square" rtlCol="0">
            <a:spAutoFit/>
          </a:bodyPr>
          <a:lstStyle/>
          <a:p>
            <a:r>
              <a:rPr lang="en-GB" sz="3600" dirty="0" smtClean="0">
                <a:latin typeface="SassoonPrimary" panose="020B0500000000000000" pitchFamily="34" charset="0"/>
              </a:rPr>
              <a:t>Do schools have a choice? </a:t>
            </a:r>
            <a:endParaRPr lang="en-GB" sz="3600" dirty="0">
              <a:latin typeface="SassoonPrimary" panose="020B0500000000000000" pitchFamily="34" charset="0"/>
            </a:endParaRPr>
          </a:p>
        </p:txBody>
      </p:sp>
    </p:spTree>
    <p:extLst>
      <p:ext uri="{BB962C8B-B14F-4D97-AF65-F5344CB8AC3E}">
        <p14:creationId xmlns:p14="http://schemas.microsoft.com/office/powerpoint/2010/main" val="242956066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p:nvPr/>
        </p:nvPicPr>
        <p:blipFill>
          <a:blip r:embed="rId2"/>
          <a:stretch>
            <a:fillRect/>
          </a:stretch>
        </p:blipFill>
        <p:spPr>
          <a:xfrm>
            <a:off x="8901844" y="319966"/>
            <a:ext cx="2828925" cy="2447925"/>
          </a:xfrm>
          <a:prstGeom prst="rect">
            <a:avLst/>
          </a:prstGeom>
        </p:spPr>
      </p:pic>
      <p:sp>
        <p:nvSpPr>
          <p:cNvPr id="2" name="Rectangle 1"/>
          <p:cNvSpPr/>
          <p:nvPr/>
        </p:nvSpPr>
        <p:spPr>
          <a:xfrm>
            <a:off x="675249" y="1225689"/>
            <a:ext cx="7938868" cy="2862322"/>
          </a:xfrm>
          <a:prstGeom prst="rect">
            <a:avLst/>
          </a:prstGeom>
        </p:spPr>
        <p:txBody>
          <a:bodyPr wrap="square">
            <a:spAutoFit/>
          </a:bodyPr>
          <a:lstStyle/>
          <a:p>
            <a:r>
              <a:rPr lang="en-GB" sz="2000" b="0" i="0" dirty="0" smtClean="0">
                <a:effectLst/>
                <a:latin typeface="SassoonPrimary" panose="020B0500000000000000" pitchFamily="34" charset="0"/>
              </a:rPr>
              <a:t>Catholic schools, like all other schools in England, are required to produce a written policy following the guidance issued by the Department for Education on Relationships education, relationships and sex education (RSE) and health education. </a:t>
            </a:r>
            <a:r>
              <a:rPr lang="en-GB" sz="2000" b="0" i="0" u="none" strike="noStrike" dirty="0" smtClean="0">
                <a:effectLst/>
                <a:latin typeface="SassoonPrimary" panose="020B0500000000000000" pitchFamily="34" charset="0"/>
                <a:hlinkClick r:id="rId3"/>
              </a:rPr>
              <a:t>The </a:t>
            </a:r>
            <a:r>
              <a:rPr lang="en-GB" sz="2000" b="0" i="0" u="none" strike="noStrike" dirty="0" err="1" smtClean="0">
                <a:effectLst/>
                <a:latin typeface="SassoonPrimary" panose="020B0500000000000000" pitchFamily="34" charset="0"/>
                <a:hlinkClick r:id="rId3"/>
              </a:rPr>
              <a:t>DfE</a:t>
            </a:r>
            <a:r>
              <a:rPr lang="en-GB" sz="2000" b="0" i="0" u="none" strike="noStrike" dirty="0" smtClean="0">
                <a:effectLst/>
                <a:latin typeface="SassoonPrimary" panose="020B0500000000000000" pitchFamily="34" charset="0"/>
                <a:hlinkClick r:id="rId3"/>
              </a:rPr>
              <a:t> guidance can be found here</a:t>
            </a:r>
            <a:r>
              <a:rPr lang="en-GB" sz="2000" b="0" i="0" dirty="0" smtClean="0">
                <a:effectLst/>
                <a:latin typeface="SassoonPrimary" panose="020B0500000000000000" pitchFamily="34" charset="0"/>
              </a:rPr>
              <a:t>. </a:t>
            </a:r>
          </a:p>
          <a:p>
            <a:endParaRPr lang="en-GB" sz="2000" b="0" i="0" dirty="0" smtClean="0">
              <a:effectLst/>
              <a:latin typeface="SassoonPrimary" panose="020B0500000000000000" pitchFamily="34" charset="0"/>
            </a:endParaRPr>
          </a:p>
          <a:p>
            <a:r>
              <a:rPr lang="en-GB" sz="2000" b="0" i="0" dirty="0" smtClean="0">
                <a:effectLst/>
                <a:latin typeface="SassoonPrimary" panose="020B0500000000000000" pitchFamily="34" charset="0"/>
              </a:rPr>
              <a:t>Catholic schools are also required to deliver RSE in accordance with the teaching of the Church. This approach is compatible with the guidance issued by the </a:t>
            </a:r>
            <a:r>
              <a:rPr lang="en-GB" sz="2000" b="0" i="0" dirty="0" err="1" smtClean="0">
                <a:effectLst/>
                <a:latin typeface="SassoonPrimary" panose="020B0500000000000000" pitchFamily="34" charset="0"/>
              </a:rPr>
              <a:t>DfE</a:t>
            </a:r>
            <a:r>
              <a:rPr lang="en-GB" sz="2000" b="0" i="0" dirty="0" smtClean="0">
                <a:effectLst/>
                <a:latin typeface="SassoonPrimary" panose="020B0500000000000000" pitchFamily="34" charset="0"/>
              </a:rPr>
              <a:t>.</a:t>
            </a:r>
          </a:p>
        </p:txBody>
      </p:sp>
      <p:sp>
        <p:nvSpPr>
          <p:cNvPr id="3" name="TextBox 2"/>
          <p:cNvSpPr txBox="1"/>
          <p:nvPr/>
        </p:nvSpPr>
        <p:spPr>
          <a:xfrm>
            <a:off x="675249" y="319966"/>
            <a:ext cx="6907237" cy="646331"/>
          </a:xfrm>
          <a:prstGeom prst="rect">
            <a:avLst/>
          </a:prstGeom>
          <a:noFill/>
        </p:spPr>
        <p:txBody>
          <a:bodyPr wrap="square" rtlCol="0">
            <a:spAutoFit/>
          </a:bodyPr>
          <a:lstStyle/>
          <a:p>
            <a:r>
              <a:rPr lang="en-GB" sz="3600" dirty="0" smtClean="0">
                <a:latin typeface="SassoonPrimary" panose="020B0500000000000000" pitchFamily="34" charset="0"/>
              </a:rPr>
              <a:t>What does the Church say?</a:t>
            </a:r>
            <a:endParaRPr lang="en-GB" sz="3600" dirty="0">
              <a:latin typeface="SassoonPrimary" panose="020B0500000000000000" pitchFamily="34" charset="0"/>
            </a:endParaRPr>
          </a:p>
        </p:txBody>
      </p:sp>
      <p:sp>
        <p:nvSpPr>
          <p:cNvPr id="5" name="Rectangle 4"/>
          <p:cNvSpPr/>
          <p:nvPr/>
        </p:nvSpPr>
        <p:spPr>
          <a:xfrm>
            <a:off x="553329" y="4220794"/>
            <a:ext cx="8060788" cy="2246769"/>
          </a:xfrm>
          <a:prstGeom prst="rect">
            <a:avLst/>
          </a:prstGeom>
        </p:spPr>
        <p:txBody>
          <a:bodyPr wrap="square">
            <a:spAutoFit/>
          </a:bodyPr>
          <a:lstStyle/>
          <a:p>
            <a:endParaRPr lang="en-GB" sz="2000" b="0" i="0" dirty="0" smtClean="0">
              <a:effectLst/>
              <a:latin typeface="SassoonPrimary" panose="020B0500000000000000" pitchFamily="34" charset="0"/>
            </a:endParaRPr>
          </a:p>
          <a:p>
            <a:r>
              <a:rPr lang="en-GB" sz="2000" i="0" dirty="0" smtClean="0">
                <a:effectLst/>
                <a:latin typeface="SassoonPrimary" panose="020B0500000000000000" pitchFamily="34" charset="0"/>
              </a:rPr>
              <a:t>Why is </a:t>
            </a:r>
            <a:r>
              <a:rPr lang="en-GB" sz="2000" i="0" dirty="0" smtClean="0">
                <a:effectLst/>
                <a:latin typeface="SassoonPrimary" panose="020B0500000000000000" pitchFamily="34" charset="0"/>
              </a:rPr>
              <a:t>RSE </a:t>
            </a:r>
            <a:r>
              <a:rPr lang="en-GB" sz="2000" i="0" dirty="0" smtClean="0">
                <a:effectLst/>
                <a:latin typeface="SassoonPrimary" panose="020B0500000000000000" pitchFamily="34" charset="0"/>
              </a:rPr>
              <a:t>in Catholic Schools important?</a:t>
            </a:r>
          </a:p>
          <a:p>
            <a:endParaRPr lang="en-GB" sz="2000" b="1" i="0" dirty="0" smtClean="0">
              <a:effectLst/>
              <a:latin typeface="SassoonPrimary" panose="020B0500000000000000" pitchFamily="34" charset="0"/>
            </a:endParaRPr>
          </a:p>
          <a:p>
            <a:r>
              <a:rPr lang="en-GB" sz="2000" b="0" i="0" dirty="0" smtClean="0">
                <a:effectLst/>
                <a:latin typeface="SassoonPrimary" panose="020B0500000000000000" pitchFamily="34" charset="0"/>
              </a:rPr>
              <a:t>RSE is part of the mission of Catholic schools to educate the whole person. It should be carried out as part of the holistic education which seeks to form as well as inform young people in preparation for adult life.</a:t>
            </a:r>
          </a:p>
        </p:txBody>
      </p:sp>
      <p:pic>
        <p:nvPicPr>
          <p:cNvPr id="2050" name="Picture 2" descr="Catholic Education Servic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005348" y="4088011"/>
            <a:ext cx="3895920" cy="8735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0557522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p:nvPr/>
        </p:nvPicPr>
        <p:blipFill>
          <a:blip r:embed="rId2"/>
          <a:stretch>
            <a:fillRect/>
          </a:stretch>
        </p:blipFill>
        <p:spPr>
          <a:xfrm>
            <a:off x="8901844" y="319966"/>
            <a:ext cx="2828925" cy="2447925"/>
          </a:xfrm>
          <a:prstGeom prst="rect">
            <a:avLst/>
          </a:prstGeom>
        </p:spPr>
      </p:pic>
      <p:sp>
        <p:nvSpPr>
          <p:cNvPr id="2" name="Rectangle 1"/>
          <p:cNvSpPr/>
          <p:nvPr/>
        </p:nvSpPr>
        <p:spPr>
          <a:xfrm>
            <a:off x="267286" y="1659284"/>
            <a:ext cx="8834511" cy="1938992"/>
          </a:xfrm>
          <a:prstGeom prst="rect">
            <a:avLst/>
          </a:prstGeom>
        </p:spPr>
        <p:txBody>
          <a:bodyPr wrap="square">
            <a:spAutoFit/>
          </a:bodyPr>
          <a:lstStyle/>
          <a:p>
            <a:r>
              <a:rPr lang="en-GB" sz="2000" b="0" i="0" dirty="0" smtClean="0">
                <a:effectLst/>
                <a:latin typeface="SassoonPrimary" panose="020B0500000000000000" pitchFamily="34" charset="0"/>
              </a:rPr>
              <a:t>In order for Catholic RSE to be fully effective it needs to:</a:t>
            </a:r>
          </a:p>
          <a:p>
            <a:pPr>
              <a:buFont typeface="Arial" panose="020B0604020202020204" pitchFamily="34" charset="0"/>
              <a:buChar char="•"/>
            </a:pPr>
            <a:r>
              <a:rPr lang="en-GB" sz="2000" b="0" i="0" dirty="0" smtClean="0">
                <a:effectLst/>
                <a:latin typeface="SassoonPrimary" panose="020B0500000000000000" pitchFamily="34" charset="0"/>
              </a:rPr>
              <a:t>Be faithful to the Church's vision of human wholeness whilst recognising the contemporary context in which we live today;</a:t>
            </a:r>
          </a:p>
          <a:p>
            <a:pPr>
              <a:buFont typeface="Arial" panose="020B0604020202020204" pitchFamily="34" charset="0"/>
              <a:buChar char="•"/>
            </a:pPr>
            <a:r>
              <a:rPr lang="en-GB" sz="2000" b="0" i="0" dirty="0" smtClean="0">
                <a:effectLst/>
                <a:latin typeface="SassoonPrimary" panose="020B0500000000000000" pitchFamily="34" charset="0"/>
              </a:rPr>
              <a:t>Involve parents as they are primary educators of their child;</a:t>
            </a:r>
          </a:p>
          <a:p>
            <a:pPr>
              <a:buFont typeface="Arial" panose="020B0604020202020204" pitchFamily="34" charset="0"/>
              <a:buChar char="•"/>
            </a:pPr>
            <a:r>
              <a:rPr lang="en-GB" sz="2000" b="0" i="0" dirty="0" smtClean="0">
                <a:effectLst/>
                <a:latin typeface="SassoonPrimary" panose="020B0500000000000000" pitchFamily="34" charset="0"/>
              </a:rPr>
              <a:t>Provide a positive view of human sexuality and dignity of the human person;</a:t>
            </a:r>
          </a:p>
        </p:txBody>
      </p:sp>
      <p:sp>
        <p:nvSpPr>
          <p:cNvPr id="3" name="Rectangle 2"/>
          <p:cNvSpPr/>
          <p:nvPr/>
        </p:nvSpPr>
        <p:spPr>
          <a:xfrm>
            <a:off x="267286" y="3492367"/>
            <a:ext cx="11924713" cy="3170099"/>
          </a:xfrm>
          <a:prstGeom prst="rect">
            <a:avLst/>
          </a:prstGeom>
        </p:spPr>
        <p:txBody>
          <a:bodyPr wrap="square">
            <a:spAutoFit/>
          </a:bodyPr>
          <a:lstStyle/>
          <a:p>
            <a:pPr>
              <a:buFont typeface="Arial" panose="020B0604020202020204" pitchFamily="34" charset="0"/>
              <a:buChar char="•"/>
            </a:pPr>
            <a:r>
              <a:rPr lang="en-GB" sz="2000" b="0" i="0" dirty="0" smtClean="0">
                <a:effectLst/>
                <a:latin typeface="SassoonPrimary" panose="020B0500000000000000" pitchFamily="34" charset="0"/>
              </a:rPr>
              <a:t>Equip young people with the ability to make practical judgments about the right thing to do in particular circumstances;</a:t>
            </a:r>
          </a:p>
          <a:p>
            <a:pPr>
              <a:buFont typeface="Arial" panose="020B0604020202020204" pitchFamily="34" charset="0"/>
              <a:buChar char="•"/>
            </a:pPr>
            <a:r>
              <a:rPr lang="en-GB" sz="2000" b="0" i="0" dirty="0" smtClean="0">
                <a:effectLst/>
                <a:latin typeface="SassoonPrimary" panose="020B0500000000000000" pitchFamily="34" charset="0"/>
              </a:rPr>
              <a:t>Explore and promote virtues which are essential to promoting respect and dignity;</a:t>
            </a:r>
          </a:p>
          <a:p>
            <a:pPr>
              <a:buFont typeface="Arial" panose="020B0604020202020204" pitchFamily="34" charset="0"/>
              <a:buChar char="•"/>
            </a:pPr>
            <a:r>
              <a:rPr lang="en-GB" sz="2000" b="0" i="0" dirty="0" smtClean="0">
                <a:effectLst/>
                <a:latin typeface="SassoonPrimary" panose="020B0500000000000000" pitchFamily="34" charset="0"/>
              </a:rPr>
              <a:t>Be delivered in an age appropriate way which reflects the development of the child;</a:t>
            </a:r>
          </a:p>
          <a:p>
            <a:pPr>
              <a:buFont typeface="Arial" panose="020B0604020202020204" pitchFamily="34" charset="0"/>
              <a:buChar char="•"/>
            </a:pPr>
            <a:r>
              <a:rPr lang="en-GB" sz="2000" b="0" i="0" dirty="0" smtClean="0">
                <a:effectLst/>
                <a:latin typeface="SassoonPrimary" panose="020B0500000000000000" pitchFamily="34" charset="0"/>
              </a:rPr>
              <a:t>Be part of the cross-curricular work in both primary and secondary schools;</a:t>
            </a:r>
          </a:p>
          <a:p>
            <a:pPr>
              <a:buFont typeface="Arial" panose="020B0604020202020204" pitchFamily="34" charset="0"/>
              <a:buChar char="•"/>
            </a:pPr>
            <a:r>
              <a:rPr lang="en-GB" sz="2000" b="0" i="0" dirty="0" smtClean="0">
                <a:effectLst/>
                <a:latin typeface="SassoonPrimary" panose="020B0500000000000000" pitchFamily="34" charset="0"/>
              </a:rPr>
              <a:t>Be sensitive to the needs of the individual pupil and recognise the mix of pupils with different sexual orientations, genders and family backgrounds in each class;</a:t>
            </a:r>
          </a:p>
          <a:p>
            <a:pPr>
              <a:buFont typeface="Arial" panose="020B0604020202020204" pitchFamily="34" charset="0"/>
              <a:buChar char="•"/>
            </a:pPr>
            <a:r>
              <a:rPr lang="en-GB" sz="2000" b="0" i="0" dirty="0" smtClean="0">
                <a:effectLst/>
                <a:latin typeface="SassoonPrimary" panose="020B0500000000000000" pitchFamily="34" charset="0"/>
              </a:rPr>
              <a:t>Be taken seriously by governors and teachers as an integrated part of the broad and balanced curriculum that Catholic schools offer;</a:t>
            </a:r>
          </a:p>
          <a:p>
            <a:pPr>
              <a:buFont typeface="Arial" panose="020B0604020202020204" pitchFamily="34" charset="0"/>
              <a:buChar char="•"/>
            </a:pPr>
            <a:r>
              <a:rPr lang="en-GB" sz="2000" b="0" i="0" dirty="0" smtClean="0">
                <a:effectLst/>
                <a:latin typeface="SassoonPrimary" panose="020B0500000000000000" pitchFamily="34" charset="0"/>
              </a:rPr>
              <a:t>Be delivered by competent professionals who understand the Church's teaching.</a:t>
            </a:r>
            <a:endParaRPr lang="en-GB" sz="2000" b="0" i="0" dirty="0">
              <a:effectLst/>
              <a:latin typeface="SassoonPrimary" panose="020B0500000000000000" pitchFamily="34" charset="0"/>
            </a:endParaRPr>
          </a:p>
        </p:txBody>
      </p:sp>
      <p:sp>
        <p:nvSpPr>
          <p:cNvPr id="5" name="Rectangle 4"/>
          <p:cNvSpPr/>
          <p:nvPr/>
        </p:nvSpPr>
        <p:spPr>
          <a:xfrm>
            <a:off x="267286" y="389461"/>
            <a:ext cx="8470435" cy="1200329"/>
          </a:xfrm>
          <a:prstGeom prst="rect">
            <a:avLst/>
          </a:prstGeom>
        </p:spPr>
        <p:txBody>
          <a:bodyPr wrap="square">
            <a:spAutoFit/>
          </a:bodyPr>
          <a:lstStyle/>
          <a:p>
            <a:r>
              <a:rPr lang="en-GB" sz="3600" i="0" dirty="0" smtClean="0">
                <a:effectLst/>
                <a:latin typeface="SassoonPrimary" panose="020B0500000000000000" pitchFamily="34" charset="0"/>
              </a:rPr>
              <a:t>What does outstanding RSE in a Catholic school look like?</a:t>
            </a:r>
          </a:p>
        </p:txBody>
      </p:sp>
    </p:spTree>
    <p:extLst>
      <p:ext uri="{BB962C8B-B14F-4D97-AF65-F5344CB8AC3E}">
        <p14:creationId xmlns:p14="http://schemas.microsoft.com/office/powerpoint/2010/main" val="3264128442"/>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209</TotalTime>
  <Words>1579</Words>
  <Application>Microsoft Office PowerPoint</Application>
  <PresentationFormat>Widescreen</PresentationFormat>
  <Paragraphs>141</Paragraphs>
  <Slides>19</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19</vt:i4>
      </vt:variant>
    </vt:vector>
  </HeadingPairs>
  <TitlesOfParts>
    <vt:vector size="26" baseType="lpstr">
      <vt:lpstr>Arial</vt:lpstr>
      <vt:lpstr>Calibri</vt:lpstr>
      <vt:lpstr>Calibri Light</vt:lpstr>
      <vt:lpstr>SassoonPrimary</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Hewlett-Packard</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Laura</dc:creator>
  <cp:lastModifiedBy>Laura</cp:lastModifiedBy>
  <cp:revision>19</cp:revision>
  <dcterms:created xsi:type="dcterms:W3CDTF">2021-05-05T09:03:57Z</dcterms:created>
  <dcterms:modified xsi:type="dcterms:W3CDTF">2021-05-05T12:39:05Z</dcterms:modified>
</cp:coreProperties>
</file>