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56" r:id="rId2"/>
    <p:sldId id="271" r:id="rId3"/>
    <p:sldId id="272" r:id="rId4"/>
    <p:sldId id="258" r:id="rId5"/>
    <p:sldId id="273" r:id="rId6"/>
    <p:sldId id="259" r:id="rId7"/>
    <p:sldId id="260" r:id="rId8"/>
    <p:sldId id="276" r:id="rId9"/>
    <p:sldId id="277" r:id="rId10"/>
    <p:sldId id="262" r:id="rId11"/>
    <p:sldId id="270" r:id="rId12"/>
    <p:sldId id="278" r:id="rId13"/>
    <p:sldId id="279" r:id="rId14"/>
    <p:sldId id="264" r:id="rId15"/>
    <p:sldId id="265" r:id="rId16"/>
    <p:sldId id="268" r:id="rId17"/>
    <p:sldId id="267" r:id="rId18"/>
    <p:sldId id="275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67196-EC8D-4812-A46E-FD520527E5B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77210-D60A-4D31-913E-3DDBEF593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935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77210-D60A-4D31-913E-3DDBEF59394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77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B67702-DAE9-4031-959C-094087A74B2B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723470/2018_KS2_scaled_score_conversion_tables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en-GB" sz="9600" dirty="0" smtClean="0"/>
              <a:t>Year 6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End of Key Stage 2 SATs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92696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Year </a:t>
            </a:r>
            <a:r>
              <a:rPr lang="en-GB" sz="2800" dirty="0">
                <a:latin typeface="Comic Sans MS" panose="030F0702030302020204" pitchFamily="66" charset="0"/>
              </a:rPr>
              <a:t>6, children sit tests in</a:t>
            </a:r>
            <a:r>
              <a:rPr lang="en-GB" sz="28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Maths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Spelling, punctuation and </a:t>
            </a:r>
            <a:r>
              <a:rPr lang="en-GB" sz="2800" dirty="0" smtClean="0">
                <a:latin typeface="Comic Sans MS" panose="030F0702030302020204" pitchFamily="66" charset="0"/>
              </a:rPr>
              <a:t>grammar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tests are both set and marked </a:t>
            </a:r>
            <a:r>
              <a:rPr lang="en-GB" sz="2800" dirty="0" smtClean="0">
                <a:latin typeface="Comic Sans MS" panose="030F0702030302020204" pitchFamily="66" charset="0"/>
              </a:rPr>
              <a:t>externally.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03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beginning </a:t>
            </a:r>
            <a:r>
              <a:rPr lang="en-GB" dirty="0"/>
              <a:t>9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may </a:t>
            </a:r>
            <a:r>
              <a:rPr lang="en-GB" dirty="0" smtClean="0"/>
              <a:t>2022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Monday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9th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</a:t>
            </a:r>
            <a:r>
              <a:rPr lang="en-GB" sz="2800" b="1" u="sng" dirty="0">
                <a:latin typeface="Comic Sans MS" panose="030F0702030302020204" pitchFamily="66" charset="0"/>
              </a:rPr>
              <a:t>May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2022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1: </a:t>
            </a:r>
            <a:r>
              <a:rPr lang="en-GB" sz="2800" b="1" dirty="0">
                <a:latin typeface="Comic Sans MS" panose="030F0702030302020204" pitchFamily="66" charset="0"/>
              </a:rPr>
              <a:t>questions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2: </a:t>
            </a:r>
            <a:r>
              <a:rPr lang="en-GB" sz="2800" b="1" dirty="0" smtClean="0">
                <a:latin typeface="Comic Sans MS" panose="030F0702030302020204" pitchFamily="66" charset="0"/>
              </a:rPr>
              <a:t>spelling</a:t>
            </a:r>
          </a:p>
          <a:p>
            <a:endParaRPr lang="en-GB" sz="900" b="1" dirty="0">
              <a:latin typeface="Comic Sans MS" panose="030F0702030302020204" pitchFamily="66" charset="0"/>
            </a:endParaRPr>
          </a:p>
          <a:p>
            <a:r>
              <a:rPr lang="en-GB" sz="2800" b="1" u="sng" dirty="0" smtClean="0">
                <a:latin typeface="Comic Sans MS" panose="030F0702030302020204" pitchFamily="66" charset="0"/>
              </a:rPr>
              <a:t>Tuesday 10th </a:t>
            </a:r>
            <a:r>
              <a:rPr lang="en-GB" sz="2800" b="1" u="sng" dirty="0">
                <a:latin typeface="Comic Sans MS" panose="030F0702030302020204" pitchFamily="66" charset="0"/>
              </a:rPr>
              <a:t>May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2022</a:t>
            </a:r>
            <a:r>
              <a:rPr lang="en-GB" sz="2800" u="sng" dirty="0">
                <a:latin typeface="Comic Sans MS" panose="030F0702030302020204" pitchFamily="66" charset="0"/>
              </a:rPr>
              <a:t/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</a:t>
            </a:r>
            <a:r>
              <a:rPr lang="en-GB" sz="2800" dirty="0" smtClean="0">
                <a:latin typeface="Comic Sans MS" panose="030F0702030302020204" pitchFamily="66" charset="0"/>
              </a:rPr>
              <a:t>reading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Wednesday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11th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</a:t>
            </a:r>
            <a:r>
              <a:rPr lang="en-GB" sz="2800" b="1" u="sng" dirty="0">
                <a:latin typeface="Comic Sans MS" panose="030F0702030302020204" pitchFamily="66" charset="0"/>
              </a:rPr>
              <a:t>May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2022</a:t>
            </a:r>
            <a:r>
              <a:rPr lang="en-GB" sz="2800" u="sng" dirty="0">
                <a:latin typeface="Comic Sans MS" panose="030F0702030302020204" pitchFamily="66" charset="0"/>
              </a:rPr>
              <a:t/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1: arithmetic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2: </a:t>
            </a:r>
            <a:r>
              <a:rPr lang="en-GB" sz="2800" dirty="0" smtClean="0">
                <a:latin typeface="Comic Sans MS" panose="030F0702030302020204" pitchFamily="66" charset="0"/>
              </a:rPr>
              <a:t>reasoning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Thursday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12th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</a:t>
            </a:r>
            <a:r>
              <a:rPr lang="en-GB" sz="2800" b="1" u="sng" dirty="0">
                <a:latin typeface="Comic Sans MS" panose="030F0702030302020204" pitchFamily="66" charset="0"/>
              </a:rPr>
              <a:t>May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2022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3: reasoning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02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Year 6 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4400" u="sng" dirty="0" smtClean="0">
                <a:latin typeface="Comic Sans MS" panose="030F0702030302020204" pitchFamily="66" charset="0"/>
              </a:rPr>
              <a:t>Maths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Children sit three papers in maths:</a:t>
            </a:r>
          </a:p>
          <a:p>
            <a:r>
              <a:rPr lang="en-GB" dirty="0">
                <a:latin typeface="Comic Sans MS" panose="030F0702030302020204" pitchFamily="66" charset="0"/>
              </a:rPr>
              <a:t>Paper 1: </a:t>
            </a:r>
            <a:r>
              <a:rPr lang="en-GB" b="1" dirty="0">
                <a:latin typeface="Comic Sans MS" panose="030F0702030302020204" pitchFamily="66" charset="0"/>
              </a:rPr>
              <a:t>A</a:t>
            </a:r>
            <a:r>
              <a:rPr lang="en-GB" b="1" dirty="0" smtClean="0">
                <a:latin typeface="Comic Sans MS" panose="030F0702030302020204" pitchFamily="66" charset="0"/>
              </a:rPr>
              <a:t>rithmetic</a:t>
            </a:r>
            <a:r>
              <a:rPr lang="en-GB" dirty="0">
                <a:latin typeface="Comic Sans MS" panose="030F0702030302020204" pitchFamily="66" charset="0"/>
              </a:rPr>
              <a:t>, 30 </a:t>
            </a:r>
            <a:r>
              <a:rPr lang="en-GB" dirty="0" smtClean="0">
                <a:latin typeface="Comic Sans MS" panose="030F0702030302020204" pitchFamily="66" charset="0"/>
              </a:rPr>
              <a:t>minutes – marked out of 40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Papers 2 and 3: </a:t>
            </a:r>
            <a:r>
              <a:rPr lang="en-GB" b="1" dirty="0">
                <a:latin typeface="Comic Sans MS" panose="030F0702030302020204" pitchFamily="66" charset="0"/>
              </a:rPr>
              <a:t>R</a:t>
            </a:r>
            <a:r>
              <a:rPr lang="en-GB" b="1" dirty="0" smtClean="0">
                <a:latin typeface="Comic Sans MS" panose="030F0702030302020204" pitchFamily="66" charset="0"/>
              </a:rPr>
              <a:t>easoning</a:t>
            </a:r>
            <a:r>
              <a:rPr lang="en-GB" dirty="0">
                <a:latin typeface="Comic Sans MS" panose="030F0702030302020204" pitchFamily="66" charset="0"/>
              </a:rPr>
              <a:t>, 40 minutes per </a:t>
            </a:r>
            <a:r>
              <a:rPr lang="en-GB" dirty="0" smtClean="0">
                <a:latin typeface="Comic Sans MS" panose="030F0702030302020204" pitchFamily="66" charset="0"/>
              </a:rPr>
              <a:t>paper – marked out of 35 each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110 marks available overall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260648"/>
            <a:ext cx="81369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 1 will consist </a:t>
            </a:r>
            <a:r>
              <a:rPr lang="en-GB" sz="2400" dirty="0" smtClean="0">
                <a:latin typeface="Comic Sans MS" panose="030F0702030302020204" pitchFamily="66" charset="0"/>
              </a:rPr>
              <a:t>of arithmetic questions</a:t>
            </a:r>
            <a:r>
              <a:rPr lang="en-GB" sz="2400" dirty="0">
                <a:latin typeface="Comic Sans MS" panose="030F0702030302020204" pitchFamily="66" charset="0"/>
              </a:rPr>
              <a:t>, where children have to give the correct answer to calculations, including </a:t>
            </a:r>
            <a:r>
              <a:rPr lang="en-GB" sz="2400" dirty="0" smtClean="0">
                <a:latin typeface="Comic Sans MS" panose="030F0702030302020204" pitchFamily="66" charset="0"/>
              </a:rPr>
              <a:t>addition, subtraction multiplication, division</a:t>
            </a:r>
            <a:r>
              <a:rPr lang="en-GB" sz="2400" dirty="0" smtClean="0">
                <a:latin typeface="Comic Sans MS" panose="030F0702030302020204" pitchFamily="66" charset="0"/>
              </a:rPr>
              <a:t>, fractions and percentages.</a:t>
            </a:r>
            <a:r>
              <a:rPr lang="en-GB" sz="2400" dirty="0">
                <a:latin typeface="Comic Sans MS" panose="030F0702030302020204" pitchFamily="66" charset="0"/>
              </a:rPr>
              <a:t> 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>
                <a:latin typeface="Comic Sans MS" panose="030F0702030302020204" pitchFamily="66" charset="0"/>
              </a:rPr>
              <a:t>Papers </a:t>
            </a:r>
            <a:r>
              <a:rPr lang="en-GB" sz="2400" dirty="0">
                <a:latin typeface="Comic Sans MS" panose="030F0702030302020204" pitchFamily="66" charset="0"/>
              </a:rPr>
              <a:t>2 and 3 will involve a number of question types, including</a:t>
            </a:r>
            <a:r>
              <a:rPr lang="en-GB" sz="2400" dirty="0" smtClean="0">
                <a:latin typeface="Comic Sans MS" panose="030F0702030302020204" pitchFamily="66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Multiple choice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True or false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Calculating </a:t>
            </a:r>
            <a:r>
              <a:rPr lang="en-GB" sz="2400" dirty="0">
                <a:latin typeface="Comic Sans MS" panose="030F0702030302020204" pitchFamily="66" charset="0"/>
              </a:rPr>
              <a:t>the answer to a </a:t>
            </a:r>
            <a:r>
              <a:rPr lang="en-GB" sz="2400" dirty="0" smtClean="0">
                <a:latin typeface="Comic Sans MS" panose="030F0702030302020204" pitchFamily="66" charset="0"/>
              </a:rPr>
              <a:t>worded problem</a:t>
            </a:r>
            <a:r>
              <a:rPr lang="en-GB" sz="2400" dirty="0" smtClean="0">
                <a:latin typeface="Comic Sans MS" panose="030F0702030302020204" pitchFamily="66" charset="0"/>
              </a:rPr>
              <a:t>, </a:t>
            </a:r>
            <a:r>
              <a:rPr lang="en-GB" sz="2400" dirty="0">
                <a:latin typeface="Comic Sans MS" panose="030F0702030302020204" pitchFamily="66" charset="0"/>
              </a:rPr>
              <a:t>drawing a shape or completing a table or chart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Explaining a strategy to solving a problem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9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/>
          <a:srcRect l="35099" t="20223" r="35762" b="19172"/>
          <a:stretch/>
        </p:blipFill>
        <p:spPr bwMode="auto">
          <a:xfrm>
            <a:off x="323528" y="980728"/>
            <a:ext cx="3960440" cy="496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/>
          <a:srcRect l="34866" t="21282" r="35248" b="10798"/>
          <a:stretch/>
        </p:blipFill>
        <p:spPr bwMode="auto">
          <a:xfrm>
            <a:off x="5004048" y="973509"/>
            <a:ext cx="388843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971600" y="332656"/>
            <a:ext cx="2046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Paper 1 Arithmetic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42147"/>
            <a:ext cx="4320480" cy="56666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32656"/>
            <a:ext cx="4281131" cy="56761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13520"/>
            <a:ext cx="4770846" cy="2734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0928"/>
            <a:ext cx="4864944" cy="37181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548680"/>
            <a:ext cx="2208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Paper2/3 Reasoning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981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4704"/>
            <a:ext cx="4960989" cy="33123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36912"/>
            <a:ext cx="4464496" cy="399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08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Reading Paper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539552" y="170080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reading test is a single paper with questions based on three passages of </a:t>
            </a:r>
            <a:r>
              <a:rPr lang="en-GB" sz="2800" dirty="0" smtClean="0">
                <a:latin typeface="Comic Sans MS" panose="030F0702030302020204" pitchFamily="66" charset="0"/>
              </a:rPr>
              <a:t>text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 smtClean="0">
                <a:latin typeface="Comic Sans MS" panose="030F0702030302020204" pitchFamily="66" charset="0"/>
              </a:rPr>
              <a:t>60 minutes to complete, </a:t>
            </a:r>
            <a:r>
              <a:rPr lang="en-GB" sz="2800" b="1" dirty="0">
                <a:latin typeface="Comic Sans MS" panose="030F0702030302020204" pitchFamily="66" charset="0"/>
              </a:rPr>
              <a:t>including reading time, to complete the </a:t>
            </a:r>
            <a:r>
              <a:rPr lang="en-GB" sz="2800" b="1" dirty="0" smtClean="0">
                <a:latin typeface="Comic Sans MS" panose="030F0702030302020204" pitchFamily="66" charset="0"/>
              </a:rPr>
              <a:t>test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Comic Sans MS" panose="030F0702030302020204" pitchFamily="66" charset="0"/>
              </a:rPr>
              <a:t>Question types: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b="1" dirty="0" smtClean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 smtClean="0">
                <a:latin typeface="Comic Sans MS" panose="030F0702030302020204" pitchFamily="66" charset="0"/>
              </a:rPr>
              <a:t>Ranking/ordering</a:t>
            </a:r>
            <a:r>
              <a:rPr lang="en-GB" sz="2400" dirty="0">
                <a:latin typeface="Comic Sans MS" panose="030F0702030302020204" pitchFamily="66" charset="0"/>
              </a:rPr>
              <a:t>, e.g. ‘Number the events below to show the order in which they happen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Labelling</a:t>
            </a:r>
            <a:r>
              <a:rPr lang="en-GB" sz="2400" dirty="0">
                <a:latin typeface="Comic Sans MS" panose="030F0702030302020204" pitchFamily="66" charset="0"/>
              </a:rPr>
              <a:t>, e.g. ‘Label the text to show the title of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Find and copy</a:t>
            </a:r>
            <a:r>
              <a:rPr lang="en-GB" sz="2400" dirty="0">
                <a:latin typeface="Comic Sans MS" panose="030F0702030302020204" pitchFamily="66" charset="0"/>
              </a:rPr>
              <a:t>, e.g. ‘Find and copy one word that suggests what the weather is like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Short constructed response</a:t>
            </a:r>
            <a:r>
              <a:rPr lang="en-GB" sz="2400" dirty="0">
                <a:latin typeface="Comic Sans MS" panose="030F0702030302020204" pitchFamily="66" charset="0"/>
              </a:rPr>
              <a:t>, e.g. ‘What does the bear eat?’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Open-ended response</a:t>
            </a:r>
            <a:r>
              <a:rPr lang="en-GB" sz="2400" dirty="0">
                <a:latin typeface="Comic Sans MS" panose="030F0702030302020204" pitchFamily="66" charset="0"/>
              </a:rPr>
              <a:t>, e.g. ‘Look at the sentence that begins </a:t>
            </a:r>
            <a:r>
              <a:rPr lang="en-GB" sz="2400" i="1" dirty="0">
                <a:latin typeface="Comic Sans MS" panose="030F0702030302020204" pitchFamily="66" charset="0"/>
              </a:rPr>
              <a:t>Once upon a time</a:t>
            </a:r>
            <a:r>
              <a:rPr lang="en-GB" sz="2400" dirty="0">
                <a:latin typeface="Comic Sans MS" panose="030F0702030302020204" pitchFamily="66" charset="0"/>
              </a:rPr>
              <a:t>. How does the writer increase the tension throughout this paragraph? Explain fully, referring to the text in your answer.’</a:t>
            </a:r>
          </a:p>
        </p:txBody>
      </p:sp>
    </p:spTree>
    <p:extLst>
      <p:ext uri="{BB962C8B-B14F-4D97-AF65-F5344CB8AC3E}">
        <p14:creationId xmlns:p14="http://schemas.microsoft.com/office/powerpoint/2010/main" val="13736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12290"/>
          <a:stretch/>
        </p:blipFill>
        <p:spPr>
          <a:xfrm>
            <a:off x="1043608" y="332656"/>
            <a:ext cx="6264696" cy="602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50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60648"/>
            <a:ext cx="6696744" cy="630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31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2"/>
          <a:srcRect l="4483" t="17356" r="5871" b="13914"/>
          <a:stretch/>
        </p:blipFill>
        <p:spPr bwMode="auto">
          <a:xfrm>
            <a:off x="179512" y="1124744"/>
            <a:ext cx="86409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2"/>
          <a:srcRect l="4429" t="25219" r="6978" b="6860"/>
          <a:stretch/>
        </p:blipFill>
        <p:spPr bwMode="auto">
          <a:xfrm>
            <a:off x="251520" y="980728"/>
            <a:ext cx="864096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/>
          <a:srcRect l="5905" t="42937" r="4764" b="7845"/>
          <a:stretch/>
        </p:blipFill>
        <p:spPr bwMode="auto">
          <a:xfrm>
            <a:off x="179512" y="476672"/>
            <a:ext cx="871296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45" y="33265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Grammar, Punctuation and Spelling Paper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647564" y="1988840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 grammar, punctuation and spelling test consists of two parts: a </a:t>
            </a:r>
            <a:r>
              <a:rPr lang="en-GB" sz="2000" b="1" dirty="0">
                <a:latin typeface="Comic Sans MS" panose="030F0702030302020204" pitchFamily="66" charset="0"/>
              </a:rPr>
              <a:t>grammar and punctuation paper</a:t>
            </a:r>
            <a:r>
              <a:rPr lang="en-GB" sz="2000" dirty="0">
                <a:latin typeface="Comic Sans MS" panose="030F0702030302020204" pitchFamily="66" charset="0"/>
              </a:rPr>
              <a:t> requiring short answers, lasting 45 minutes, and an </a:t>
            </a:r>
            <a:r>
              <a:rPr lang="en-GB" sz="2000" b="1" dirty="0">
                <a:latin typeface="Comic Sans MS" panose="030F0702030302020204" pitchFamily="66" charset="0"/>
              </a:rPr>
              <a:t>aural spelling test of 20 words</a:t>
            </a:r>
            <a:r>
              <a:rPr lang="en-GB" sz="2000" dirty="0">
                <a:latin typeface="Comic Sans MS" panose="030F0702030302020204" pitchFamily="66" charset="0"/>
              </a:rPr>
              <a:t>, lasting around 15 minutes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 grammar and punctuation test will include two sub-types of questions</a:t>
            </a:r>
            <a:r>
              <a:rPr lang="en-GB" sz="20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Selected response</a:t>
            </a:r>
            <a:r>
              <a:rPr lang="en-GB" sz="2000" dirty="0">
                <a:latin typeface="Comic Sans MS" panose="030F0702030302020204" pitchFamily="66" charset="0"/>
              </a:rPr>
              <a:t>, e.g. ‘Identify the adjectives in the sentence below’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Constructed response</a:t>
            </a:r>
            <a:r>
              <a:rPr lang="en-GB" sz="2000" dirty="0">
                <a:latin typeface="Comic Sans MS" panose="030F0702030302020204" pitchFamily="66" charset="0"/>
              </a:rPr>
              <a:t>, e.g. ‘Correct/complete/rewrite the sentence below,’ or, ‘The sentence below has an apostrophe missing. Explain why it needs an apostrophe.’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0"/>
            <a:ext cx="2664296" cy="64583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88640"/>
            <a:ext cx="2952328" cy="643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3326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You will be given your child’s scaled score </a:t>
            </a:r>
            <a:endParaRPr lang="en-GB" sz="2400" b="1" dirty="0" smtClean="0">
              <a:latin typeface="Comic Sans MS" panose="030F0702030302020204" pitchFamily="66" charset="0"/>
            </a:endParaRP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</a:t>
            </a:r>
            <a:r>
              <a:rPr lang="en-GB" sz="2400" dirty="0">
                <a:latin typeface="Comic Sans MS" panose="030F0702030302020204" pitchFamily="66" charset="0"/>
              </a:rPr>
              <a:t>range of scaled scores available for each KS2 test 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80 (the lowest scaled score that can be awarded)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120 (the highest scaled score</a:t>
            </a:r>
            <a:r>
              <a:rPr lang="en-GB" sz="2400" dirty="0" smtClean="0">
                <a:latin typeface="Comic Sans MS" panose="030F0702030302020204" pitchFamily="66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The expected standard for each test is a scaled score of 100 or more.</a:t>
            </a:r>
            <a:r>
              <a:rPr lang="en-GB" sz="2400" dirty="0">
                <a:latin typeface="Comic Sans MS" panose="030F0702030302020204" pitchFamily="66" charset="0"/>
              </a:rPr>
              <a:t> If a child is awarded a scaled score of 99 or less they won't have achieved the expected standard in the </a:t>
            </a:r>
            <a:r>
              <a:rPr lang="en-GB" sz="2400" dirty="0" smtClean="0">
                <a:latin typeface="Comic Sans MS" panose="030F0702030302020204" pitchFamily="66" charset="0"/>
              </a:rPr>
              <a:t>test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Rounded Rectangle 2">
            <a:hlinkClick r:id="rId3"/>
          </p:cNvPr>
          <p:cNvSpPr/>
          <p:nvPr/>
        </p:nvSpPr>
        <p:spPr>
          <a:xfrm>
            <a:off x="395536" y="5733256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Scaled Scores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5157192"/>
            <a:ext cx="2105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Click the link below: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744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315</TotalTime>
  <Words>432</Words>
  <Application>Microsoft Office PowerPoint</Application>
  <PresentationFormat>On-screen Show (4:3)</PresentationFormat>
  <Paragraphs>61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Franklin Gothic Book</vt:lpstr>
      <vt:lpstr>Franklin Gothic Medium</vt:lpstr>
      <vt:lpstr>Wingdings 2</vt:lpstr>
      <vt:lpstr>Trek</vt:lpstr>
      <vt:lpstr>Year 6</vt:lpstr>
      <vt:lpstr>PowerPoint Presentation</vt:lpstr>
      <vt:lpstr>Week beginning 9th may 2022</vt:lpstr>
      <vt:lpstr>Year 6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Donnelly.S2</dc:creator>
  <cp:lastModifiedBy>Mrs S Reid</cp:lastModifiedBy>
  <cp:revision>31</cp:revision>
  <dcterms:created xsi:type="dcterms:W3CDTF">2016-10-06T07:21:04Z</dcterms:created>
  <dcterms:modified xsi:type="dcterms:W3CDTF">2022-04-06T07:34:56Z</dcterms:modified>
</cp:coreProperties>
</file>