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71" r:id="rId3"/>
    <p:sldId id="272" r:id="rId4"/>
    <p:sldId id="258" r:id="rId5"/>
    <p:sldId id="273" r:id="rId6"/>
    <p:sldId id="259" r:id="rId7"/>
    <p:sldId id="260" r:id="rId8"/>
    <p:sldId id="280" r:id="rId9"/>
    <p:sldId id="276" r:id="rId10"/>
    <p:sldId id="277" r:id="rId11"/>
    <p:sldId id="281" r:id="rId12"/>
    <p:sldId id="282" r:id="rId13"/>
    <p:sldId id="262" r:id="rId14"/>
    <p:sldId id="270" r:id="rId15"/>
    <p:sldId id="278" r:id="rId16"/>
    <p:sldId id="264" r:id="rId17"/>
    <p:sldId id="284" r:id="rId18"/>
    <p:sldId id="285" r:id="rId19"/>
    <p:sldId id="279" r:id="rId20"/>
    <p:sldId id="265" r:id="rId21"/>
    <p:sldId id="268" r:id="rId22"/>
    <p:sldId id="267" r:id="rId23"/>
    <p:sldId id="275" r:id="rId24"/>
    <p:sldId id="286" r:id="rId25"/>
    <p:sldId id="27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67196-EC8D-4812-A46E-FD520527E5BE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77210-D60A-4D31-913E-3DDBEF593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935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77210-D60A-4D31-913E-3DDBEF59394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77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B67702-DAE9-4031-959C-094087A74B2B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4ad30d1c933c10012f9e0de/2023_key_stage_2_scaled_score_tables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1484784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3140968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End of Key Stage 2 SATs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92696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Year 6, children sit tests in: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Maths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Spelling, punctuation and grammar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tests are both set and marked externally.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030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808" y="332656"/>
            <a:ext cx="7056784" cy="8382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effectLst>
                  <a:reflection blurRad="12700" stA="48000" endA="300" endPos="0" dir="5400000" sy="-90000" algn="bl" rotWithShape="0"/>
                </a:effectLst>
              </a:rPr>
              <a:t>Week beginning 13</a:t>
            </a:r>
            <a:r>
              <a:rPr lang="en-GB" baseline="30000" dirty="0">
                <a:solidFill>
                  <a:schemeClr val="tx1"/>
                </a:solidFill>
                <a:effectLst>
                  <a:reflection blurRad="12700" stA="48000" endA="300" endPos="0" dir="5400000" sy="-90000" algn="bl" rotWithShape="0"/>
                </a:effectLst>
              </a:rPr>
              <a:t>th</a:t>
            </a:r>
            <a:r>
              <a:rPr lang="en-GB" dirty="0">
                <a:solidFill>
                  <a:schemeClr val="tx1"/>
                </a:solidFill>
                <a:effectLst>
                  <a:reflection blurRad="12700" stA="48000" endA="300" endPos="0" dir="5400000" sy="-90000" algn="bl" rotWithShape="0"/>
                </a:effectLst>
              </a:rPr>
              <a:t> may 2024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5373960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</a:pPr>
            <a:r>
              <a:rPr lang="en-GB" sz="45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Monday 13th May 2024</a:t>
            </a:r>
            <a:b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English grammar, punctuation and spelling Paper 1: </a:t>
            </a:r>
            <a:r>
              <a:rPr lang="en-GB" sz="4500" b="1" dirty="0">
                <a:solidFill>
                  <a:schemeClr val="tx1"/>
                </a:solidFill>
                <a:latin typeface="Comic Sans MS" panose="030F0702030302020204" pitchFamily="66" charset="0"/>
              </a:rPr>
              <a:t>questions</a:t>
            </a:r>
            <a:b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English grammar, punctuation and spelling Paper 2: </a:t>
            </a:r>
            <a:r>
              <a:rPr lang="en-GB" sz="4500" b="1" dirty="0">
                <a:solidFill>
                  <a:schemeClr val="tx1"/>
                </a:solidFill>
                <a:latin typeface="Comic Sans MS" panose="030F0702030302020204" pitchFamily="66" charset="0"/>
              </a:rPr>
              <a:t>spelling</a:t>
            </a:r>
          </a:p>
          <a:p>
            <a:pPr>
              <a:lnSpc>
                <a:spcPct val="170000"/>
              </a:lnSpc>
            </a:pPr>
            <a:endParaRPr lang="en-GB" sz="23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r>
              <a:rPr lang="en-GB" sz="45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Tuesday 14th May 2024</a:t>
            </a:r>
            <a:b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English reading</a:t>
            </a:r>
          </a:p>
          <a:p>
            <a:pPr>
              <a:lnSpc>
                <a:spcPct val="170000"/>
              </a:lnSpc>
            </a:pPr>
            <a:endParaRPr lang="en-GB" sz="23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r>
              <a:rPr lang="en-GB" sz="45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Wednesday 15th May 2024</a:t>
            </a:r>
            <a:b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Mathematics Paper 1: arithmetic</a:t>
            </a:r>
            <a:b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Mathematics Paper 2: reasoning</a:t>
            </a:r>
          </a:p>
          <a:p>
            <a:pPr>
              <a:lnSpc>
                <a:spcPct val="170000"/>
              </a:lnSpc>
            </a:pPr>
            <a:endParaRPr lang="en-GB" sz="23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r>
              <a:rPr lang="en-GB" sz="45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Thursday 16th May 2024</a:t>
            </a:r>
            <a:b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Mathematics Paper 3: reasoning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027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Year 6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sit three papers in maths:</a:t>
            </a:r>
          </a:p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Paper 1: </a:t>
            </a:r>
            <a:r>
              <a:rPr lang="en-GB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Arithmetic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, 30 minutes – marked out of 40 </a:t>
            </a:r>
          </a:p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Papers 2 and 3: </a:t>
            </a:r>
            <a:r>
              <a:rPr lang="en-GB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Reasoning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, 40 minutes per paper – marked out of 35 each</a:t>
            </a:r>
          </a:p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110 marks available overall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3548" y="1124744"/>
            <a:ext cx="81369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 1 will consist of arithmetic questions, where children have to give the correct answer to calculations, including addition, subtraction multiplication, division, fractions and percentages. 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Papers 2 and 3 will involve a number of question types, including: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Multiple choice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True or false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Calculating the answer to a worded problem, drawing a shape or completing a table or chart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Explaining a strategy to solving a problem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3E1065-79A7-41DE-B6F1-2C87FD064793}"/>
              </a:ext>
            </a:extLst>
          </p:cNvPr>
          <p:cNvSpPr/>
          <p:nvPr/>
        </p:nvSpPr>
        <p:spPr>
          <a:xfrm>
            <a:off x="503548" y="254833"/>
            <a:ext cx="1535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Maths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6790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/>
          <a:srcRect l="35099" t="20223" r="35762" b="19172"/>
          <a:stretch/>
        </p:blipFill>
        <p:spPr bwMode="auto">
          <a:xfrm>
            <a:off x="323528" y="980728"/>
            <a:ext cx="3960440" cy="496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/>
          <a:srcRect l="34866" t="21282" r="35248" b="10798"/>
          <a:stretch/>
        </p:blipFill>
        <p:spPr bwMode="auto">
          <a:xfrm>
            <a:off x="5004048" y="973509"/>
            <a:ext cx="388843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971600" y="332656"/>
            <a:ext cx="2046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Paper 1 Arithmetic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42147"/>
            <a:ext cx="4320480" cy="56666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2656"/>
            <a:ext cx="4281131" cy="56761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E056CF-FD51-43E6-9B69-672485B99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96260"/>
            <a:ext cx="4283968" cy="23821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6D5FE4-0AB7-428B-B4E3-E0B41FD97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40" y="2991458"/>
            <a:ext cx="4283968" cy="25112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B25BEA-6A57-45D2-BE7F-D9C1C1786B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96260"/>
            <a:ext cx="4464496" cy="49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20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764704"/>
            <a:ext cx="4770846" cy="33836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0928"/>
            <a:ext cx="4864944" cy="37181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005" y="116632"/>
            <a:ext cx="2208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Paper2/3 Reasoning</a:t>
            </a:r>
          </a:p>
        </p:txBody>
      </p:sp>
    </p:spTree>
    <p:extLst>
      <p:ext uri="{BB962C8B-B14F-4D97-AF65-F5344CB8AC3E}">
        <p14:creationId xmlns:p14="http://schemas.microsoft.com/office/powerpoint/2010/main" val="516981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04664"/>
            <a:ext cx="4960989" cy="36724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36912"/>
            <a:ext cx="4464496" cy="399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08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B0087F-91D5-42A9-8961-E04C36126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2" y="908720"/>
            <a:ext cx="3960440" cy="43924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708393-CA66-4A41-907D-8AFAB1D01D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99" b="12716"/>
          <a:stretch/>
        </p:blipFill>
        <p:spPr>
          <a:xfrm>
            <a:off x="4047336" y="188640"/>
            <a:ext cx="5065112" cy="23042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BA6FD9-C414-4D75-A2A3-E07700ADB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7672" y="2852936"/>
            <a:ext cx="5065112" cy="316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81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23D576-96BD-48B3-8D81-157FBE039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4139993" cy="41044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FFDA74-E213-4083-A5BE-EFA007511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680" y="2168860"/>
            <a:ext cx="453650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456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Reading Paper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170080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reading test is a single paper with questions based on three passages of text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60 minutes, including reading time, to complete the test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548680"/>
            <a:ext cx="7776864" cy="5571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Question types: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b="1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Ranking/ordering</a:t>
            </a:r>
            <a:r>
              <a:rPr lang="en-GB" sz="2000" dirty="0">
                <a:latin typeface="Comic Sans MS" panose="030F0702030302020204" pitchFamily="66" charset="0"/>
              </a:rPr>
              <a:t>, e.g. ‘Number the events below to show the order in which they happen in the story’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Labelling</a:t>
            </a:r>
            <a:r>
              <a:rPr lang="en-GB" sz="2000" dirty="0">
                <a:latin typeface="Comic Sans MS" panose="030F0702030302020204" pitchFamily="66" charset="0"/>
              </a:rPr>
              <a:t>, e.g. ‘Label the text to show the title of the story’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Find and copy</a:t>
            </a:r>
            <a:r>
              <a:rPr lang="en-GB" sz="2000" dirty="0">
                <a:latin typeface="Comic Sans MS" panose="030F0702030302020204" pitchFamily="66" charset="0"/>
              </a:rPr>
              <a:t>, e.g. ‘Find and copy one word that suggests what the weather is like in the story’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Short constructed response</a:t>
            </a:r>
            <a:r>
              <a:rPr lang="en-GB" sz="2000" dirty="0">
                <a:latin typeface="Comic Sans MS" panose="030F0702030302020204" pitchFamily="66" charset="0"/>
              </a:rPr>
              <a:t>, e.g. ‘What does the bear eat?’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Open-ended response</a:t>
            </a:r>
            <a:r>
              <a:rPr lang="en-GB" sz="2000" dirty="0">
                <a:latin typeface="Comic Sans MS" panose="030F0702030302020204" pitchFamily="66" charset="0"/>
              </a:rPr>
              <a:t>, e.g. ‘Look at the sentence that begins </a:t>
            </a:r>
            <a:r>
              <a:rPr lang="en-GB" sz="2000" i="1" dirty="0">
                <a:latin typeface="Comic Sans MS" panose="030F0702030302020204" pitchFamily="66" charset="0"/>
              </a:rPr>
              <a:t>Once upon a time</a:t>
            </a:r>
            <a:r>
              <a:rPr lang="en-GB" sz="2000" dirty="0">
                <a:latin typeface="Comic Sans MS" panose="030F0702030302020204" pitchFamily="66" charset="0"/>
              </a:rPr>
              <a:t>. How does the writer increase the tension throughout this paragraph?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Explain fully, referring to the text in your answer.’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610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2290"/>
          <a:stretch/>
        </p:blipFill>
        <p:spPr>
          <a:xfrm>
            <a:off x="323528" y="260648"/>
            <a:ext cx="828092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50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E4C229-91FA-47F4-AADB-9EF9F09AD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88640"/>
            <a:ext cx="6084168" cy="30279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BF8CBD-9C35-4350-9344-2E084E1FA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3482255"/>
            <a:ext cx="6588224" cy="13501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EAE725-4D88-4AE1-95D4-AFC510F640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392" y="5085184"/>
            <a:ext cx="6588224" cy="138365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3CED95-4F55-4B8E-BB52-61AD7FC09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18" y="357647"/>
            <a:ext cx="8608563" cy="6142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10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482E3E-7F9F-4BF6-8F16-3F8E31FC1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36" y="116633"/>
            <a:ext cx="5340509" cy="24312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58F789-C97B-4460-A8CF-4F0E89C73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2747987"/>
            <a:ext cx="5364088" cy="24312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A6DAC0-9806-46C2-B50A-631D05FF73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536" y="5379342"/>
            <a:ext cx="5364088" cy="139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6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116632"/>
            <a:ext cx="8280920" cy="630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31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929E55-C45A-4934-AA71-740250739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2" y="376237"/>
            <a:ext cx="8029575" cy="61055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EA53DA-6AFD-48E7-B912-5BB385D26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" y="332656"/>
            <a:ext cx="8058150" cy="532859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45" y="33265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Grammar, Punctuation and Spelling Paper</a:t>
            </a:r>
          </a:p>
        </p:txBody>
      </p:sp>
      <p:sp>
        <p:nvSpPr>
          <p:cNvPr id="4" name="Rectangle 3"/>
          <p:cNvSpPr/>
          <p:nvPr/>
        </p:nvSpPr>
        <p:spPr>
          <a:xfrm>
            <a:off x="622485" y="944073"/>
            <a:ext cx="7776864" cy="558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grammar, punctuation and spelling test consists of two parts: a </a:t>
            </a:r>
            <a:r>
              <a:rPr lang="en-GB" sz="2000" b="1" dirty="0">
                <a:latin typeface="Comic Sans MS" panose="030F0702030302020204" pitchFamily="66" charset="0"/>
              </a:rPr>
              <a:t>grammar and punctuation paper</a:t>
            </a:r>
            <a:r>
              <a:rPr lang="en-GB" sz="2000" dirty="0">
                <a:latin typeface="Comic Sans MS" panose="030F0702030302020204" pitchFamily="66" charset="0"/>
              </a:rPr>
              <a:t> requiring short answers, lasting 45 minutes, and an </a:t>
            </a:r>
            <a:r>
              <a:rPr lang="en-GB" sz="2000" b="1" dirty="0">
                <a:latin typeface="Comic Sans MS" panose="030F0702030302020204" pitchFamily="66" charset="0"/>
              </a:rPr>
              <a:t>aural spelling test of 20 words</a:t>
            </a:r>
            <a:r>
              <a:rPr lang="en-GB" sz="2000" dirty="0">
                <a:latin typeface="Comic Sans MS" panose="030F0702030302020204" pitchFamily="66" charset="0"/>
              </a:rPr>
              <a:t>, lasting around 15 minutes.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grammar and punctuation test will include two sub-types of questions: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Selected response</a:t>
            </a:r>
            <a:r>
              <a:rPr lang="en-GB" sz="2000" dirty="0">
                <a:latin typeface="Comic Sans MS" panose="030F0702030302020204" pitchFamily="66" charset="0"/>
              </a:rPr>
              <a:t>, e.g. ‘Identify the adjectives in the sentence below’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Constructed response</a:t>
            </a:r>
            <a:r>
              <a:rPr lang="en-GB" sz="2000" dirty="0">
                <a:latin typeface="Comic Sans MS" panose="030F0702030302020204" pitchFamily="66" charset="0"/>
              </a:rPr>
              <a:t>, e.g. ‘Correct/complete/rewrite the sentence below,’ or, ‘The sentence below has an apostrophe missing. Explain why it needs an apostrophe.’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8F68C0-74C4-4428-A0E0-E5E130495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04665"/>
            <a:ext cx="4150452" cy="5162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495568-FFC6-4EF5-A676-8750304C3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04665"/>
            <a:ext cx="4391025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4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DF0F7E-E883-40F3-80A2-6EA5C984E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74504"/>
            <a:ext cx="2428875" cy="456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28F666-9876-498B-B572-93DA7954A7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267648"/>
            <a:ext cx="2447925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99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3326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You will be given your child’s scaled score 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range of scaled scores available for each KS2 test 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80 (the lowest scaled score that can be awarded)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120 (the highest scaled score)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The expected standard for each test is a scaled score of 100 or more.</a:t>
            </a:r>
            <a:r>
              <a:rPr lang="en-GB" sz="2400" dirty="0">
                <a:latin typeface="Comic Sans MS" panose="030F0702030302020204" pitchFamily="66" charset="0"/>
              </a:rPr>
              <a:t> If a child is awarded a scaled score of 99 or less they won't have achieved the expected standard in the test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Rounded Rectangle 2">
            <a:hlinkClick r:id="rId3"/>
          </p:cNvPr>
          <p:cNvSpPr/>
          <p:nvPr/>
        </p:nvSpPr>
        <p:spPr>
          <a:xfrm>
            <a:off x="611560" y="5733256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Scaled Scores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5157192"/>
            <a:ext cx="2105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below:</a:t>
            </a:r>
          </a:p>
        </p:txBody>
      </p:sp>
    </p:spTree>
    <p:extLst>
      <p:ext uri="{BB962C8B-B14F-4D97-AF65-F5344CB8AC3E}">
        <p14:creationId xmlns:p14="http://schemas.microsoft.com/office/powerpoint/2010/main" val="4017447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1553</TotalTime>
  <Words>569</Words>
  <Application>Microsoft Office PowerPoint</Application>
  <PresentationFormat>On-screen Show (4:3)</PresentationFormat>
  <Paragraphs>61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Comic Sans MS</vt:lpstr>
      <vt:lpstr>Franklin Gothic Book</vt:lpstr>
      <vt:lpstr>Franklin Gothic Medium</vt:lpstr>
      <vt:lpstr>Wingdings 2</vt:lpstr>
      <vt:lpstr>Trek</vt:lpstr>
      <vt:lpstr>Year 6</vt:lpstr>
      <vt:lpstr>PowerPoint Presentation</vt:lpstr>
      <vt:lpstr>Week beginning 13th may 2024</vt:lpstr>
      <vt:lpstr>Year 6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Donnelly.S2</dc:creator>
  <cp:lastModifiedBy>Reid, Samantha</cp:lastModifiedBy>
  <cp:revision>37</cp:revision>
  <dcterms:created xsi:type="dcterms:W3CDTF">2016-10-06T07:21:04Z</dcterms:created>
  <dcterms:modified xsi:type="dcterms:W3CDTF">2024-04-22T06:52:14Z</dcterms:modified>
</cp:coreProperties>
</file>