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64" r:id="rId1"/>
  </p:sldMasterIdLst>
  <p:sldIdLst>
    <p:sldId id="256" r:id="rId2"/>
    <p:sldId id="263" r:id="rId3"/>
    <p:sldId id="285" r:id="rId4"/>
    <p:sldId id="286" r:id="rId5"/>
    <p:sldId id="293" r:id="rId6"/>
    <p:sldId id="257" r:id="rId7"/>
    <p:sldId id="287" r:id="rId8"/>
    <p:sldId id="288" r:id="rId9"/>
    <p:sldId id="295" r:id="rId10"/>
    <p:sldId id="296" r:id="rId11"/>
    <p:sldId id="281" r:id="rId12"/>
    <p:sldId id="260" r:id="rId13"/>
    <p:sldId id="261" r:id="rId14"/>
    <p:sldId id="291" r:id="rId15"/>
    <p:sldId id="297" r:id="rId16"/>
    <p:sldId id="264" r:id="rId17"/>
    <p:sldId id="294" r:id="rId18"/>
    <p:sldId id="284" r:id="rId19"/>
    <p:sldId id="292" r:id="rId20"/>
    <p:sldId id="267" r:id="rId21"/>
    <p:sldId id="262" r:id="rId22"/>
    <p:sldId id="290" r:id="rId23"/>
    <p:sldId id="272"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autoAdjust="0"/>
  </p:normalViewPr>
  <p:slideViewPr>
    <p:cSldViewPr snapToGrid="0">
      <p:cViewPr varScale="1">
        <p:scale>
          <a:sx n="64" d="100"/>
          <a:sy n="64" d="100"/>
        </p:scale>
        <p:origin x="68" y="124"/>
      </p:cViewPr>
      <p:guideLst>
        <p:guide orient="horz" pos="2160"/>
        <p:guide pos="3840"/>
      </p:guideLst>
    </p:cSldViewPr>
  </p:slideViewPr>
  <p:outlineViewPr>
    <p:cViewPr>
      <p:scale>
        <a:sx n="33" d="100"/>
        <a:sy n="33" d="100"/>
      </p:scale>
      <p:origin x="42"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image" Target="../media/image6.pn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custT="1"/>
      <dgm:spPr/>
      <dgm:t>
        <a:bodyPr/>
        <a:lstStyle/>
        <a:p>
          <a:r>
            <a:rPr lang="en-US" sz="2100" dirty="0"/>
            <a:t>In Reception, your child will read a new book every week at school. They will read this for 3 days to build on decoding, prosody (reading with expression) and understanding.</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r>
            <a:rPr lang="en-GB" dirty="0"/>
            <a:t>They will bring this home on a Wednesday, it must be returned each day as your child may be asked to read with a member of staff. They should be able to read this independently or without much support.</a:t>
          </a: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r>
            <a:rPr lang="en-GB" dirty="0"/>
            <a:t>Your child will also bring home a book of their choice to read for pleasure. This is a book to share. There is no expectation for them to read it independently.</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3" custScaleY="135887" custLinFactNeighborX="248" custLinFactNeighborY="11466"/>
      <dgm:spPr/>
    </dgm:pt>
    <dgm:pt modelId="{39CBA71D-D4CC-4BC8-9A99-C7DD4AB55685}" type="pres">
      <dgm:prSet presAssocID="{93D9BF26-557B-4B22-9889-4C4CB85CCFC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3" custScaleX="101142" custLinFactNeighborX="-1414" custLinFactNeighborY="8530">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3" custScaleY="146424"/>
      <dgm:spPr/>
    </dgm:pt>
    <dgm:pt modelId="{8CE05626-3E1F-4814-81DF-47835F5DA6CD}" type="pres">
      <dgm:prSet presAssocID="{9D743BD2-4D25-44DD-BFF8-61574F1AF6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3">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3" custScaleY="166514" custLinFactNeighborX="16" custLinFactNeighborY="33021"/>
      <dgm:spPr/>
    </dgm:pt>
    <dgm:pt modelId="{F6976A22-35C2-4A6F-B4AE-ED91500F9CF9}" type="pres">
      <dgm:prSet presAssocID="{8BEE901A-2DBF-4D86-BC63-AB977C535F6C}" presName="iconRect" presStyleLbl="node1" presStyleIdx="2" presStyleCnt="3"/>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3">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7F67678D-5147-4FC3-942A-6AE2BFB5FCA7}" type="presOf" srcId="{665E3984-CFB6-4715-A94B-E71DF40B3F5A}" destId="{5209B346-3A91-4F14-9686-2220BB74622D}"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354B83D-E4B5-4FDA-8A51-29D0C5D8C45C}">
      <dgm:prSet/>
      <dgm:spPr/>
      <dgm:t>
        <a:bodyPr/>
        <a:lstStyle/>
        <a:p>
          <a:pPr>
            <a:lnSpc>
              <a:spcPct val="100000"/>
            </a:lnSpc>
          </a:pPr>
          <a:r>
            <a:rPr lang="en-US" dirty="0"/>
            <a:t>Reception look at numbers to 10 and beyond. We use many resources, including 10s frames and part, part whole frames to deepen the children’s understanding of number. </a:t>
          </a:r>
        </a:p>
        <a:p>
          <a:pPr>
            <a:lnSpc>
              <a:spcPct val="100000"/>
            </a:lnSpc>
          </a:pPr>
          <a:r>
            <a:rPr lang="en-US" dirty="0"/>
            <a:t>There are many ways children can develop their understanding of numbers for example, counting whilst climbing the stairs, numbers in the environment such as numbers on  front doors,  on a bus or a clock. </a:t>
          </a:r>
        </a:p>
        <a:p>
          <a:pPr>
            <a:lnSpc>
              <a:spcPct val="100000"/>
            </a:lnSpc>
          </a:pPr>
          <a:r>
            <a:rPr lang="en-US" dirty="0"/>
            <a:t>  </a:t>
          </a:r>
        </a:p>
      </dgm:t>
    </dgm:pt>
    <dgm:pt modelId="{D22164E0-AB8B-4CCA-A480-5E88A6B21FB8}" type="parTrans" cxnId="{D9532EE1-EDD0-484D-AE4D-E821EEE881E4}">
      <dgm:prSet/>
      <dgm:spPr/>
      <dgm:t>
        <a:bodyPr/>
        <a:lstStyle/>
        <a:p>
          <a:endParaRPr lang="en-GB"/>
        </a:p>
      </dgm:t>
    </dgm:pt>
    <dgm:pt modelId="{4CEFA6E7-47BC-46DE-AD4B-9034979D1528}" type="sibTrans" cxnId="{D9532EE1-EDD0-484D-AE4D-E821EEE881E4}">
      <dgm:prSet/>
      <dgm:spPr/>
      <dgm:t>
        <a:bodyPr/>
        <a:lstStyle/>
        <a:p>
          <a:endParaRPr lang="en-GB"/>
        </a:p>
      </dgm:t>
    </dgm:pt>
    <dgm:pt modelId="{5209B346-3A91-4F14-9686-2220BB74622D}" type="pres">
      <dgm:prSet presAssocID="{665E3984-CFB6-4715-A94B-E71DF40B3F5A}" presName="root" presStyleCnt="0">
        <dgm:presLayoutVars>
          <dgm:dir/>
          <dgm:resizeHandles val="exact"/>
        </dgm:presLayoutVars>
      </dgm:prSet>
      <dgm:spPr/>
    </dgm:pt>
    <dgm:pt modelId="{40C00DFD-B0CC-4F37-A778-4B51464D222C}" type="pres">
      <dgm:prSet presAssocID="{7354B83D-E4B5-4FDA-8A51-29D0C5D8C45C}" presName="compNode" presStyleCnt="0"/>
      <dgm:spPr/>
    </dgm:pt>
    <dgm:pt modelId="{0473F80E-5312-455C-9E4E-2BD8A9C2B287}" type="pres">
      <dgm:prSet presAssocID="{7354B83D-E4B5-4FDA-8A51-29D0C5D8C45C}" presName="bgRect" presStyleLbl="bgShp" presStyleIdx="0" presStyleCnt="1" custScaleY="321390" custLinFactNeighborX="5856" custLinFactNeighborY="-23539"/>
      <dgm:spPr/>
    </dgm:pt>
    <dgm:pt modelId="{C6AF3834-5042-45E8-92A0-AAAE4BF8194C}" type="pres">
      <dgm:prSet presAssocID="{7354B83D-E4B5-4FDA-8A51-29D0C5D8C45C}" presName="iconRect" presStyleLbl="node1" presStyleIdx="0" presStyleCnt="1" custLinFactY="-100000" custLinFactNeighborX="23452" custLinFactNeighborY="-10204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oks"/>
        </a:ext>
      </dgm:extLst>
    </dgm:pt>
    <dgm:pt modelId="{2B1B4D97-DEC9-4B96-96DB-5EE0F07AF022}" type="pres">
      <dgm:prSet presAssocID="{7354B83D-E4B5-4FDA-8A51-29D0C5D8C45C}" presName="spaceRect" presStyleCnt="0"/>
      <dgm:spPr/>
    </dgm:pt>
    <dgm:pt modelId="{28867259-5977-401D-9549-77242C736564}" type="pres">
      <dgm:prSet presAssocID="{7354B83D-E4B5-4FDA-8A51-29D0C5D8C45C}" presName="parTx" presStyleLbl="revTx" presStyleIdx="0" presStyleCnt="1" custScaleX="115598" custScaleY="327569">
        <dgm:presLayoutVars>
          <dgm:chMax val="0"/>
          <dgm:chPref val="0"/>
        </dgm:presLayoutVars>
      </dgm:prSet>
      <dgm:spPr/>
    </dgm:pt>
  </dgm:ptLst>
  <dgm:cxnLst>
    <dgm:cxn modelId="{7F67678D-5147-4FC3-942A-6AE2BFB5FCA7}" type="presOf" srcId="{665E3984-CFB6-4715-A94B-E71DF40B3F5A}" destId="{5209B346-3A91-4F14-9686-2220BB74622D}" srcOrd="0" destOrd="0" presId="urn:microsoft.com/office/officeart/2018/2/layout/IconVerticalSolidList"/>
    <dgm:cxn modelId="{143ECEC1-D8FC-4C2A-B448-065E1E72588D}" type="presOf" srcId="{7354B83D-E4B5-4FDA-8A51-29D0C5D8C45C}" destId="{28867259-5977-401D-9549-77242C736564}" srcOrd="0" destOrd="0" presId="urn:microsoft.com/office/officeart/2018/2/layout/IconVerticalSolidList"/>
    <dgm:cxn modelId="{D9532EE1-EDD0-484D-AE4D-E821EEE881E4}" srcId="{665E3984-CFB6-4715-A94B-E71DF40B3F5A}" destId="{7354B83D-E4B5-4FDA-8A51-29D0C5D8C45C}" srcOrd="0" destOrd="0" parTransId="{D22164E0-AB8B-4CCA-A480-5E88A6B21FB8}" sibTransId="{4CEFA6E7-47BC-46DE-AD4B-9034979D1528}"/>
    <dgm:cxn modelId="{1167D259-5334-452E-A448-3057E84364C3}" type="presParOf" srcId="{5209B346-3A91-4F14-9686-2220BB74622D}" destId="{40C00DFD-B0CC-4F37-A778-4B51464D222C}" srcOrd="0" destOrd="0" presId="urn:microsoft.com/office/officeart/2018/2/layout/IconVerticalSolidList"/>
    <dgm:cxn modelId="{29D826E3-D7C2-42AD-89B0-B5FF909434E9}" type="presParOf" srcId="{40C00DFD-B0CC-4F37-A778-4B51464D222C}" destId="{0473F80E-5312-455C-9E4E-2BD8A9C2B287}" srcOrd="0" destOrd="0" presId="urn:microsoft.com/office/officeart/2018/2/layout/IconVerticalSolidList"/>
    <dgm:cxn modelId="{7C256CC6-2C81-45C6-9F61-77D0DF42CE08}" type="presParOf" srcId="{40C00DFD-B0CC-4F37-A778-4B51464D222C}" destId="{C6AF3834-5042-45E8-92A0-AAAE4BF8194C}" srcOrd="1" destOrd="0" presId="urn:microsoft.com/office/officeart/2018/2/layout/IconVerticalSolidList"/>
    <dgm:cxn modelId="{94D8190E-CCBB-4F9F-BD74-8466758D2C40}" type="presParOf" srcId="{40C00DFD-B0CC-4F37-A778-4B51464D222C}" destId="{2B1B4D97-DEC9-4B96-96DB-5EE0F07AF022}" srcOrd="2" destOrd="0" presId="urn:microsoft.com/office/officeart/2018/2/layout/IconVerticalSolidList"/>
    <dgm:cxn modelId="{E74A45B5-1510-4837-BC2C-E632DC0F3D39}" type="presParOf" srcId="{40C00DFD-B0CC-4F37-A778-4B51464D222C}" destId="{28867259-5977-401D-9549-77242C73656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2" csCatId="colorful" phldr="1"/>
      <dgm:spPr/>
      <dgm:t>
        <a:bodyPr/>
        <a:lstStyle/>
        <a:p>
          <a:endParaRPr lang="en-US"/>
        </a:p>
      </dgm:t>
    </dgm:pt>
    <dgm:pt modelId="{CC6570DB-4770-4E1E-9AA0-798DACB686D3}">
      <dgm:prSet/>
      <dgm:spPr/>
      <dgm:t>
        <a:bodyPr/>
        <a:lstStyle/>
        <a:p>
          <a:r>
            <a:rPr lang="en-GB" b="1"/>
            <a:t>This will be given on a Friday to be returned  on Tuesday.</a:t>
          </a:r>
          <a:endParaRPr lang="en-US"/>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B058B442-3FB2-4670-A4F4-CE6D2A6D68BA}">
      <dgm:prSet/>
      <dgm:spPr/>
      <dgm:t>
        <a:bodyPr/>
        <a:lstStyle/>
        <a:p>
          <a:r>
            <a:rPr lang="en-GB"/>
            <a:t>This will link with something we are learning about in class.</a:t>
          </a:r>
          <a:endParaRPr lang="en-US"/>
        </a:p>
      </dgm:t>
    </dgm:pt>
    <dgm:pt modelId="{C5BCE189-FDCF-4EF7-A2E9-19D3B40F45FD}" type="parTrans" cxnId="{55D9C65B-A164-4C16-AED5-C402A238EAAF}">
      <dgm:prSet/>
      <dgm:spPr/>
      <dgm:t>
        <a:bodyPr/>
        <a:lstStyle/>
        <a:p>
          <a:endParaRPr lang="en-US"/>
        </a:p>
      </dgm:t>
    </dgm:pt>
    <dgm:pt modelId="{DFE3B2A2-F7B9-4FE3-9990-15E62F70E5F3}" type="sibTrans" cxnId="{55D9C65B-A164-4C16-AED5-C402A238EAAF}">
      <dgm:prSet/>
      <dgm:spPr/>
      <dgm:t>
        <a:bodyPr/>
        <a:lstStyle/>
        <a:p>
          <a:endParaRPr lang="en-US"/>
        </a:p>
      </dgm:t>
    </dgm:pt>
    <dgm:pt modelId="{C71292FA-714C-43BE-9080-7881A88D2F68}" type="pres">
      <dgm:prSet presAssocID="{509F57AB-67EA-4CCA-A6AC-0507415444E9}" presName="outerComposite" presStyleCnt="0">
        <dgm:presLayoutVars>
          <dgm:chMax val="5"/>
          <dgm:dir/>
          <dgm:resizeHandles val="exact"/>
        </dgm:presLayoutVars>
      </dgm:prSet>
      <dgm:spPr/>
    </dgm:pt>
    <dgm:pt modelId="{889BE5B9-72E0-474D-A0FF-3DA7C45E07F7}" type="pres">
      <dgm:prSet presAssocID="{509F57AB-67EA-4CCA-A6AC-0507415444E9}" presName="dummyMaxCanvas" presStyleCnt="0">
        <dgm:presLayoutVars/>
      </dgm:prSet>
      <dgm:spPr/>
    </dgm:pt>
    <dgm:pt modelId="{2C608A3F-BD95-42C5-A2AE-F6E3C6C8CD19}" type="pres">
      <dgm:prSet presAssocID="{509F57AB-67EA-4CCA-A6AC-0507415444E9}" presName="TwoNodes_1" presStyleLbl="node1" presStyleIdx="0" presStyleCnt="2">
        <dgm:presLayoutVars>
          <dgm:bulletEnabled val="1"/>
        </dgm:presLayoutVars>
      </dgm:prSet>
      <dgm:spPr/>
    </dgm:pt>
    <dgm:pt modelId="{0F494F2C-26BF-4214-A330-3B3F2A2E6E59}" type="pres">
      <dgm:prSet presAssocID="{509F57AB-67EA-4CCA-A6AC-0507415444E9}" presName="TwoNodes_2" presStyleLbl="node1" presStyleIdx="1" presStyleCnt="2">
        <dgm:presLayoutVars>
          <dgm:bulletEnabled val="1"/>
        </dgm:presLayoutVars>
      </dgm:prSet>
      <dgm:spPr/>
    </dgm:pt>
    <dgm:pt modelId="{B0738063-0D2C-442D-951F-26F05B5F3860}" type="pres">
      <dgm:prSet presAssocID="{509F57AB-67EA-4CCA-A6AC-0507415444E9}" presName="TwoConn_1-2" presStyleLbl="fgAccFollowNode1" presStyleIdx="0" presStyleCnt="1">
        <dgm:presLayoutVars>
          <dgm:bulletEnabled val="1"/>
        </dgm:presLayoutVars>
      </dgm:prSet>
      <dgm:spPr/>
    </dgm:pt>
    <dgm:pt modelId="{8F3188DE-A1DC-4AF2-AEEB-F3C07C888DBF}" type="pres">
      <dgm:prSet presAssocID="{509F57AB-67EA-4CCA-A6AC-0507415444E9}" presName="TwoNodes_1_text" presStyleLbl="node1" presStyleIdx="1" presStyleCnt="2">
        <dgm:presLayoutVars>
          <dgm:bulletEnabled val="1"/>
        </dgm:presLayoutVars>
      </dgm:prSet>
      <dgm:spPr/>
    </dgm:pt>
    <dgm:pt modelId="{81621206-2BAF-4B31-8602-8AF845238A34}" type="pres">
      <dgm:prSet presAssocID="{509F57AB-67EA-4CCA-A6AC-0507415444E9}" presName="TwoNodes_2_text" presStyleLbl="node1" presStyleIdx="1" presStyleCnt="2">
        <dgm:presLayoutVars>
          <dgm:bulletEnabled val="1"/>
        </dgm:presLayoutVars>
      </dgm:prSet>
      <dgm:spPr/>
    </dgm:pt>
  </dgm:ptLst>
  <dgm:cxnLst>
    <dgm:cxn modelId="{6D72041F-65FC-4D0C-AC26-BF41B51C13F2}" type="presOf" srcId="{B058B442-3FB2-4670-A4F4-CE6D2A6D68BA}" destId="{81621206-2BAF-4B31-8602-8AF845238A34}" srcOrd="1" destOrd="0" presId="urn:microsoft.com/office/officeart/2005/8/layout/vProcess5"/>
    <dgm:cxn modelId="{E1052B23-EB99-430E-9EDD-4ADED9DF8098}" type="presOf" srcId="{2F721487-7AE0-4B8E-A650-295C1FEE7110}" destId="{B0738063-0D2C-442D-951F-26F05B5F3860}" srcOrd="0" destOrd="0" presId="urn:microsoft.com/office/officeart/2005/8/layout/vProcess5"/>
    <dgm:cxn modelId="{55D9C65B-A164-4C16-AED5-C402A238EAAF}" srcId="{509F57AB-67EA-4CCA-A6AC-0507415444E9}" destId="{B058B442-3FB2-4670-A4F4-CE6D2A6D68BA}" srcOrd="1" destOrd="0" parTransId="{C5BCE189-FDCF-4EF7-A2E9-19D3B40F45FD}" sibTransId="{DFE3B2A2-F7B9-4FE3-9990-15E62F70E5F3}"/>
    <dgm:cxn modelId="{26953F5D-40CB-4EB0-A7F9-E6E51EC436BC}" type="presOf" srcId="{CC6570DB-4770-4E1E-9AA0-798DACB686D3}" destId="{8F3188DE-A1DC-4AF2-AEEB-F3C07C888DBF}" srcOrd="1" destOrd="0" presId="urn:microsoft.com/office/officeart/2005/8/layout/vProcess5"/>
    <dgm:cxn modelId="{00541649-6AF0-47CA-89E4-4AE5DBC20476}" type="presOf" srcId="{CC6570DB-4770-4E1E-9AA0-798DACB686D3}" destId="{2C608A3F-BD95-42C5-A2AE-F6E3C6C8CD19}" srcOrd="0" destOrd="0" presId="urn:microsoft.com/office/officeart/2005/8/layout/vProcess5"/>
    <dgm:cxn modelId="{C8CEE94F-8EB4-4295-92A9-156D09279CB2}" type="presOf" srcId="{509F57AB-67EA-4CCA-A6AC-0507415444E9}" destId="{C71292FA-714C-43BE-9080-7881A88D2F68}" srcOrd="0" destOrd="0" presId="urn:microsoft.com/office/officeart/2005/8/layout/vProcess5"/>
    <dgm:cxn modelId="{8DEB9272-0DB7-4836-A7BD-695050D43E11}" type="presOf" srcId="{B058B442-3FB2-4670-A4F4-CE6D2A6D68BA}" destId="{0F494F2C-26BF-4214-A330-3B3F2A2E6E59}" srcOrd="0"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F87CB3A4-08F0-4AB8-AC9D-54169F03D847}" type="presParOf" srcId="{C71292FA-714C-43BE-9080-7881A88D2F68}" destId="{889BE5B9-72E0-474D-A0FF-3DA7C45E07F7}" srcOrd="0" destOrd="0" presId="urn:microsoft.com/office/officeart/2005/8/layout/vProcess5"/>
    <dgm:cxn modelId="{05AB0BD8-44DE-4643-AB52-7F80E7C659E9}" type="presParOf" srcId="{C71292FA-714C-43BE-9080-7881A88D2F68}" destId="{2C608A3F-BD95-42C5-A2AE-F6E3C6C8CD19}" srcOrd="1" destOrd="0" presId="urn:microsoft.com/office/officeart/2005/8/layout/vProcess5"/>
    <dgm:cxn modelId="{08E359D8-02D4-4149-ADA3-B3AF616B6689}" type="presParOf" srcId="{C71292FA-714C-43BE-9080-7881A88D2F68}" destId="{0F494F2C-26BF-4214-A330-3B3F2A2E6E59}" srcOrd="2" destOrd="0" presId="urn:microsoft.com/office/officeart/2005/8/layout/vProcess5"/>
    <dgm:cxn modelId="{30FA3F9B-CD95-4632-9471-30852492CE7B}" type="presParOf" srcId="{C71292FA-714C-43BE-9080-7881A88D2F68}" destId="{B0738063-0D2C-442D-951F-26F05B5F3860}" srcOrd="3" destOrd="0" presId="urn:microsoft.com/office/officeart/2005/8/layout/vProcess5"/>
    <dgm:cxn modelId="{60D313C5-B344-4C12-8C15-BDD3E562AFCC}" type="presParOf" srcId="{C71292FA-714C-43BE-9080-7881A88D2F68}" destId="{8F3188DE-A1DC-4AF2-AEEB-F3C07C888DBF}" srcOrd="4" destOrd="0" presId="urn:microsoft.com/office/officeart/2005/8/layout/vProcess5"/>
    <dgm:cxn modelId="{45503EBF-9871-4AEA-8199-5013A9D70D58}" type="presParOf" srcId="{C71292FA-714C-43BE-9080-7881A88D2F68}" destId="{81621206-2BAF-4B31-8602-8AF845238A34}"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413109"/>
          <a:ext cx="10133011" cy="72856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162187" y="568474"/>
          <a:ext cx="294886" cy="2948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432617" y="510724"/>
          <a:ext cx="9510149" cy="7372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022" tIns="78022" rIns="78022" bIns="78022" numCol="1" spcCol="1270" anchor="ctr" anchorCtr="0">
          <a:noAutofit/>
        </a:bodyPr>
        <a:lstStyle/>
        <a:p>
          <a:pPr marL="0" lvl="0" indent="0" algn="l" defTabSz="933450">
            <a:lnSpc>
              <a:spcPct val="90000"/>
            </a:lnSpc>
            <a:spcBef>
              <a:spcPct val="0"/>
            </a:spcBef>
            <a:spcAft>
              <a:spcPct val="35000"/>
            </a:spcAft>
            <a:buNone/>
          </a:pPr>
          <a:r>
            <a:rPr lang="en-US" sz="2100" kern="1200" dirty="0"/>
            <a:t>In Reception, your child will read a new book every week at school. They will read this for 3 days to build on decoding, prosody (reading with expression) and understanding.</a:t>
          </a:r>
        </a:p>
      </dsp:txBody>
      <dsp:txXfrm>
        <a:off x="432617" y="510724"/>
        <a:ext cx="9510149" cy="737217"/>
      </dsp:txXfrm>
    </dsp:sp>
    <dsp:sp modelId="{2D6005E7-2B8F-4C97-911C-587DC15CCE79}">
      <dsp:nvSpPr>
        <dsp:cNvPr id="0" name=""/>
        <dsp:cNvSpPr/>
      </dsp:nvSpPr>
      <dsp:spPr>
        <a:xfrm>
          <a:off x="0" y="1369360"/>
          <a:ext cx="10133011" cy="7850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162187" y="1614449"/>
          <a:ext cx="294886" cy="2948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619262" y="1493813"/>
          <a:ext cx="9402769" cy="7372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022" tIns="78022" rIns="78022" bIns="78022" numCol="1" spcCol="1270" anchor="ctr" anchorCtr="0">
          <a:noAutofit/>
        </a:bodyPr>
        <a:lstStyle/>
        <a:p>
          <a:pPr marL="0" lvl="0" indent="0" algn="l" defTabSz="755650">
            <a:lnSpc>
              <a:spcPct val="90000"/>
            </a:lnSpc>
            <a:spcBef>
              <a:spcPct val="0"/>
            </a:spcBef>
            <a:spcAft>
              <a:spcPct val="35000"/>
            </a:spcAft>
            <a:buNone/>
          </a:pPr>
          <a:r>
            <a:rPr lang="en-GB" sz="1700" kern="1200" dirty="0"/>
            <a:t>They will bring this home on a Wednesday, it must be returned each day as your child may be asked to read with a member of staff. They should be able to read this independently or without much support.</a:t>
          </a:r>
          <a:endParaRPr lang="en-US" sz="1700" kern="1200" dirty="0"/>
        </a:p>
      </dsp:txBody>
      <dsp:txXfrm>
        <a:off x="619262" y="1493813"/>
        <a:ext cx="9402769" cy="737217"/>
      </dsp:txXfrm>
    </dsp:sp>
    <dsp:sp modelId="{1A575391-3E2D-4182-A407-9929EDDA9598}">
      <dsp:nvSpPr>
        <dsp:cNvPr id="0" name=""/>
        <dsp:cNvSpPr/>
      </dsp:nvSpPr>
      <dsp:spPr>
        <a:xfrm>
          <a:off x="0" y="2592379"/>
          <a:ext cx="10133011" cy="89277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162187" y="2714280"/>
          <a:ext cx="294886" cy="294886"/>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619262" y="2593645"/>
          <a:ext cx="9402769" cy="7372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022" tIns="78022" rIns="78022" bIns="78022" numCol="1" spcCol="1270" anchor="ctr" anchorCtr="0">
          <a:noAutofit/>
        </a:bodyPr>
        <a:lstStyle/>
        <a:p>
          <a:pPr marL="0" lvl="0" indent="0" algn="l" defTabSz="755650">
            <a:lnSpc>
              <a:spcPct val="90000"/>
            </a:lnSpc>
            <a:spcBef>
              <a:spcPct val="0"/>
            </a:spcBef>
            <a:spcAft>
              <a:spcPct val="35000"/>
            </a:spcAft>
            <a:buNone/>
          </a:pPr>
          <a:r>
            <a:rPr lang="en-GB" sz="1700" kern="1200" dirty="0"/>
            <a:t>Your child will also bring home a book of their choice to read for pleasure. This is a book to share. There is no expectation for them to read it independently.</a:t>
          </a:r>
          <a:endParaRPr lang="en-US" sz="1700" kern="1200" dirty="0"/>
        </a:p>
      </dsp:txBody>
      <dsp:txXfrm>
        <a:off x="619262" y="2593645"/>
        <a:ext cx="9402769" cy="7372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73F80E-5312-455C-9E4E-2BD8A9C2B287}">
      <dsp:nvSpPr>
        <dsp:cNvPr id="0" name=""/>
        <dsp:cNvSpPr/>
      </dsp:nvSpPr>
      <dsp:spPr>
        <a:xfrm>
          <a:off x="0" y="0"/>
          <a:ext cx="11326091" cy="378698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AF3834-5042-45E8-92A0-AAAE4BF8194C}">
      <dsp:nvSpPr>
        <dsp:cNvPr id="0" name=""/>
        <dsp:cNvSpPr/>
      </dsp:nvSpPr>
      <dsp:spPr>
        <a:xfrm>
          <a:off x="121269" y="338105"/>
          <a:ext cx="648072" cy="64807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867259-5977-401D-9549-77242C736564}">
      <dsp:nvSpPr>
        <dsp:cNvPr id="0" name=""/>
        <dsp:cNvSpPr/>
      </dsp:nvSpPr>
      <dsp:spPr>
        <a:xfrm>
          <a:off x="196822" y="41651"/>
          <a:ext cx="11516424" cy="3859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05" tIns="124705" rIns="124705" bIns="124705" numCol="1" spcCol="1270" anchor="ctr" anchorCtr="0">
          <a:noAutofit/>
        </a:bodyPr>
        <a:lstStyle/>
        <a:p>
          <a:pPr marL="0" lvl="0" indent="0" algn="l" defTabSz="933450">
            <a:lnSpc>
              <a:spcPct val="100000"/>
            </a:lnSpc>
            <a:spcBef>
              <a:spcPct val="0"/>
            </a:spcBef>
            <a:spcAft>
              <a:spcPct val="35000"/>
            </a:spcAft>
            <a:buNone/>
          </a:pPr>
          <a:r>
            <a:rPr lang="en-US" sz="2100" kern="1200" dirty="0"/>
            <a:t>Reception look at numbers to 10 and beyond. We use many resources, including 10s frames and part, part whole frames to deepen the children’s understanding of number. </a:t>
          </a:r>
        </a:p>
        <a:p>
          <a:pPr marL="0" lvl="0" indent="0" algn="l" defTabSz="933450">
            <a:lnSpc>
              <a:spcPct val="100000"/>
            </a:lnSpc>
            <a:spcBef>
              <a:spcPct val="0"/>
            </a:spcBef>
            <a:spcAft>
              <a:spcPct val="35000"/>
            </a:spcAft>
            <a:buNone/>
          </a:pPr>
          <a:r>
            <a:rPr lang="en-US" sz="2100" kern="1200" dirty="0"/>
            <a:t>There are many ways children can develop their understanding of numbers for example, counting whilst climbing the stairs, numbers in the environment such as numbers on  front doors,  on a bus or a clock. </a:t>
          </a:r>
        </a:p>
        <a:p>
          <a:pPr marL="0" lvl="0" indent="0" algn="l" defTabSz="933450">
            <a:lnSpc>
              <a:spcPct val="100000"/>
            </a:lnSpc>
            <a:spcBef>
              <a:spcPct val="0"/>
            </a:spcBef>
            <a:spcAft>
              <a:spcPct val="35000"/>
            </a:spcAft>
            <a:buNone/>
          </a:pPr>
          <a:r>
            <a:rPr lang="en-US" sz="2100" kern="1200" dirty="0"/>
            <a:t>  </a:t>
          </a:r>
        </a:p>
      </dsp:txBody>
      <dsp:txXfrm>
        <a:off x="196822" y="41651"/>
        <a:ext cx="11516424" cy="38597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08A3F-BD95-42C5-A2AE-F6E3C6C8CD19}">
      <dsp:nvSpPr>
        <dsp:cNvPr id="0" name=""/>
        <dsp:cNvSpPr/>
      </dsp:nvSpPr>
      <dsp:spPr>
        <a:xfrm>
          <a:off x="0" y="0"/>
          <a:ext cx="8420100" cy="1414224"/>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b="1" kern="1200"/>
            <a:t>This will be given on a Friday to be returned  on Tuesday.</a:t>
          </a:r>
          <a:endParaRPr lang="en-US" sz="3600" kern="1200"/>
        </a:p>
      </dsp:txBody>
      <dsp:txXfrm>
        <a:off x="41421" y="41421"/>
        <a:ext cx="6958389" cy="1331382"/>
      </dsp:txXfrm>
    </dsp:sp>
    <dsp:sp modelId="{0F494F2C-26BF-4214-A330-3B3F2A2E6E59}">
      <dsp:nvSpPr>
        <dsp:cNvPr id="0" name=""/>
        <dsp:cNvSpPr/>
      </dsp:nvSpPr>
      <dsp:spPr>
        <a:xfrm>
          <a:off x="1485899" y="1728496"/>
          <a:ext cx="8420100" cy="1414224"/>
        </a:xfrm>
        <a:prstGeom prst="roundRect">
          <a:avLst>
            <a:gd name="adj" fmla="val 10000"/>
          </a:avLst>
        </a:prstGeom>
        <a:gradFill rotWithShape="0">
          <a:gsLst>
            <a:gs pos="0">
              <a:schemeClr val="accent2">
                <a:hueOff val="-1469031"/>
                <a:satOff val="-32495"/>
                <a:lumOff val="-6470"/>
                <a:alphaOff val="0"/>
                <a:tint val="94000"/>
                <a:satMod val="105000"/>
                <a:lumMod val="102000"/>
              </a:schemeClr>
            </a:gs>
            <a:gs pos="100000">
              <a:schemeClr val="accent2">
                <a:hueOff val="-1469031"/>
                <a:satOff val="-32495"/>
                <a:lumOff val="-647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This will link with something we are learning about in class.</a:t>
          </a:r>
          <a:endParaRPr lang="en-US" sz="3600" kern="1200"/>
        </a:p>
      </dsp:txBody>
      <dsp:txXfrm>
        <a:off x="1527320" y="1769917"/>
        <a:ext cx="5932112" cy="1331382"/>
      </dsp:txXfrm>
    </dsp:sp>
    <dsp:sp modelId="{B0738063-0D2C-442D-951F-26F05B5F3860}">
      <dsp:nvSpPr>
        <dsp:cNvPr id="0" name=""/>
        <dsp:cNvSpPr/>
      </dsp:nvSpPr>
      <dsp:spPr>
        <a:xfrm>
          <a:off x="7500854" y="1111737"/>
          <a:ext cx="919245" cy="919245"/>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707684" y="1111737"/>
        <a:ext cx="505585" cy="69173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5923F103-BC34-4FE4-A40E-EDDEECFDA5D0}" type="datetimeFigureOut">
              <a:rPr lang="en-US" smtClean="0"/>
              <a:pPr/>
              <a:t>9/14/2025</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a:t>
              </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18576672"/>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7731494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9/14/2025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82263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258632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2154808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9/14/2025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42733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9/14/2025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7234933"/>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6299036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9/14/2025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8581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1443817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3378229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062422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7119998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2335387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532968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32793958"/>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9/14/2025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746091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BE451C3-0FF4-47C4-B829-773ADF60F88C}" type="datetimeFigureOut">
              <a:rPr lang="en-US" smtClean="0"/>
              <a:t>9/14/2025</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6077570"/>
      </p:ext>
    </p:extLst>
  </p:cSld>
  <p:clrMap bg1="dk1" tx1="lt1" bg2="dk2" tx2="lt2" accent1="accent1" accent2="accent2" accent3="accent3" accent4="accent4" accent5="accent5" accent6="accent6" hlink="hlink" folHlink="folHlink"/>
  <p:sldLayoutIdLst>
    <p:sldLayoutId id="2147483965" r:id="rId1"/>
    <p:sldLayoutId id="2147483966" r:id="rId2"/>
    <p:sldLayoutId id="2147483967" r:id="rId3"/>
    <p:sldLayoutId id="2147483968" r:id="rId4"/>
    <p:sldLayoutId id="2147483969" r:id="rId5"/>
    <p:sldLayoutId id="2147483970" r:id="rId6"/>
    <p:sldLayoutId id="2147483971" r:id="rId7"/>
    <p:sldLayoutId id="2147483972" r:id="rId8"/>
    <p:sldLayoutId id="2147483973" r:id="rId9"/>
    <p:sldLayoutId id="2147483974" r:id="rId10"/>
    <p:sldLayoutId id="2147483975" r:id="rId11"/>
    <p:sldLayoutId id="2147483976" r:id="rId12"/>
    <p:sldLayoutId id="2147483977" r:id="rId13"/>
    <p:sldLayoutId id="2147483978" r:id="rId14"/>
    <p:sldLayoutId id="2147483979" r:id="rId15"/>
    <p:sldLayoutId id="2147483980" r:id="rId16"/>
    <p:sldLayoutId id="2147483981"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cathedralschoolstpeterandjohn.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76425" y="1113282"/>
            <a:ext cx="3734941" cy="2396681"/>
          </a:xfrm>
        </p:spPr>
        <p:txBody>
          <a:bodyPr>
            <a:normAutofit/>
          </a:bodyPr>
          <a:lstStyle/>
          <a:p>
            <a:r>
              <a:rPr lang="en-GB" dirty="0"/>
              <a:t>Welcome to Reception</a:t>
            </a:r>
          </a:p>
        </p:txBody>
      </p:sp>
      <p:sp>
        <p:nvSpPr>
          <p:cNvPr id="3" name="Subtitle 2"/>
          <p:cNvSpPr>
            <a:spLocks noGrp="1"/>
          </p:cNvSpPr>
          <p:nvPr>
            <p:ph type="subTitle" idx="1"/>
          </p:nvPr>
        </p:nvSpPr>
        <p:spPr>
          <a:xfrm>
            <a:off x="1876425" y="3602038"/>
            <a:ext cx="3734942" cy="2052720"/>
          </a:xfrm>
        </p:spPr>
        <p:txBody>
          <a:bodyPr>
            <a:normAutofit/>
          </a:bodyPr>
          <a:lstStyle/>
          <a:p>
            <a:r>
              <a:rPr lang="en-GB" dirty="0"/>
              <a:t>2025 - 2026</a:t>
            </a:r>
          </a:p>
        </p:txBody>
      </p:sp>
      <p:pic>
        <p:nvPicPr>
          <p:cNvPr id="5" name="Picture 4">
            <a:extLst>
              <a:ext uri="{FF2B5EF4-FFF2-40B4-BE49-F238E27FC236}">
                <a16:creationId xmlns:a16="http://schemas.microsoft.com/office/drawing/2014/main" id="{D0DD052D-A184-417B-9BE8-47B5BF520D27}"/>
              </a:ext>
            </a:extLst>
          </p:cNvPr>
          <p:cNvPicPr>
            <a:picLocks noChangeAspect="1"/>
          </p:cNvPicPr>
          <p:nvPr/>
        </p:nvPicPr>
        <p:blipFill rotWithShape="1">
          <a:blip r:embed="rId3"/>
          <a:srcRect l="5025" r="1803"/>
          <a:stretch/>
        </p:blipFill>
        <p:spPr>
          <a:xfrm>
            <a:off x="6421396" y="1136606"/>
            <a:ext cx="4635583" cy="4577297"/>
          </a:xfrm>
          <a:prstGeom prst="rect">
            <a:avLst/>
          </a:prstGeom>
        </p:spPr>
      </p:pic>
    </p:spTree>
    <p:extLst>
      <p:ext uri="{BB962C8B-B14F-4D97-AF65-F5344CB8AC3E}">
        <p14:creationId xmlns:p14="http://schemas.microsoft.com/office/powerpoint/2010/main" val="381333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ctrTitle"/>
          </p:nvPr>
        </p:nvSpPr>
        <p:spPr>
          <a:xfrm>
            <a:off x="1946621" y="1079617"/>
            <a:ext cx="8825658" cy="2677648"/>
          </a:xfrm>
        </p:spPr>
        <p:txBody>
          <a:bodyPr>
            <a:normAutofit fontScale="90000"/>
          </a:bodyPr>
          <a:lstStyle/>
          <a:p>
            <a:pPr algn="ctr"/>
            <a:r>
              <a:rPr lang="en-GB" sz="3600" dirty="0"/>
              <a:t>Mission Statement</a:t>
            </a:r>
            <a:br>
              <a:rPr lang="en-GB" sz="3600" dirty="0"/>
            </a:br>
            <a:br>
              <a:rPr lang="en-GB" sz="3600" dirty="0"/>
            </a:br>
            <a:r>
              <a:rPr lang="en-GB" sz="3600" dirty="0"/>
              <a:t>Growing together within God’s loving family, we support, challenge and inspire each other to become the best that we can be.</a:t>
            </a:r>
          </a:p>
        </p:txBody>
      </p:sp>
    </p:spTree>
    <p:extLst>
      <p:ext uri="{BB962C8B-B14F-4D97-AF65-F5344CB8AC3E}">
        <p14:creationId xmlns:p14="http://schemas.microsoft.com/office/powerpoint/2010/main" val="208101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title"/>
          </p:nvPr>
        </p:nvSpPr>
        <p:spPr>
          <a:xfrm>
            <a:off x="1141413" y="166256"/>
            <a:ext cx="9905998" cy="900543"/>
          </a:xfrm>
        </p:spPr>
        <p:txBody>
          <a:bodyPr>
            <a:normAutofit fontScale="90000"/>
          </a:bodyPr>
          <a:lstStyle/>
          <a:p>
            <a:pPr algn="ctr"/>
            <a:r>
              <a:rPr lang="en-GB" sz="3600" dirty="0"/>
              <a:t>Bee- Attitudes</a:t>
            </a:r>
            <a:br>
              <a:rPr lang="en-GB" sz="3600" dirty="0"/>
            </a:br>
            <a:endParaRPr lang="en-GB" sz="3600" dirty="0"/>
          </a:p>
        </p:txBody>
      </p:sp>
      <p:sp>
        <p:nvSpPr>
          <p:cNvPr id="3" name="Content Placeholder 2">
            <a:extLst>
              <a:ext uri="{FF2B5EF4-FFF2-40B4-BE49-F238E27FC236}">
                <a16:creationId xmlns:a16="http://schemas.microsoft.com/office/drawing/2014/main" id="{E43E5E62-24F8-61E2-79FC-3FED86ED2CFE}"/>
              </a:ext>
            </a:extLst>
          </p:cNvPr>
          <p:cNvSpPr>
            <a:spLocks noGrp="1"/>
          </p:cNvSpPr>
          <p:nvPr>
            <p:ph idx="1"/>
          </p:nvPr>
        </p:nvSpPr>
        <p:spPr>
          <a:xfrm>
            <a:off x="1141412" y="914401"/>
            <a:ext cx="9905999" cy="5652654"/>
          </a:xfrm>
        </p:spPr>
        <p:txBody>
          <a:bodyPr>
            <a:normAutofit/>
          </a:bodyPr>
          <a:lstStyle/>
          <a:p>
            <a:r>
              <a:rPr lang="en-GB" dirty="0"/>
              <a:t>In Reception the children are developing their understanding of Gospel values, they are promoted through Bee-Attitudes which is consistent throughout the school. The children are encouraged to follow the values of Jesus. </a:t>
            </a:r>
          </a:p>
          <a:p>
            <a:endParaRPr lang="en-GB" dirty="0"/>
          </a:p>
        </p:txBody>
      </p:sp>
      <p:pic>
        <p:nvPicPr>
          <p:cNvPr id="5" name="Picture 4">
            <a:extLst>
              <a:ext uri="{FF2B5EF4-FFF2-40B4-BE49-F238E27FC236}">
                <a16:creationId xmlns:a16="http://schemas.microsoft.com/office/drawing/2014/main" id="{F0FDC1C9-EA9F-32B6-1BAB-E66EAA8ABA73}"/>
              </a:ext>
            </a:extLst>
          </p:cNvPr>
          <p:cNvPicPr>
            <a:picLocks noChangeAspect="1"/>
          </p:cNvPicPr>
          <p:nvPr/>
        </p:nvPicPr>
        <p:blipFill>
          <a:blip r:embed="rId2"/>
          <a:stretch>
            <a:fillRect/>
          </a:stretch>
        </p:blipFill>
        <p:spPr>
          <a:xfrm>
            <a:off x="3966745" y="2369127"/>
            <a:ext cx="3635055" cy="4322618"/>
          </a:xfrm>
          <a:prstGeom prst="rect">
            <a:avLst/>
          </a:prstGeom>
        </p:spPr>
      </p:pic>
    </p:spTree>
    <p:extLst>
      <p:ext uri="{BB962C8B-B14F-4D97-AF65-F5344CB8AC3E}">
        <p14:creationId xmlns:p14="http://schemas.microsoft.com/office/powerpoint/2010/main" val="1550228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A6A75-EC67-4F4C-92EE-6B3DC16DC290}"/>
              </a:ext>
            </a:extLst>
          </p:cNvPr>
          <p:cNvSpPr>
            <a:spLocks noGrp="1"/>
          </p:cNvSpPr>
          <p:nvPr>
            <p:ph type="title"/>
          </p:nvPr>
        </p:nvSpPr>
        <p:spPr>
          <a:xfrm>
            <a:off x="1141413" y="618518"/>
            <a:ext cx="9905998" cy="1205746"/>
          </a:xfrm>
        </p:spPr>
        <p:txBody>
          <a:bodyPr>
            <a:normAutofit/>
          </a:bodyPr>
          <a:lstStyle/>
          <a:p>
            <a:r>
              <a:rPr lang="en-GB" sz="4000" dirty="0"/>
              <a:t>                     </a:t>
            </a:r>
            <a:r>
              <a:rPr lang="en-GB" sz="4400" dirty="0"/>
              <a:t>Class Dojo</a:t>
            </a:r>
          </a:p>
        </p:txBody>
      </p:sp>
      <p:sp>
        <p:nvSpPr>
          <p:cNvPr id="3" name="Content Placeholder 2">
            <a:extLst>
              <a:ext uri="{FF2B5EF4-FFF2-40B4-BE49-F238E27FC236}">
                <a16:creationId xmlns:a16="http://schemas.microsoft.com/office/drawing/2014/main" id="{CD34D15A-4A22-4828-AE35-47F5C7BBC241}"/>
              </a:ext>
            </a:extLst>
          </p:cNvPr>
          <p:cNvSpPr>
            <a:spLocks noGrp="1"/>
          </p:cNvSpPr>
          <p:nvPr>
            <p:ph idx="1"/>
          </p:nvPr>
        </p:nvSpPr>
        <p:spPr>
          <a:xfrm>
            <a:off x="1066800" y="2014194"/>
            <a:ext cx="6437086" cy="4225288"/>
          </a:xfrm>
        </p:spPr>
        <p:txBody>
          <a:bodyPr>
            <a:normAutofit fontScale="25000" lnSpcReduction="20000"/>
          </a:bodyPr>
          <a:lstStyle/>
          <a:p>
            <a:r>
              <a:rPr lang="en-GB" sz="14400" dirty="0"/>
              <a:t>Children receive dojo points for going ‘above and beyond.’</a:t>
            </a:r>
          </a:p>
          <a:p>
            <a:endParaRPr lang="en-GB" sz="14400" dirty="0"/>
          </a:p>
          <a:p>
            <a:r>
              <a:rPr lang="en-GB" sz="14400" dirty="0"/>
              <a:t>When the children reach 10 dojo points, they will be able to choose a prize from the prize box.</a:t>
            </a:r>
          </a:p>
          <a:p>
            <a:endParaRPr lang="en-GB" sz="14400" dirty="0"/>
          </a:p>
          <a:p>
            <a:r>
              <a:rPr lang="en-GB" sz="14400" dirty="0"/>
              <a:t>After they have received their prize, the dojos will be reset to 0, ready for them to start earning their next 10 dojos. </a:t>
            </a:r>
          </a:p>
          <a:p>
            <a:endParaRPr lang="en-GB" sz="14400" dirty="0"/>
          </a:p>
          <a:p>
            <a:r>
              <a:rPr lang="en-GB" sz="14400" dirty="0"/>
              <a:t>You will be sent messages through the Dojo website when your child receives points. </a:t>
            </a:r>
          </a:p>
          <a:p>
            <a:pPr marL="0" indent="0">
              <a:buNone/>
            </a:pPr>
            <a:endParaRPr lang="en-GB" dirty="0"/>
          </a:p>
        </p:txBody>
      </p:sp>
      <p:pic>
        <p:nvPicPr>
          <p:cNvPr id="1026" name="Picture 2" descr="See the source image">
            <a:extLst>
              <a:ext uri="{FF2B5EF4-FFF2-40B4-BE49-F238E27FC236}">
                <a16:creationId xmlns:a16="http://schemas.microsoft.com/office/drawing/2014/main" id="{52684881-1FF3-4F50-B231-0627C0A0E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5386" y="2238258"/>
            <a:ext cx="5051531" cy="3977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2356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F5C48-7804-5587-4E2C-83057BF449C6}"/>
              </a:ext>
            </a:extLst>
          </p:cNvPr>
          <p:cNvSpPr>
            <a:spLocks noGrp="1"/>
          </p:cNvSpPr>
          <p:nvPr>
            <p:ph type="title"/>
          </p:nvPr>
        </p:nvSpPr>
        <p:spPr/>
        <p:txBody>
          <a:bodyPr/>
          <a:lstStyle/>
          <a:p>
            <a:r>
              <a:rPr lang="en-GB" dirty="0"/>
              <a:t>Website</a:t>
            </a:r>
          </a:p>
        </p:txBody>
      </p:sp>
      <p:sp>
        <p:nvSpPr>
          <p:cNvPr id="3" name="Content Placeholder 2">
            <a:extLst>
              <a:ext uri="{FF2B5EF4-FFF2-40B4-BE49-F238E27FC236}">
                <a16:creationId xmlns:a16="http://schemas.microsoft.com/office/drawing/2014/main" id="{01F1758E-953C-9EAC-7ACA-7A08E0B04EB2}"/>
              </a:ext>
            </a:extLst>
          </p:cNvPr>
          <p:cNvSpPr>
            <a:spLocks noGrp="1"/>
          </p:cNvSpPr>
          <p:nvPr>
            <p:ph idx="1"/>
          </p:nvPr>
        </p:nvSpPr>
        <p:spPr/>
        <p:txBody>
          <a:bodyPr/>
          <a:lstStyle/>
          <a:p>
            <a:r>
              <a:rPr lang="en-GB" dirty="0">
                <a:hlinkClick r:id="rId2"/>
              </a:rPr>
              <a:t>Home | The Cathedral School of St Peter and St John Primary (cathedralschoolstpeterandjohn.com)</a:t>
            </a:r>
            <a:endParaRPr lang="en-GB" dirty="0"/>
          </a:p>
        </p:txBody>
      </p:sp>
    </p:spTree>
    <p:extLst>
      <p:ext uri="{BB962C8B-B14F-4D97-AF65-F5344CB8AC3E}">
        <p14:creationId xmlns:p14="http://schemas.microsoft.com/office/powerpoint/2010/main" val="2463979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The </a:t>
            </a:r>
            <a:r>
              <a:rPr lang="en-GB" sz="4400" dirty="0" err="1"/>
              <a:t>EYFS</a:t>
            </a:r>
            <a:r>
              <a:rPr lang="en-GB" sz="4400" dirty="0"/>
              <a:t> TEAM</a:t>
            </a:r>
          </a:p>
        </p:txBody>
      </p:sp>
      <p:sp>
        <p:nvSpPr>
          <p:cNvPr id="3" name="Content Placeholder 2"/>
          <p:cNvSpPr>
            <a:spLocks noGrp="1"/>
          </p:cNvSpPr>
          <p:nvPr>
            <p:ph idx="1"/>
          </p:nvPr>
        </p:nvSpPr>
        <p:spPr>
          <a:xfrm>
            <a:off x="1080656" y="1857829"/>
            <a:ext cx="9966756" cy="4209142"/>
          </a:xfrm>
        </p:spPr>
        <p:txBody>
          <a:bodyPr>
            <a:normAutofit/>
          </a:bodyPr>
          <a:lstStyle/>
          <a:p>
            <a:r>
              <a:rPr lang="en-GB" sz="3600" dirty="0"/>
              <a:t>Mrs  Mc Fadden- Early Years Lead and Reception Teacher</a:t>
            </a:r>
          </a:p>
          <a:p>
            <a:r>
              <a:rPr lang="en-GB" sz="3600" dirty="0"/>
              <a:t>Mrs </a:t>
            </a:r>
            <a:r>
              <a:rPr lang="en-GB" sz="3600" dirty="0" err="1"/>
              <a:t>Culkin</a:t>
            </a:r>
            <a:r>
              <a:rPr lang="en-GB" sz="3600" dirty="0"/>
              <a:t>- Higher Level Teaching Assistant</a:t>
            </a:r>
          </a:p>
          <a:p>
            <a:r>
              <a:rPr lang="en-GB" sz="3600" dirty="0"/>
              <a:t>Mrs Clarke – Teaching Assistant</a:t>
            </a:r>
          </a:p>
          <a:p>
            <a:r>
              <a:rPr lang="en-GB" sz="3600" dirty="0"/>
              <a:t>Miss Poll – Teaching Assistant</a:t>
            </a:r>
          </a:p>
          <a:p>
            <a:endParaRPr lang="en-GB" dirty="0"/>
          </a:p>
        </p:txBody>
      </p:sp>
    </p:spTree>
    <p:extLst>
      <p:ext uri="{BB962C8B-B14F-4D97-AF65-F5344CB8AC3E}">
        <p14:creationId xmlns:p14="http://schemas.microsoft.com/office/powerpoint/2010/main" val="1653623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5512" y="870132"/>
            <a:ext cx="9792208" cy="1527078"/>
          </a:xfrm>
        </p:spPr>
        <p:txBody>
          <a:bodyPr>
            <a:normAutofit/>
          </a:bodyPr>
          <a:lstStyle/>
          <a:p>
            <a:r>
              <a:rPr lang="en-GB" dirty="0"/>
              <a:t>What is EYFS?</a:t>
            </a:r>
          </a:p>
        </p:txBody>
      </p:sp>
      <p:sp>
        <p:nvSpPr>
          <p:cNvPr id="3" name="Content Placeholder 2"/>
          <p:cNvSpPr>
            <a:spLocks noGrp="1"/>
          </p:cNvSpPr>
          <p:nvPr>
            <p:ph idx="1"/>
          </p:nvPr>
        </p:nvSpPr>
        <p:spPr>
          <a:xfrm>
            <a:off x="1175512" y="2557848"/>
            <a:ext cx="9792208" cy="3932404"/>
          </a:xfrm>
        </p:spPr>
        <p:txBody>
          <a:bodyPr>
            <a:normAutofit/>
          </a:bodyPr>
          <a:lstStyle/>
          <a:p>
            <a:pPr>
              <a:lnSpc>
                <a:spcPct val="90000"/>
              </a:lnSpc>
            </a:pPr>
            <a:r>
              <a:rPr lang="en-GB" sz="2800" dirty="0"/>
              <a:t>The Early Years Foundation Stage is a statutory framework that sets out standards for the learning, development and the care of children from birth to five years </a:t>
            </a:r>
            <a:r>
              <a:rPr lang="en-GB" dirty="0"/>
              <a:t> </a:t>
            </a:r>
          </a:p>
          <a:p>
            <a:pPr>
              <a:lnSpc>
                <a:spcPct val="90000"/>
              </a:lnSpc>
            </a:pPr>
            <a:r>
              <a:rPr lang="en-GB" sz="2800" dirty="0"/>
              <a:t>The framework ensures children are safe, healthy, and well-prepared for future learning by outlining legal requirements for safeguarding, welfare, learning, and development, all </a:t>
            </a:r>
            <a:r>
              <a:rPr lang="en-GB" sz="2800" dirty="0" err="1"/>
              <a:t>centered</a:t>
            </a:r>
            <a:r>
              <a:rPr lang="en-GB" sz="2800" dirty="0"/>
              <a:t> around a play-based approach to education</a:t>
            </a:r>
          </a:p>
          <a:p>
            <a:pPr>
              <a:lnSpc>
                <a:spcPct val="90000"/>
              </a:lnSpc>
            </a:pPr>
            <a:r>
              <a:rPr lang="en-GB" sz="2800" dirty="0"/>
              <a:t>The framework emphasizes that children learn best through play and active exploration.</a:t>
            </a:r>
          </a:p>
          <a:p>
            <a:pPr>
              <a:lnSpc>
                <a:spcPct val="90000"/>
              </a:lnSpc>
            </a:pPr>
            <a:endParaRPr lang="en-GB" sz="2800" dirty="0"/>
          </a:p>
          <a:p>
            <a:pPr marL="0" indent="0">
              <a:lnSpc>
                <a:spcPct val="90000"/>
              </a:lnSpc>
              <a:buNone/>
            </a:pPr>
            <a:endParaRPr lang="en-GB" dirty="0"/>
          </a:p>
        </p:txBody>
      </p:sp>
    </p:spTree>
    <p:extLst>
      <p:ext uri="{BB962C8B-B14F-4D97-AF65-F5344CB8AC3E}">
        <p14:creationId xmlns:p14="http://schemas.microsoft.com/office/powerpoint/2010/main" val="365169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5512" y="247426"/>
            <a:ext cx="9792208" cy="914400"/>
          </a:xfrm>
        </p:spPr>
        <p:txBody>
          <a:bodyPr>
            <a:normAutofit/>
          </a:bodyPr>
          <a:lstStyle/>
          <a:p>
            <a:r>
              <a:rPr lang="en-GB" dirty="0"/>
              <a:t>Key Areas of Learning</a:t>
            </a:r>
          </a:p>
        </p:txBody>
      </p:sp>
      <p:sp>
        <p:nvSpPr>
          <p:cNvPr id="3" name="Content Placeholder 2"/>
          <p:cNvSpPr>
            <a:spLocks noGrp="1"/>
          </p:cNvSpPr>
          <p:nvPr>
            <p:ph idx="1"/>
          </p:nvPr>
        </p:nvSpPr>
        <p:spPr>
          <a:xfrm>
            <a:off x="1175512" y="1054248"/>
            <a:ext cx="9792208" cy="5454127"/>
          </a:xfrm>
        </p:spPr>
        <p:txBody>
          <a:bodyPr>
            <a:noAutofit/>
          </a:bodyPr>
          <a:lstStyle/>
          <a:p>
            <a:pPr marL="0" indent="0">
              <a:lnSpc>
                <a:spcPct val="90000"/>
              </a:lnSpc>
              <a:buNone/>
            </a:pPr>
            <a:r>
              <a:rPr lang="en-GB" dirty="0"/>
              <a:t>Key areas:</a:t>
            </a:r>
          </a:p>
          <a:p>
            <a:pPr marL="0" indent="0">
              <a:lnSpc>
                <a:spcPct val="90000"/>
              </a:lnSpc>
              <a:buNone/>
            </a:pPr>
            <a:endParaRPr lang="en-GB" dirty="0"/>
          </a:p>
          <a:p>
            <a:pPr marL="0" indent="0">
              <a:lnSpc>
                <a:spcPct val="90000"/>
              </a:lnSpc>
              <a:buNone/>
            </a:pPr>
            <a:r>
              <a:rPr lang="en-GB" dirty="0"/>
              <a:t>Prime areas:</a:t>
            </a:r>
          </a:p>
          <a:p>
            <a:pPr>
              <a:lnSpc>
                <a:spcPct val="90000"/>
              </a:lnSpc>
            </a:pPr>
            <a:r>
              <a:rPr lang="en-GB" dirty="0"/>
              <a:t>Communication and Language </a:t>
            </a:r>
          </a:p>
          <a:p>
            <a:pPr>
              <a:lnSpc>
                <a:spcPct val="90000"/>
              </a:lnSpc>
            </a:pPr>
            <a:r>
              <a:rPr lang="en-GB" dirty="0"/>
              <a:t>Personal Social and Emotional Development </a:t>
            </a:r>
          </a:p>
          <a:p>
            <a:pPr>
              <a:lnSpc>
                <a:spcPct val="90000"/>
              </a:lnSpc>
            </a:pPr>
            <a:r>
              <a:rPr lang="en-GB" dirty="0"/>
              <a:t>Physical Development</a:t>
            </a:r>
          </a:p>
          <a:p>
            <a:pPr>
              <a:lnSpc>
                <a:spcPct val="90000"/>
              </a:lnSpc>
            </a:pPr>
            <a:endParaRPr lang="en-GB" dirty="0"/>
          </a:p>
          <a:p>
            <a:pPr>
              <a:lnSpc>
                <a:spcPct val="90000"/>
              </a:lnSpc>
            </a:pPr>
            <a:r>
              <a:rPr lang="en-GB" dirty="0"/>
              <a:t>Literacy</a:t>
            </a:r>
          </a:p>
          <a:p>
            <a:pPr>
              <a:lnSpc>
                <a:spcPct val="90000"/>
              </a:lnSpc>
            </a:pPr>
            <a:r>
              <a:rPr lang="en-GB" dirty="0"/>
              <a:t>Mathematics </a:t>
            </a:r>
          </a:p>
          <a:p>
            <a:pPr>
              <a:lnSpc>
                <a:spcPct val="90000"/>
              </a:lnSpc>
            </a:pPr>
            <a:r>
              <a:rPr lang="en-GB" dirty="0"/>
              <a:t>Understanding of the World </a:t>
            </a:r>
          </a:p>
          <a:p>
            <a:pPr>
              <a:lnSpc>
                <a:spcPct val="90000"/>
              </a:lnSpc>
            </a:pPr>
            <a:r>
              <a:rPr lang="en-GB" dirty="0"/>
              <a:t>Expressive Arts and Design</a:t>
            </a:r>
          </a:p>
        </p:txBody>
      </p:sp>
    </p:spTree>
    <p:extLst>
      <p:ext uri="{BB962C8B-B14F-4D97-AF65-F5344CB8AC3E}">
        <p14:creationId xmlns:p14="http://schemas.microsoft.com/office/powerpoint/2010/main" val="3892458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6367B-0259-4D0D-9943-7F8414AF7FD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D4DB9CC-1A0E-4075-83A2-D1514BC20B58}"/>
              </a:ext>
            </a:extLst>
          </p:cNvPr>
          <p:cNvSpPr>
            <a:spLocks noGrp="1"/>
          </p:cNvSpPr>
          <p:nvPr>
            <p:ph idx="1"/>
          </p:nvPr>
        </p:nvSpPr>
        <p:spPr/>
        <p:txBody>
          <a:bodyPr/>
          <a:lstStyle/>
          <a:p>
            <a:endParaRPr lang="en-GB" dirty="0"/>
          </a:p>
          <a:p>
            <a:r>
              <a:rPr lang="en-GB" dirty="0"/>
              <a:t>Reception is more structured than nursery. The children are expected to concentrate for longer periods of time and complete increasingly challenging tasks, such as writing short sentences or solving problems in maths. The structure helps to prepare the children for Year 1. </a:t>
            </a:r>
          </a:p>
          <a:p>
            <a:endParaRPr lang="en-GB" dirty="0"/>
          </a:p>
        </p:txBody>
      </p:sp>
    </p:spTree>
    <p:extLst>
      <p:ext uri="{BB962C8B-B14F-4D97-AF65-F5344CB8AC3E}">
        <p14:creationId xmlns:p14="http://schemas.microsoft.com/office/powerpoint/2010/main" val="2418344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217D7-498E-4898-916F-FE54365E0E82}"/>
              </a:ext>
            </a:extLst>
          </p:cNvPr>
          <p:cNvSpPr>
            <a:spLocks noGrp="1"/>
          </p:cNvSpPr>
          <p:nvPr>
            <p:ph type="title"/>
          </p:nvPr>
        </p:nvSpPr>
        <p:spPr/>
        <p:txBody>
          <a:bodyPr/>
          <a:lstStyle/>
          <a:p>
            <a:r>
              <a:rPr lang="en-GB" dirty="0"/>
              <a:t>Supervised Teeth brushing programme</a:t>
            </a:r>
          </a:p>
        </p:txBody>
      </p:sp>
      <p:sp>
        <p:nvSpPr>
          <p:cNvPr id="3" name="Content Placeholder 2">
            <a:extLst>
              <a:ext uri="{FF2B5EF4-FFF2-40B4-BE49-F238E27FC236}">
                <a16:creationId xmlns:a16="http://schemas.microsoft.com/office/drawing/2014/main" id="{125B0502-72B2-49B8-AA70-2D90D0CA9B9A}"/>
              </a:ext>
            </a:extLst>
          </p:cNvPr>
          <p:cNvSpPr>
            <a:spLocks noGrp="1"/>
          </p:cNvSpPr>
          <p:nvPr>
            <p:ph idx="1"/>
          </p:nvPr>
        </p:nvSpPr>
        <p:spPr/>
        <p:txBody>
          <a:bodyPr/>
          <a:lstStyle/>
          <a:p>
            <a:r>
              <a:rPr lang="en-GB" dirty="0"/>
              <a:t>Consent forms will be provided if you would like your child to take part.</a:t>
            </a:r>
          </a:p>
          <a:p>
            <a:r>
              <a:rPr lang="en-GB" dirty="0"/>
              <a:t>Your child will be helped to brush their teeth each day and will be closely supervised to ensure they are doing it efficiently</a:t>
            </a:r>
          </a:p>
          <a:p>
            <a:endParaRPr lang="en-GB" dirty="0"/>
          </a:p>
        </p:txBody>
      </p:sp>
    </p:spTree>
    <p:extLst>
      <p:ext uri="{BB962C8B-B14F-4D97-AF65-F5344CB8AC3E}">
        <p14:creationId xmlns:p14="http://schemas.microsoft.com/office/powerpoint/2010/main" val="168009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766592"/>
            <a:ext cx="8596668" cy="1320800"/>
          </a:xfrm>
        </p:spPr>
        <p:txBody>
          <a:bodyPr/>
          <a:lstStyle/>
          <a:p>
            <a:r>
              <a:rPr lang="en-GB" dirty="0"/>
              <a:t>Reception Baseline</a:t>
            </a:r>
          </a:p>
        </p:txBody>
      </p:sp>
      <p:sp>
        <p:nvSpPr>
          <p:cNvPr id="5" name="Content Placeholder 4"/>
          <p:cNvSpPr>
            <a:spLocks noGrp="1"/>
          </p:cNvSpPr>
          <p:nvPr>
            <p:ph idx="1"/>
          </p:nvPr>
        </p:nvSpPr>
        <p:spPr/>
        <p:txBody>
          <a:bodyPr>
            <a:normAutofit/>
          </a:bodyPr>
          <a:lstStyle/>
          <a:p>
            <a:r>
              <a:rPr lang="en-GB" sz="2400" dirty="0"/>
              <a:t>Every child is assessed at the beginning of Reception. This allows us to track your child’s progress as they move through the school. </a:t>
            </a:r>
          </a:p>
          <a:p>
            <a:r>
              <a:rPr lang="en-GB" sz="2400" dirty="0"/>
              <a:t>These assessments are completed in class with the teacher. They take about 20 minutes. </a:t>
            </a:r>
          </a:p>
          <a:p>
            <a:r>
              <a:rPr lang="en-GB" sz="2400" dirty="0"/>
              <a:t>Every child in the country will complete the same assessments. </a:t>
            </a:r>
          </a:p>
        </p:txBody>
      </p:sp>
      <p:sp>
        <p:nvSpPr>
          <p:cNvPr id="4" name="Content Placeholder 2">
            <a:extLst>
              <a:ext uri="{FF2B5EF4-FFF2-40B4-BE49-F238E27FC236}">
                <a16:creationId xmlns:a16="http://schemas.microsoft.com/office/drawing/2014/main" id="{CD34D15A-4A22-4828-AE35-47F5C7BBC241}"/>
              </a:ext>
            </a:extLst>
          </p:cNvPr>
          <p:cNvSpPr txBox="1">
            <a:spLocks/>
          </p:cNvSpPr>
          <p:nvPr/>
        </p:nvSpPr>
        <p:spPr>
          <a:xfrm>
            <a:off x="1066800" y="2014194"/>
            <a:ext cx="8608828" cy="402084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Tree>
    <p:extLst>
      <p:ext uri="{BB962C8B-B14F-4D97-AF65-F5344CB8AC3E}">
        <p14:creationId xmlns:p14="http://schemas.microsoft.com/office/powerpoint/2010/main" val="3279342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1085591"/>
          </a:xfrm>
        </p:spPr>
        <p:txBody>
          <a:bodyPr>
            <a:normAutofit/>
          </a:bodyPr>
          <a:lstStyle/>
          <a:p>
            <a:r>
              <a:rPr lang="en-GB" sz="4000" dirty="0"/>
              <a:t>General reminders</a:t>
            </a:r>
          </a:p>
        </p:txBody>
      </p:sp>
      <p:sp>
        <p:nvSpPr>
          <p:cNvPr id="3" name="Content Placeholder 2"/>
          <p:cNvSpPr>
            <a:spLocks noGrp="1"/>
          </p:cNvSpPr>
          <p:nvPr>
            <p:ph sz="half" idx="1"/>
          </p:nvPr>
        </p:nvSpPr>
        <p:spPr/>
        <p:txBody>
          <a:bodyPr>
            <a:normAutofit fontScale="92500" lnSpcReduction="20000"/>
          </a:bodyPr>
          <a:lstStyle/>
          <a:p>
            <a:pPr marL="0" indent="0">
              <a:buNone/>
            </a:pPr>
            <a:endParaRPr lang="en-GB" dirty="0"/>
          </a:p>
          <a:p>
            <a:endParaRPr lang="en-GB" dirty="0"/>
          </a:p>
          <a:p>
            <a:endParaRPr lang="en-GB" dirty="0"/>
          </a:p>
        </p:txBody>
      </p:sp>
      <p:sp>
        <p:nvSpPr>
          <p:cNvPr id="4" name="Content Placeholder 3"/>
          <p:cNvSpPr>
            <a:spLocks noGrp="1"/>
          </p:cNvSpPr>
          <p:nvPr>
            <p:ph sz="half" idx="2"/>
          </p:nvPr>
        </p:nvSpPr>
        <p:spPr>
          <a:xfrm>
            <a:off x="758284" y="1704109"/>
            <a:ext cx="10275588" cy="4315691"/>
          </a:xfrm>
        </p:spPr>
        <p:txBody>
          <a:bodyPr>
            <a:normAutofit fontScale="92500" lnSpcReduction="20000"/>
          </a:bodyPr>
          <a:lstStyle/>
          <a:p>
            <a:r>
              <a:rPr lang="en-GB" sz="3000" dirty="0"/>
              <a:t>Doors open at 8.40 am for a 8.45 am start. </a:t>
            </a:r>
          </a:p>
          <a:p>
            <a:r>
              <a:rPr lang="en-GB" sz="3000" dirty="0"/>
              <a:t>School meal orders can be placed a week in advance or on the day, before 8.30am. </a:t>
            </a:r>
          </a:p>
          <a:p>
            <a:r>
              <a:rPr lang="en-GB" sz="3000" dirty="0"/>
              <a:t>Packed lunches: We promote healthy eating, water available in the dinner hall.  </a:t>
            </a:r>
          </a:p>
          <a:p>
            <a:r>
              <a:rPr lang="en-GB" sz="3000" dirty="0"/>
              <a:t>Toast and milk are payable half termly in advance.</a:t>
            </a:r>
          </a:p>
          <a:p>
            <a:r>
              <a:rPr lang="en-GB" sz="3000" dirty="0"/>
              <a:t>All monies are to be paid using Parent Pay.</a:t>
            </a:r>
          </a:p>
          <a:p>
            <a:r>
              <a:rPr lang="en-GB" sz="3000" dirty="0"/>
              <a:t>The school gates open at 3 pm and the day ends at 3.10 pm.</a:t>
            </a:r>
          </a:p>
        </p:txBody>
      </p:sp>
    </p:spTree>
    <p:extLst>
      <p:ext uri="{BB962C8B-B14F-4D97-AF65-F5344CB8AC3E}">
        <p14:creationId xmlns:p14="http://schemas.microsoft.com/office/powerpoint/2010/main" val="2133371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4931" y="109330"/>
            <a:ext cx="9905998" cy="526775"/>
          </a:xfrm>
        </p:spPr>
        <p:txBody>
          <a:bodyPr>
            <a:normAutofit fontScale="90000"/>
          </a:bodyPr>
          <a:lstStyle/>
          <a:p>
            <a:r>
              <a:rPr lang="en-GB" sz="4000" dirty="0"/>
              <a:t>Uniform</a:t>
            </a:r>
          </a:p>
        </p:txBody>
      </p:sp>
      <p:sp>
        <p:nvSpPr>
          <p:cNvPr id="3" name="Content Placeholder 2"/>
          <p:cNvSpPr>
            <a:spLocks noGrp="1"/>
          </p:cNvSpPr>
          <p:nvPr>
            <p:ph idx="1"/>
          </p:nvPr>
        </p:nvSpPr>
        <p:spPr>
          <a:xfrm>
            <a:off x="1154954" y="506896"/>
            <a:ext cx="8825659" cy="6241775"/>
          </a:xfrm>
        </p:spPr>
        <p:txBody>
          <a:bodyPr>
            <a:normAutofit fontScale="25000" lnSpcReduction="20000"/>
          </a:bodyPr>
          <a:lstStyle/>
          <a:p>
            <a:pPr>
              <a:spcBef>
                <a:spcPct val="0"/>
              </a:spcBef>
              <a:defRPr/>
            </a:pPr>
            <a:r>
              <a:rPr lang="en-GB" altLang="en-US" sz="9600" dirty="0">
                <a:solidFill>
                  <a:schemeClr val="tx1"/>
                </a:solidFill>
              </a:rPr>
              <a:t>Blue sweatshirt or cardigan with school logo. </a:t>
            </a:r>
          </a:p>
          <a:p>
            <a:pPr>
              <a:spcBef>
                <a:spcPct val="0"/>
              </a:spcBef>
              <a:defRPr/>
            </a:pPr>
            <a:r>
              <a:rPr lang="en-GB" altLang="en-US" sz="9600" dirty="0">
                <a:solidFill>
                  <a:schemeClr val="tx1"/>
                </a:solidFill>
              </a:rPr>
              <a:t>White polo shirt</a:t>
            </a:r>
          </a:p>
          <a:p>
            <a:pPr>
              <a:spcBef>
                <a:spcPct val="0"/>
              </a:spcBef>
              <a:defRPr/>
            </a:pPr>
            <a:r>
              <a:rPr lang="en-GB" altLang="en-US" sz="9600" dirty="0">
                <a:solidFill>
                  <a:schemeClr val="tx1"/>
                </a:solidFill>
              </a:rPr>
              <a:t>Dark grey/black trousers</a:t>
            </a:r>
          </a:p>
          <a:p>
            <a:pPr>
              <a:spcBef>
                <a:spcPct val="0"/>
              </a:spcBef>
              <a:defRPr/>
            </a:pPr>
            <a:r>
              <a:rPr lang="en-GB" altLang="en-US" sz="9600" dirty="0">
                <a:solidFill>
                  <a:schemeClr val="tx1"/>
                </a:solidFill>
              </a:rPr>
              <a:t>Navy/black/grey knee length skirt or pinafore dress</a:t>
            </a:r>
          </a:p>
          <a:p>
            <a:pPr>
              <a:spcBef>
                <a:spcPct val="0"/>
              </a:spcBef>
              <a:defRPr/>
            </a:pPr>
            <a:r>
              <a:rPr lang="en-GB" altLang="en-US" sz="9600" dirty="0">
                <a:solidFill>
                  <a:schemeClr val="tx1"/>
                </a:solidFill>
              </a:rPr>
              <a:t>Plain black/white or grey socks/tights</a:t>
            </a:r>
          </a:p>
          <a:p>
            <a:pPr>
              <a:spcBef>
                <a:spcPct val="0"/>
              </a:spcBef>
              <a:defRPr/>
            </a:pPr>
            <a:r>
              <a:rPr lang="en-GB" altLang="en-US" sz="9600" dirty="0">
                <a:solidFill>
                  <a:schemeClr val="tx1"/>
                </a:solidFill>
              </a:rPr>
              <a:t>Black shoes (no trainers, boots or open toe sandals) Velcro promotes independence. </a:t>
            </a:r>
          </a:p>
          <a:p>
            <a:pPr>
              <a:spcBef>
                <a:spcPct val="0"/>
              </a:spcBef>
              <a:defRPr/>
            </a:pPr>
            <a:r>
              <a:rPr lang="en-GB" altLang="en-US" sz="9600" dirty="0">
                <a:solidFill>
                  <a:schemeClr val="tx1"/>
                </a:solidFill>
              </a:rPr>
              <a:t>Please ensure your child comes to school with a coat, British weather is unpredictable</a:t>
            </a:r>
          </a:p>
          <a:p>
            <a:pPr>
              <a:spcBef>
                <a:spcPct val="0"/>
              </a:spcBef>
              <a:defRPr/>
            </a:pPr>
            <a:r>
              <a:rPr lang="en-GB" altLang="en-US" sz="9600" dirty="0"/>
              <a:t>Draw string bags for coat pegs: Please provide spare clothes (doesn’t need to be a uniform).</a:t>
            </a:r>
          </a:p>
          <a:p>
            <a:pPr>
              <a:spcBef>
                <a:spcPct val="0"/>
              </a:spcBef>
              <a:defRPr/>
            </a:pPr>
            <a:r>
              <a:rPr lang="en-GB" altLang="en-US" sz="9600" dirty="0">
                <a:solidFill>
                  <a:schemeClr val="tx1"/>
                </a:solidFill>
              </a:rPr>
              <a:t>Reading bags: To be kept in the boxes under the coat trolley</a:t>
            </a:r>
          </a:p>
          <a:p>
            <a:pPr>
              <a:spcBef>
                <a:spcPct val="0"/>
              </a:spcBef>
              <a:defRPr/>
            </a:pPr>
            <a:r>
              <a:rPr lang="en-GB" altLang="en-US" sz="9600" dirty="0"/>
              <a:t>Sweatshirt’s/Cardigan’s, book/drawstring bags available to order at the office</a:t>
            </a:r>
            <a:endParaRPr lang="en-GB" altLang="en-US" sz="9600" dirty="0">
              <a:solidFill>
                <a:schemeClr val="tx1"/>
              </a:solidFill>
            </a:endParaRPr>
          </a:p>
          <a:p>
            <a:pPr>
              <a:spcBef>
                <a:spcPct val="0"/>
              </a:spcBef>
              <a:defRPr/>
            </a:pPr>
            <a:r>
              <a:rPr lang="en-GB" altLang="en-US" sz="9600" dirty="0">
                <a:solidFill>
                  <a:schemeClr val="tx1"/>
                </a:solidFill>
              </a:rPr>
              <a:t>Small plain studs. </a:t>
            </a:r>
            <a:r>
              <a:rPr lang="en-GB" altLang="en-US" sz="9600" dirty="0"/>
              <a:t>No bracelets or necklaces to be worn</a:t>
            </a:r>
            <a:endParaRPr lang="en-GB" altLang="en-US" sz="9600" dirty="0">
              <a:solidFill>
                <a:schemeClr val="tx1"/>
              </a:solidFill>
            </a:endParaRPr>
          </a:p>
          <a:p>
            <a:pPr>
              <a:spcBef>
                <a:spcPct val="0"/>
              </a:spcBef>
              <a:buFontTx/>
              <a:buNone/>
              <a:defRPr/>
            </a:pPr>
            <a:r>
              <a:rPr lang="en-GB" altLang="en-US" sz="9600" b="1" dirty="0">
                <a:solidFill>
                  <a:schemeClr val="tx1"/>
                </a:solidFill>
              </a:rPr>
              <a:t>All items of clothing should be marked with your child’s name please!</a:t>
            </a:r>
          </a:p>
          <a:p>
            <a:endParaRPr lang="en-GB" dirty="0"/>
          </a:p>
        </p:txBody>
      </p:sp>
    </p:spTree>
    <p:extLst>
      <p:ext uri="{BB962C8B-B14F-4D97-AF65-F5344CB8AC3E}">
        <p14:creationId xmlns:p14="http://schemas.microsoft.com/office/powerpoint/2010/main" val="20301668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62344" y="252759"/>
            <a:ext cx="9905998" cy="464214"/>
          </a:xfrm>
        </p:spPr>
        <p:txBody>
          <a:bodyPr>
            <a:normAutofit fontScale="90000"/>
          </a:bodyPr>
          <a:lstStyle/>
          <a:p>
            <a:r>
              <a:rPr lang="en-GB" dirty="0"/>
              <a:t>Curriculum </a:t>
            </a:r>
          </a:p>
        </p:txBody>
      </p:sp>
      <p:sp>
        <p:nvSpPr>
          <p:cNvPr id="3" name="Content Placeholder 2"/>
          <p:cNvSpPr>
            <a:spLocks noGrp="1"/>
          </p:cNvSpPr>
          <p:nvPr>
            <p:ph idx="1"/>
          </p:nvPr>
        </p:nvSpPr>
        <p:spPr>
          <a:xfrm>
            <a:off x="696192" y="716973"/>
            <a:ext cx="10806544" cy="5952768"/>
          </a:xfrm>
        </p:spPr>
        <p:txBody>
          <a:bodyPr>
            <a:normAutofit fontScale="25000" lnSpcReduction="20000"/>
          </a:bodyPr>
          <a:lstStyle/>
          <a:p>
            <a:pPr marL="0" indent="0">
              <a:buNone/>
            </a:pPr>
            <a:r>
              <a:rPr lang="en-GB" sz="9600" dirty="0"/>
              <a:t>Our planning is a basic outline to ensure we cover all the areas of the curriculum however it is flexible. We always aim to plan to the interests of the children and therefore the overviews should be considered as a working document and can alter slightly. </a:t>
            </a:r>
          </a:p>
          <a:p>
            <a:pPr marL="0" indent="0">
              <a:buNone/>
            </a:pPr>
            <a:endParaRPr lang="en-GB" sz="9600" dirty="0"/>
          </a:p>
          <a:p>
            <a:pPr marL="0" indent="0">
              <a:buNone/>
            </a:pPr>
            <a:r>
              <a:rPr lang="en-GB" sz="9600" dirty="0"/>
              <a:t>We are always looking for ways to enrich our curriculum so if you have any links that you feel might benefit our children, please let us know for example, if you or a member of your family is a key worker, it would be wonderful if you could come in and talk to the children.</a:t>
            </a:r>
          </a:p>
          <a:p>
            <a:pPr marL="0" indent="0">
              <a:buNone/>
            </a:pPr>
            <a:endParaRPr lang="en-GB" sz="9600" dirty="0"/>
          </a:p>
          <a:p>
            <a:pPr marL="0" indent="0">
              <a:buNone/>
            </a:pPr>
            <a:r>
              <a:rPr lang="en-GB" sz="9600" dirty="0"/>
              <a:t>In addition to our curriculum, we are also involved in the whole school super learning days, for example, the Inspirational Women in History, Black History month, Science day and much more. </a:t>
            </a:r>
          </a:p>
        </p:txBody>
      </p:sp>
    </p:spTree>
    <p:extLst>
      <p:ext uri="{BB962C8B-B14F-4D97-AF65-F5344CB8AC3E}">
        <p14:creationId xmlns:p14="http://schemas.microsoft.com/office/powerpoint/2010/main" val="3677577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0E2ED-4696-4DB4-9067-A1737B82D19F}"/>
              </a:ext>
            </a:extLst>
          </p:cNvPr>
          <p:cNvSpPr>
            <a:spLocks noGrp="1"/>
          </p:cNvSpPr>
          <p:nvPr>
            <p:ph type="title"/>
          </p:nvPr>
        </p:nvSpPr>
        <p:spPr/>
        <p:txBody>
          <a:bodyPr/>
          <a:lstStyle/>
          <a:p>
            <a:r>
              <a:rPr lang="en-GB" dirty="0"/>
              <a:t>Educational visits</a:t>
            </a:r>
          </a:p>
        </p:txBody>
      </p:sp>
      <p:sp>
        <p:nvSpPr>
          <p:cNvPr id="3" name="Content Placeholder 2">
            <a:extLst>
              <a:ext uri="{FF2B5EF4-FFF2-40B4-BE49-F238E27FC236}">
                <a16:creationId xmlns:a16="http://schemas.microsoft.com/office/drawing/2014/main" id="{316740EC-3777-400E-A85D-226CFC0A00CF}"/>
              </a:ext>
            </a:extLst>
          </p:cNvPr>
          <p:cNvSpPr>
            <a:spLocks noGrp="1"/>
          </p:cNvSpPr>
          <p:nvPr>
            <p:ph idx="1"/>
          </p:nvPr>
        </p:nvSpPr>
        <p:spPr/>
        <p:txBody>
          <a:bodyPr/>
          <a:lstStyle/>
          <a:p>
            <a:r>
              <a:rPr lang="en-GB" dirty="0"/>
              <a:t>Peel Park</a:t>
            </a:r>
          </a:p>
          <a:p>
            <a:r>
              <a:rPr lang="en-GB" dirty="0"/>
              <a:t>RHS </a:t>
            </a:r>
            <a:r>
              <a:rPr lang="en-GB" dirty="0" err="1"/>
              <a:t>Bridewater</a:t>
            </a:r>
            <a:endParaRPr lang="en-GB" dirty="0"/>
          </a:p>
          <a:p>
            <a:r>
              <a:rPr lang="en-GB" dirty="0"/>
              <a:t>Salford Museum and Art Gallery: Visit to the Victorian Street Lark Hill Place</a:t>
            </a:r>
          </a:p>
          <a:p>
            <a:r>
              <a:rPr lang="en-GB" dirty="0"/>
              <a:t>Southport beach</a:t>
            </a:r>
          </a:p>
          <a:p>
            <a:endParaRPr lang="en-GB" dirty="0"/>
          </a:p>
        </p:txBody>
      </p:sp>
    </p:spTree>
    <p:extLst>
      <p:ext uri="{BB962C8B-B14F-4D97-AF65-F5344CB8AC3E}">
        <p14:creationId xmlns:p14="http://schemas.microsoft.com/office/powerpoint/2010/main" val="4117612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a:xfrm>
            <a:off x="2287102" y="215266"/>
            <a:ext cx="9905998" cy="448283"/>
          </a:xfrm>
        </p:spPr>
        <p:txBody>
          <a:bodyPr>
            <a:normAutofit fontScale="90000"/>
          </a:bodyPr>
          <a:lstStyle/>
          <a:p>
            <a:r>
              <a:rPr lang="en-GB" dirty="0"/>
              <a:t>Reception Phonics AND Reading</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2272738678"/>
              </p:ext>
            </p:extLst>
          </p:nvPr>
        </p:nvGraphicFramePr>
        <p:xfrm>
          <a:off x="845128" y="2105240"/>
          <a:ext cx="10133011" cy="36824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ounded Rectangle 7"/>
          <p:cNvSpPr/>
          <p:nvPr/>
        </p:nvSpPr>
        <p:spPr>
          <a:xfrm>
            <a:off x="775858" y="861232"/>
            <a:ext cx="10271553" cy="1466332"/>
          </a:xfrm>
          <a:prstGeom prst="roundRect">
            <a:avLst>
              <a:gd name="adj" fmla="val 10000"/>
            </a:avLst>
          </a:prstGeom>
          <a:solidFill>
            <a:schemeClr val="accent1">
              <a:lumMod val="60000"/>
              <a:lumOff val="40000"/>
            </a:schemeClr>
          </a:solidFill>
          <a:ln>
            <a:solidFill>
              <a:srgbClr val="FFFF00"/>
            </a:solidFill>
          </a:ln>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txBody>
          <a:bodyPr/>
          <a:lstStyle/>
          <a:p>
            <a:r>
              <a:rPr lang="en-GB"/>
              <a:t> </a:t>
            </a:r>
            <a:endParaRPr lang="en-GB" dirty="0"/>
          </a:p>
        </p:txBody>
      </p:sp>
      <p:grpSp>
        <p:nvGrpSpPr>
          <p:cNvPr id="9" name="Group 8"/>
          <p:cNvGrpSpPr/>
          <p:nvPr/>
        </p:nvGrpSpPr>
        <p:grpSpPr>
          <a:xfrm>
            <a:off x="914400" y="1070264"/>
            <a:ext cx="10037617" cy="1257300"/>
            <a:chOff x="-175139" y="-222564"/>
            <a:chExt cx="9954702" cy="1232994"/>
          </a:xfrm>
        </p:grpSpPr>
        <p:sp>
          <p:nvSpPr>
            <p:cNvPr id="11" name="Rectangle 10"/>
            <p:cNvSpPr/>
            <p:nvPr/>
          </p:nvSpPr>
          <p:spPr>
            <a:xfrm>
              <a:off x="950049" y="79782"/>
              <a:ext cx="8829514" cy="9306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a:lstStyle/>
            <a:p>
              <a:endParaRPr lang="en-GB"/>
            </a:p>
          </p:txBody>
        </p:sp>
        <p:sp>
          <p:nvSpPr>
            <p:cNvPr id="12" name="Rectangle 11"/>
            <p:cNvSpPr/>
            <p:nvPr/>
          </p:nvSpPr>
          <p:spPr>
            <a:xfrm>
              <a:off x="-175139" y="-222564"/>
              <a:ext cx="9809018" cy="1232994"/>
            </a:xfrm>
            <a:prstGeom prst="rect">
              <a:avLst/>
            </a:prstGeom>
          </p:spPr>
          <p:style>
            <a:lnRef idx="0">
              <a:scrgbClr r="0" g="0" b="0"/>
            </a:lnRef>
            <a:fillRef idx="0">
              <a:scrgbClr r="0" g="0" b="0"/>
            </a:fillRef>
            <a:effectRef idx="0">
              <a:scrgbClr r="0" g="0" b="0"/>
            </a:effectRef>
            <a:fontRef idx="minor">
              <a:schemeClr val="bg1">
                <a:hueOff val="0"/>
                <a:satOff val="0"/>
                <a:lumOff val="0"/>
                <a:alphaOff val="0"/>
              </a:schemeClr>
            </a:fontRef>
          </p:style>
          <p:txBody>
            <a:bodyPr spcFirstLastPara="0" vert="horz" wrap="square" lIns="98494" tIns="98494" rIns="98494" bIns="98494" numCol="1" spcCol="1270" anchor="ctr" anchorCtr="0">
              <a:noAutofit/>
            </a:bodyPr>
            <a:lstStyle/>
            <a:p>
              <a:pPr lvl="0" algn="l" defTabSz="755650">
                <a:lnSpc>
                  <a:spcPct val="90000"/>
                </a:lnSpc>
                <a:spcBef>
                  <a:spcPct val="0"/>
                </a:spcBef>
                <a:spcAft>
                  <a:spcPct val="35000"/>
                </a:spcAft>
              </a:pPr>
              <a:r>
                <a:rPr lang="en-US" sz="2000" dirty="0"/>
                <a:t>Our teaching scheme - Little Wandle Letters and Sounds.</a:t>
              </a:r>
            </a:p>
            <a:p>
              <a:pPr lvl="0" algn="l" defTabSz="755650">
                <a:lnSpc>
                  <a:spcPct val="90000"/>
                </a:lnSpc>
                <a:spcBef>
                  <a:spcPct val="0"/>
                </a:spcBef>
                <a:spcAft>
                  <a:spcPct val="35000"/>
                </a:spcAft>
              </a:pPr>
              <a:r>
                <a:rPr lang="en-US" sz="2000" kern="1200" dirty="0"/>
                <a:t>Systematic Synthetic Phonics – it is an approach to recognise letters and their associated sounds. We break the words down into the smallest units of sound and blend them together to read the words  </a:t>
              </a:r>
              <a:endParaRPr lang="en-US" sz="2000" dirty="0"/>
            </a:p>
            <a:p>
              <a:pPr lvl="0" algn="l" defTabSz="755650">
                <a:lnSpc>
                  <a:spcPct val="90000"/>
                </a:lnSpc>
                <a:spcBef>
                  <a:spcPct val="0"/>
                </a:spcBef>
                <a:spcAft>
                  <a:spcPct val="35000"/>
                </a:spcAft>
              </a:pPr>
              <a:endParaRPr lang="en-US" sz="1700" b="1" kern="1200" dirty="0"/>
            </a:p>
          </p:txBody>
        </p:sp>
      </p:grpSp>
    </p:spTree>
    <p:extLst>
      <p:ext uri="{BB962C8B-B14F-4D97-AF65-F5344CB8AC3E}">
        <p14:creationId xmlns:p14="http://schemas.microsoft.com/office/powerpoint/2010/main" val="3251587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F877A-3A6A-5C6B-DC21-B441E6A73EAA}"/>
              </a:ext>
            </a:extLst>
          </p:cNvPr>
          <p:cNvSpPr>
            <a:spLocks noGrp="1"/>
          </p:cNvSpPr>
          <p:nvPr>
            <p:ph type="title"/>
          </p:nvPr>
        </p:nvSpPr>
        <p:spPr>
          <a:xfrm>
            <a:off x="1141410" y="-148737"/>
            <a:ext cx="9905998" cy="1478570"/>
          </a:xfrm>
        </p:spPr>
        <p:txBody>
          <a:bodyPr/>
          <a:lstStyle/>
          <a:p>
            <a:r>
              <a:rPr lang="en-GB" dirty="0">
                <a:solidFill>
                  <a:schemeClr val="bg1"/>
                </a:solidFill>
              </a:rPr>
              <a:t>Reading books</a:t>
            </a:r>
          </a:p>
        </p:txBody>
      </p:sp>
      <p:sp>
        <p:nvSpPr>
          <p:cNvPr id="3" name="Content Placeholder 2">
            <a:extLst>
              <a:ext uri="{FF2B5EF4-FFF2-40B4-BE49-F238E27FC236}">
                <a16:creationId xmlns:a16="http://schemas.microsoft.com/office/drawing/2014/main" id="{D67A6092-45A8-2E86-FECF-04AF310E0208}"/>
              </a:ext>
            </a:extLst>
          </p:cNvPr>
          <p:cNvSpPr>
            <a:spLocks noGrp="1"/>
          </p:cNvSpPr>
          <p:nvPr>
            <p:ph sz="half" idx="1"/>
          </p:nvPr>
        </p:nvSpPr>
        <p:spPr>
          <a:xfrm>
            <a:off x="977464" y="948559"/>
            <a:ext cx="5042337" cy="4960882"/>
          </a:xfrm>
        </p:spPr>
        <p:txBody>
          <a:bodyPr>
            <a:normAutofit fontScale="85000" lnSpcReduction="20000"/>
          </a:bodyPr>
          <a:lstStyle/>
          <a:p>
            <a:r>
              <a:rPr lang="en-GB" dirty="0"/>
              <a:t>Reading books match the children’s level of phonic understanding (identifying phonemes and blending).</a:t>
            </a:r>
          </a:p>
          <a:p>
            <a:r>
              <a:rPr lang="en-GB" dirty="0"/>
              <a:t>Phonics assessments are completed to ensure the children are given the correct level of reading book. </a:t>
            </a:r>
          </a:p>
          <a:p>
            <a:r>
              <a:rPr lang="en-GB" dirty="0"/>
              <a:t>To begin with your child may be given a wordless book because they are still developing their understanding. </a:t>
            </a:r>
          </a:p>
        </p:txBody>
      </p:sp>
      <p:sp>
        <p:nvSpPr>
          <p:cNvPr id="7" name="Content Placeholder 6">
            <a:extLst>
              <a:ext uri="{FF2B5EF4-FFF2-40B4-BE49-F238E27FC236}">
                <a16:creationId xmlns:a16="http://schemas.microsoft.com/office/drawing/2014/main" id="{BF5A31F3-9D9E-24DF-FDC6-1AE69E6EFB48}"/>
              </a:ext>
            </a:extLst>
          </p:cNvPr>
          <p:cNvSpPr>
            <a:spLocks noGrp="1"/>
          </p:cNvSpPr>
          <p:nvPr>
            <p:ph sz="half" idx="2"/>
          </p:nvPr>
        </p:nvSpPr>
        <p:spPr>
          <a:xfrm>
            <a:off x="6172200" y="199697"/>
            <a:ext cx="4875211" cy="6442841"/>
          </a:xfrm>
        </p:spPr>
        <p:txBody>
          <a:bodyPr>
            <a:normAutofit fontScale="85000" lnSpcReduction="20000"/>
          </a:bodyPr>
          <a:lstStyle/>
          <a:p>
            <a:pPr marL="0" indent="0">
              <a:buNone/>
            </a:pPr>
            <a:r>
              <a:rPr lang="en-GB" sz="3200" b="1" dirty="0">
                <a:highlight>
                  <a:srgbClr val="000000"/>
                </a:highlight>
              </a:rPr>
              <a:t> Wordless books</a:t>
            </a:r>
          </a:p>
          <a:p>
            <a:r>
              <a:rPr lang="en-GB" sz="2200" dirty="0"/>
              <a:t>Can establish a reading routine without the pressure of reading a book.</a:t>
            </a:r>
          </a:p>
          <a:p>
            <a:r>
              <a:rPr lang="en-GB" sz="2200" dirty="0"/>
              <a:t>Focus on discussing  the illustrations and story.</a:t>
            </a:r>
          </a:p>
          <a:p>
            <a:r>
              <a:rPr lang="en-GB" sz="2200" dirty="0"/>
              <a:t>Questioning.</a:t>
            </a:r>
          </a:p>
          <a:p>
            <a:r>
              <a:rPr lang="en-GB" sz="2200" dirty="0"/>
              <a:t>Extend vocabulary- adding describing words, alternative words (a big tree, an enormous tree).</a:t>
            </a:r>
          </a:p>
          <a:p>
            <a:r>
              <a:rPr lang="en-GB" sz="2200" dirty="0"/>
              <a:t>Phonological awareness (I spy ‘s’ for..) </a:t>
            </a:r>
          </a:p>
          <a:p>
            <a:r>
              <a:rPr lang="en-GB" sz="2200" dirty="0"/>
              <a:t>Comprehension (What might the character be feeling?)</a:t>
            </a:r>
          </a:p>
          <a:p>
            <a:r>
              <a:rPr lang="en-GB" sz="2200" dirty="0"/>
              <a:t>Structure (Beginning, middle and end).</a:t>
            </a:r>
          </a:p>
          <a:p>
            <a:r>
              <a:rPr lang="en-GB" sz="2200" dirty="0"/>
              <a:t>Retelling and Imagination (remembering the beginning, middle and end as well as acting out the story).</a:t>
            </a:r>
          </a:p>
          <a:p>
            <a:pPr marL="0" indent="0">
              <a:buNone/>
            </a:pPr>
            <a:r>
              <a:rPr lang="en-GB" sz="2200" dirty="0"/>
              <a:t>SO MUCH LEARNING FROM WORDLESS BOOKS!</a:t>
            </a:r>
          </a:p>
        </p:txBody>
      </p:sp>
    </p:spTree>
    <p:extLst>
      <p:ext uri="{BB962C8B-B14F-4D97-AF65-F5344CB8AC3E}">
        <p14:creationId xmlns:p14="http://schemas.microsoft.com/office/powerpoint/2010/main" val="36403159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875" y="135082"/>
            <a:ext cx="10307914" cy="852054"/>
          </a:xfrm>
        </p:spPr>
        <p:txBody>
          <a:bodyPr>
            <a:normAutofit/>
          </a:bodyPr>
          <a:lstStyle/>
          <a:p>
            <a:r>
              <a:rPr lang="en-GB" dirty="0"/>
              <a:t>How can I help my child at home?</a:t>
            </a:r>
          </a:p>
        </p:txBody>
      </p:sp>
      <p:sp>
        <p:nvSpPr>
          <p:cNvPr id="3" name="Content Placeholder 2"/>
          <p:cNvSpPr>
            <a:spLocks noGrp="1"/>
          </p:cNvSpPr>
          <p:nvPr>
            <p:ph idx="1"/>
          </p:nvPr>
        </p:nvSpPr>
        <p:spPr>
          <a:xfrm>
            <a:off x="5818909" y="987136"/>
            <a:ext cx="5718095" cy="5621483"/>
          </a:xfrm>
        </p:spPr>
        <p:txBody>
          <a:bodyPr>
            <a:noAutofit/>
          </a:bodyPr>
          <a:lstStyle/>
          <a:p>
            <a:r>
              <a:rPr lang="en-GB" dirty="0"/>
              <a:t>Talking to your child is the most fundamental way you can help your child in Early Years. Communication is key to so many areas of a child’s development. </a:t>
            </a:r>
          </a:p>
          <a:p>
            <a:r>
              <a:rPr lang="en-GB" dirty="0"/>
              <a:t>Reading stories together is not only educational but what a lovely time to spend together!</a:t>
            </a:r>
          </a:p>
          <a:p>
            <a:r>
              <a:rPr lang="en-GB" dirty="0"/>
              <a:t> Listening to and supporting your child with their reading book. Please comment on anything you notice in their reading record – your opinion and comments can really help us to help them. </a:t>
            </a:r>
          </a:p>
        </p:txBody>
      </p:sp>
      <p:pic>
        <p:nvPicPr>
          <p:cNvPr id="1026" name="Picture 2">
            <a:extLst>
              <a:ext uri="{FF2B5EF4-FFF2-40B4-BE49-F238E27FC236}">
                <a16:creationId xmlns:a16="http://schemas.microsoft.com/office/drawing/2014/main" id="{2778EA63-C6A2-CB40-8ED3-C482F823AF5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71874" y="1269248"/>
            <a:ext cx="4278724" cy="4457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85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p:txBody>
          <a:bodyPr>
            <a:normAutofit/>
          </a:bodyPr>
          <a:lstStyle/>
          <a:p>
            <a:r>
              <a:rPr lang="en-GB" dirty="0"/>
              <a:t>Mathematics</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452704698"/>
              </p:ext>
            </p:extLst>
          </p:nvPr>
        </p:nvGraphicFramePr>
        <p:xfrm>
          <a:off x="431366" y="2296391"/>
          <a:ext cx="11326091" cy="39430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2659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6949D-D810-42CC-8376-A8CED1E80461}"/>
              </a:ext>
            </a:extLst>
          </p:cNvPr>
          <p:cNvSpPr>
            <a:spLocks noGrp="1"/>
          </p:cNvSpPr>
          <p:nvPr>
            <p:ph type="title"/>
          </p:nvPr>
        </p:nvSpPr>
        <p:spPr>
          <a:xfrm>
            <a:off x="1141413" y="618518"/>
            <a:ext cx="9905998" cy="1478570"/>
          </a:xfrm>
        </p:spPr>
        <p:txBody>
          <a:bodyPr>
            <a:normAutofit/>
          </a:bodyPr>
          <a:lstStyle/>
          <a:p>
            <a:r>
              <a:rPr lang="en-GB" dirty="0" err="1"/>
              <a:t>HomeWork</a:t>
            </a:r>
            <a:r>
              <a:rPr lang="en-GB" dirty="0"/>
              <a:t> Book</a:t>
            </a:r>
          </a:p>
        </p:txBody>
      </p:sp>
      <p:graphicFrame>
        <p:nvGraphicFramePr>
          <p:cNvPr id="5" name="Content Placeholder 2">
            <a:extLst>
              <a:ext uri="{FF2B5EF4-FFF2-40B4-BE49-F238E27FC236}">
                <a16:creationId xmlns:a16="http://schemas.microsoft.com/office/drawing/2014/main" id="{7271BCF2-BD52-4841-9D62-7A55354FAAE6}"/>
              </a:ext>
            </a:extLst>
          </p:cNvPr>
          <p:cNvGraphicFramePr>
            <a:graphicFrameLocks noGrp="1"/>
          </p:cNvGraphicFramePr>
          <p:nvPr>
            <p:ph idx="1"/>
            <p:extLst>
              <p:ext uri="{D42A27DB-BD31-4B8C-83A1-F6EECF244321}">
                <p14:modId xmlns:p14="http://schemas.microsoft.com/office/powerpoint/2010/main" val="2497805069"/>
              </p:ext>
            </p:extLst>
          </p:nvPr>
        </p:nvGraphicFramePr>
        <p:xfrm>
          <a:off x="1141413" y="2418820"/>
          <a:ext cx="9906000" cy="31427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47482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C7373-2D08-456F-8132-BB15B19C5787}"/>
              </a:ext>
            </a:extLst>
          </p:cNvPr>
          <p:cNvSpPr>
            <a:spLocks noGrp="1"/>
          </p:cNvSpPr>
          <p:nvPr>
            <p:ph type="title"/>
          </p:nvPr>
        </p:nvSpPr>
        <p:spPr/>
        <p:txBody>
          <a:bodyPr>
            <a:normAutofit/>
          </a:bodyPr>
          <a:lstStyle/>
          <a:p>
            <a:r>
              <a:rPr lang="en-GB" dirty="0"/>
              <a:t>PE</a:t>
            </a:r>
          </a:p>
        </p:txBody>
      </p:sp>
      <p:sp>
        <p:nvSpPr>
          <p:cNvPr id="3" name="Content Placeholder 2">
            <a:extLst>
              <a:ext uri="{FF2B5EF4-FFF2-40B4-BE49-F238E27FC236}">
                <a16:creationId xmlns:a16="http://schemas.microsoft.com/office/drawing/2014/main" id="{6643E8E1-7B8A-43AA-A47A-29F9BFBA1B44}"/>
              </a:ext>
            </a:extLst>
          </p:cNvPr>
          <p:cNvSpPr>
            <a:spLocks noGrp="1"/>
          </p:cNvSpPr>
          <p:nvPr>
            <p:ph idx="1"/>
          </p:nvPr>
        </p:nvSpPr>
        <p:spPr>
          <a:xfrm>
            <a:off x="6094412" y="957715"/>
            <a:ext cx="4710683" cy="5546994"/>
          </a:xfrm>
        </p:spPr>
        <p:txBody>
          <a:bodyPr>
            <a:noAutofit/>
          </a:bodyPr>
          <a:lstStyle/>
          <a:p>
            <a:pPr>
              <a:lnSpc>
                <a:spcPct val="110000"/>
              </a:lnSpc>
            </a:pPr>
            <a:r>
              <a:rPr lang="en-GB" u="sng" dirty="0"/>
              <a:t>PE Day is a Wednesday</a:t>
            </a:r>
          </a:p>
          <a:p>
            <a:pPr>
              <a:lnSpc>
                <a:spcPct val="110000"/>
              </a:lnSpc>
            </a:pPr>
            <a:r>
              <a:rPr lang="en-GB" dirty="0"/>
              <a:t>Pumps or a pair of trainers must be provided- please ensure they are slip on or Velcro fastening</a:t>
            </a:r>
          </a:p>
          <a:p>
            <a:pPr>
              <a:lnSpc>
                <a:spcPct val="110000"/>
              </a:lnSpc>
            </a:pPr>
            <a:r>
              <a:rPr lang="en-GB" dirty="0"/>
              <a:t>We recommend you leave your child’s pumps/trainers in their drawstring bag</a:t>
            </a:r>
            <a:endParaRPr lang="en-GB" sz="1800" dirty="0"/>
          </a:p>
        </p:txBody>
      </p:sp>
      <p:pic>
        <p:nvPicPr>
          <p:cNvPr id="4" name="Picture 3">
            <a:extLst>
              <a:ext uri="{FF2B5EF4-FFF2-40B4-BE49-F238E27FC236}">
                <a16:creationId xmlns:a16="http://schemas.microsoft.com/office/drawing/2014/main" id="{9596764C-7974-4F58-B8CF-508B681FA33E}"/>
              </a:ext>
            </a:extLst>
          </p:cNvPr>
          <p:cNvPicPr>
            <a:picLocks noChangeAspect="1"/>
          </p:cNvPicPr>
          <p:nvPr/>
        </p:nvPicPr>
        <p:blipFill>
          <a:blip r:embed="rId3"/>
          <a:stretch>
            <a:fillRect/>
          </a:stretch>
        </p:blipFill>
        <p:spPr>
          <a:xfrm>
            <a:off x="1141411" y="2570650"/>
            <a:ext cx="3532684" cy="2190264"/>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22214390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4286" y="100849"/>
            <a:ext cx="5342514" cy="948634"/>
          </a:xfrm>
        </p:spPr>
        <p:txBody>
          <a:bodyPr>
            <a:normAutofit/>
          </a:bodyPr>
          <a:lstStyle/>
          <a:p>
            <a:r>
              <a:rPr lang="en-GB" dirty="0"/>
              <a:t>Parental Involvement</a:t>
            </a:r>
          </a:p>
        </p:txBody>
      </p:sp>
      <p:sp>
        <p:nvSpPr>
          <p:cNvPr id="3" name="Content Placeholder 2"/>
          <p:cNvSpPr>
            <a:spLocks noGrp="1"/>
          </p:cNvSpPr>
          <p:nvPr>
            <p:ph idx="1"/>
          </p:nvPr>
        </p:nvSpPr>
        <p:spPr>
          <a:xfrm>
            <a:off x="1141412" y="831273"/>
            <a:ext cx="9905999" cy="5704609"/>
          </a:xfrm>
        </p:spPr>
        <p:txBody>
          <a:bodyPr>
            <a:normAutofit fontScale="25000" lnSpcReduction="20000"/>
          </a:bodyPr>
          <a:lstStyle/>
          <a:p>
            <a:pPr marL="0" indent="0">
              <a:buNone/>
            </a:pPr>
            <a:r>
              <a:rPr lang="en-GB" sz="9600" dirty="0"/>
              <a:t>Communication between parents and teachers is extremely important to us. No one knows your child better than you do! </a:t>
            </a:r>
          </a:p>
          <a:p>
            <a:pPr marL="0" indent="0">
              <a:buNone/>
            </a:pPr>
            <a:r>
              <a:rPr lang="en-GB" sz="9600" dirty="0"/>
              <a:t>We aim to have an open door policy and will always make time to speak to you. If you need to speak to us at the end of the day, to ensure the safety of the children we ask you to wait until the other children have left the classroom. Alternatively, we can speak over the phone or make an appointment.</a:t>
            </a:r>
          </a:p>
          <a:p>
            <a:pPr marL="0" indent="0">
              <a:buNone/>
            </a:pPr>
            <a:endParaRPr lang="en-GB" sz="9600" dirty="0"/>
          </a:p>
          <a:p>
            <a:pPr marL="0" indent="0">
              <a:buNone/>
            </a:pPr>
            <a:r>
              <a:rPr lang="en-GB" sz="9600" dirty="0"/>
              <a:t>We will also have the opportunity to speak at pupil progress meetings that we have three times each year. You will be given written achievements and targets prior to pupil progress meetings. </a:t>
            </a:r>
          </a:p>
          <a:p>
            <a:pPr marL="0" indent="0">
              <a:buNone/>
            </a:pPr>
            <a:endParaRPr lang="en-GB" sz="9600" dirty="0"/>
          </a:p>
          <a:p>
            <a:pPr marL="0" indent="0">
              <a:buNone/>
            </a:pPr>
            <a:r>
              <a:rPr lang="en-GB" sz="9600" dirty="0"/>
              <a:t>You can also see all the wonderful things your children have been doing on the school website, on the school twitter page and in our termly newspaper. </a:t>
            </a:r>
          </a:p>
          <a:p>
            <a:pPr marL="0" indent="0">
              <a:buNone/>
            </a:pPr>
            <a:endParaRPr lang="en-GB" dirty="0"/>
          </a:p>
        </p:txBody>
      </p:sp>
    </p:spTree>
    <p:extLst>
      <p:ext uri="{BB962C8B-B14F-4D97-AF65-F5344CB8AC3E}">
        <p14:creationId xmlns:p14="http://schemas.microsoft.com/office/powerpoint/2010/main" val="398852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83D06-E156-4F32-B643-063086D53258}"/>
              </a:ext>
            </a:extLst>
          </p:cNvPr>
          <p:cNvSpPr>
            <a:spLocks noGrp="1"/>
          </p:cNvSpPr>
          <p:nvPr>
            <p:ph type="ctrTitle"/>
          </p:nvPr>
        </p:nvSpPr>
        <p:spPr>
          <a:xfrm>
            <a:off x="1783605" y="1199620"/>
            <a:ext cx="8825658" cy="2677648"/>
          </a:xfrm>
        </p:spPr>
        <p:txBody>
          <a:bodyPr/>
          <a:lstStyle/>
          <a:p>
            <a:r>
              <a:rPr lang="en-GB" dirty="0"/>
              <a:t>Any questions?</a:t>
            </a:r>
            <a:endParaRPr lang="en-GB" sz="1800" dirty="0"/>
          </a:p>
        </p:txBody>
      </p:sp>
    </p:spTree>
    <p:extLst>
      <p:ext uri="{BB962C8B-B14F-4D97-AF65-F5344CB8AC3E}">
        <p14:creationId xmlns:p14="http://schemas.microsoft.com/office/powerpoint/2010/main" val="4630765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1007</TotalTime>
  <Words>1525</Words>
  <Application>Microsoft Office PowerPoint</Application>
  <PresentationFormat>Widescreen</PresentationFormat>
  <Paragraphs>121</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Trebuchet MS</vt:lpstr>
      <vt:lpstr>Tw Cen MT</vt:lpstr>
      <vt:lpstr>Wingdings 3</vt:lpstr>
      <vt:lpstr>Circuit</vt:lpstr>
      <vt:lpstr>Welcome to Reception</vt:lpstr>
      <vt:lpstr>Mission Statement  Growing together within God’s loving family, we support, challenge and inspire each other to become the best that we can be.</vt:lpstr>
      <vt:lpstr>Bee- Attitudes </vt:lpstr>
      <vt:lpstr>                     Class Dojo</vt:lpstr>
      <vt:lpstr>Website</vt:lpstr>
      <vt:lpstr>The EYFS TEAM</vt:lpstr>
      <vt:lpstr>What is EYFS?</vt:lpstr>
      <vt:lpstr>Key Areas of Learning</vt:lpstr>
      <vt:lpstr>PowerPoint Presentation</vt:lpstr>
      <vt:lpstr>Supervised Teeth brushing programme</vt:lpstr>
      <vt:lpstr>Reception Baseline</vt:lpstr>
      <vt:lpstr>General reminders</vt:lpstr>
      <vt:lpstr>Uniform</vt:lpstr>
      <vt:lpstr>Curriculum </vt:lpstr>
      <vt:lpstr>Educational visits</vt:lpstr>
      <vt:lpstr>Reception Phonics AND Reading</vt:lpstr>
      <vt:lpstr>Reading books</vt:lpstr>
      <vt:lpstr>How can I help my child at home?</vt:lpstr>
      <vt:lpstr>Mathematics</vt:lpstr>
      <vt:lpstr>HomeWork Book</vt:lpstr>
      <vt:lpstr>PE</vt:lpstr>
      <vt:lpstr>Parental Involvement</vt:lpstr>
      <vt:lpstr>Any questions?</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Alison Ginns</dc:creator>
  <cp:lastModifiedBy>Mrs S. McFadden</cp:lastModifiedBy>
  <cp:revision>67</cp:revision>
  <dcterms:created xsi:type="dcterms:W3CDTF">2017-09-12T14:50:05Z</dcterms:created>
  <dcterms:modified xsi:type="dcterms:W3CDTF">2025-09-14T11:19:00Z</dcterms:modified>
</cp:coreProperties>
</file>