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1"/>
  </p:notesMasterIdLst>
  <p:sldIdLst>
    <p:sldId id="256" r:id="rId2"/>
    <p:sldId id="271" r:id="rId3"/>
    <p:sldId id="272" r:id="rId4"/>
    <p:sldId id="258" r:id="rId5"/>
    <p:sldId id="273" r:id="rId6"/>
    <p:sldId id="259" r:id="rId7"/>
    <p:sldId id="260" r:id="rId8"/>
    <p:sldId id="276" r:id="rId9"/>
    <p:sldId id="277" r:id="rId10"/>
    <p:sldId id="262" r:id="rId11"/>
    <p:sldId id="270" r:id="rId12"/>
    <p:sldId id="278" r:id="rId13"/>
    <p:sldId id="279" r:id="rId14"/>
    <p:sldId id="264" r:id="rId15"/>
    <p:sldId id="265" r:id="rId16"/>
    <p:sldId id="268" r:id="rId17"/>
    <p:sldId id="267" r:id="rId18"/>
    <p:sldId id="275" r:id="rId19"/>
    <p:sldId id="274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78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D67196-EC8D-4812-A46E-FD520527E5BE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977210-D60A-4D31-913E-3DDBEF593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9351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977210-D60A-4D31-913E-3DDBEF593943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2778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5B67702-DAE9-4031-959C-094087A74B2B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assets.publishing.service.gov.uk/government/uploads/system/uploads/attachment_data/file/723470/2018_KS2_scaled_score_conversion_tables.pdf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1988840"/>
            <a:ext cx="8458200" cy="1222375"/>
          </a:xfrm>
        </p:spPr>
        <p:txBody>
          <a:bodyPr>
            <a:noAutofit/>
          </a:bodyPr>
          <a:lstStyle/>
          <a:p>
            <a:pPr algn="ctr"/>
            <a:r>
              <a:rPr lang="en-GB" sz="9600" dirty="0"/>
              <a:t>Year 6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/>
              <a:t>End of Key Stage 2 SATs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692696"/>
            <a:ext cx="82809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Year 6, children sit tests in: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Reading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Maths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Spelling, punctuation and grammar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These tests are both set and marked externally.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0300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Week beginning 8</a:t>
            </a:r>
            <a:r>
              <a:rPr lang="en-GB" baseline="30000" dirty="0"/>
              <a:t>th</a:t>
            </a:r>
            <a:r>
              <a:rPr lang="en-GB" dirty="0"/>
              <a:t> may 2023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sz="2800" b="1" u="sng" dirty="0">
                <a:latin typeface="Comic Sans MS" panose="030F0702030302020204" pitchFamily="66" charset="0"/>
              </a:rPr>
              <a:t>Monday 8th May 2023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English grammar, punctuation and spelling Paper 1: </a:t>
            </a:r>
            <a:r>
              <a:rPr lang="en-GB" sz="2800" b="1" dirty="0">
                <a:latin typeface="Comic Sans MS" panose="030F0702030302020204" pitchFamily="66" charset="0"/>
              </a:rPr>
              <a:t>questions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English grammar, punctuation and spelling Paper 2: </a:t>
            </a:r>
            <a:r>
              <a:rPr lang="en-GB" sz="2800" b="1" dirty="0">
                <a:latin typeface="Comic Sans MS" panose="030F0702030302020204" pitchFamily="66" charset="0"/>
              </a:rPr>
              <a:t>spelling</a:t>
            </a:r>
          </a:p>
          <a:p>
            <a:endParaRPr lang="en-GB" sz="900" b="1" dirty="0">
              <a:latin typeface="Comic Sans MS" panose="030F0702030302020204" pitchFamily="66" charset="0"/>
            </a:endParaRPr>
          </a:p>
          <a:p>
            <a:r>
              <a:rPr lang="en-GB" sz="2800" b="1" u="sng" dirty="0">
                <a:latin typeface="Comic Sans MS" panose="030F0702030302020204" pitchFamily="66" charset="0"/>
              </a:rPr>
              <a:t>Tuesday 9th May 2023</a:t>
            </a:r>
            <a:br>
              <a:rPr lang="en-GB" sz="2800" u="sng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English reading</a:t>
            </a:r>
          </a:p>
          <a:p>
            <a:endParaRPr lang="en-GB" sz="900" dirty="0">
              <a:latin typeface="Comic Sans MS" panose="030F0702030302020204" pitchFamily="66" charset="0"/>
            </a:endParaRPr>
          </a:p>
          <a:p>
            <a:r>
              <a:rPr lang="en-GB" sz="2800" b="1" u="sng" dirty="0">
                <a:latin typeface="Comic Sans MS" panose="030F0702030302020204" pitchFamily="66" charset="0"/>
              </a:rPr>
              <a:t>Wednesday 10th May 2023</a:t>
            </a:r>
            <a:br>
              <a:rPr lang="en-GB" sz="2800" u="sng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Mathematics Paper 1: arithmetic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Mathematics Paper 2: reasoning</a:t>
            </a:r>
          </a:p>
          <a:p>
            <a:endParaRPr lang="en-GB" sz="900" dirty="0">
              <a:latin typeface="Comic Sans MS" panose="030F0702030302020204" pitchFamily="66" charset="0"/>
            </a:endParaRPr>
          </a:p>
          <a:p>
            <a:r>
              <a:rPr lang="en-GB" sz="2800" b="1" u="sng" dirty="0">
                <a:latin typeface="Comic Sans MS" panose="030F0702030302020204" pitchFamily="66" charset="0"/>
              </a:rPr>
              <a:t>Thursday 11th May 2023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Mathematics Paper 3: reasoning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50272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Year 6 SATs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sz="4400" u="sng" dirty="0">
                <a:latin typeface="Comic Sans MS" panose="030F0702030302020204" pitchFamily="66" charset="0"/>
              </a:rPr>
              <a:t>Maths</a:t>
            </a:r>
            <a:r>
              <a:rPr lang="en-GB" sz="4800" dirty="0">
                <a:latin typeface="Comic Sans MS" panose="030F0702030302020204" pitchFamily="66" charset="0"/>
              </a:rPr>
              <a:t> </a:t>
            </a:r>
          </a:p>
          <a:p>
            <a:r>
              <a:rPr lang="en-GB" dirty="0">
                <a:latin typeface="Comic Sans MS" panose="030F0702030302020204" pitchFamily="66" charset="0"/>
              </a:rPr>
              <a:t>Children sit three papers in maths:</a:t>
            </a:r>
          </a:p>
          <a:p>
            <a:r>
              <a:rPr lang="en-GB" dirty="0">
                <a:latin typeface="Comic Sans MS" panose="030F0702030302020204" pitchFamily="66" charset="0"/>
              </a:rPr>
              <a:t>Paper 1: </a:t>
            </a:r>
            <a:r>
              <a:rPr lang="en-GB" b="1" dirty="0">
                <a:latin typeface="Comic Sans MS" panose="030F0702030302020204" pitchFamily="66" charset="0"/>
              </a:rPr>
              <a:t>Arithmetic</a:t>
            </a:r>
            <a:r>
              <a:rPr lang="en-GB" dirty="0">
                <a:latin typeface="Comic Sans MS" panose="030F0702030302020204" pitchFamily="66" charset="0"/>
              </a:rPr>
              <a:t>, 30 minutes – marked out of 40 </a:t>
            </a:r>
          </a:p>
          <a:p>
            <a:r>
              <a:rPr lang="en-GB" dirty="0">
                <a:latin typeface="Comic Sans MS" panose="030F0702030302020204" pitchFamily="66" charset="0"/>
              </a:rPr>
              <a:t>Papers 2 and 3: </a:t>
            </a:r>
            <a:r>
              <a:rPr lang="en-GB" b="1" dirty="0">
                <a:latin typeface="Comic Sans MS" panose="030F0702030302020204" pitchFamily="66" charset="0"/>
              </a:rPr>
              <a:t>Reasoning</a:t>
            </a:r>
            <a:r>
              <a:rPr lang="en-GB" dirty="0">
                <a:latin typeface="Comic Sans MS" panose="030F0702030302020204" pitchFamily="66" charset="0"/>
              </a:rPr>
              <a:t>, 40 minutes per paper – marked out of 35 each</a:t>
            </a:r>
          </a:p>
          <a:p>
            <a:r>
              <a:rPr lang="en-GB" dirty="0">
                <a:latin typeface="Comic Sans MS" panose="030F0702030302020204" pitchFamily="66" charset="0"/>
              </a:rPr>
              <a:t>110 marks available overall</a:t>
            </a:r>
          </a:p>
          <a:p>
            <a:endParaRPr lang="en-GB" dirty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5536" y="260648"/>
            <a:ext cx="8136904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latin typeface="Comic Sans MS" panose="030F0702030302020204" pitchFamily="66" charset="0"/>
              </a:rPr>
              <a:t>Paper 1 will consist of arithmetic questions, where children have to give the correct answer to calculations, including addition, subtraction multiplication, division, fractions and percentages. 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GB" sz="800" dirty="0">
              <a:latin typeface="Comic Sans MS" panose="030F0702030302020204" pitchFamily="66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latin typeface="Comic Sans MS" panose="030F0702030302020204" pitchFamily="66" charset="0"/>
              </a:rPr>
              <a:t>Papers 2 and 3 will involve a number of question types, including: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GB" sz="800" dirty="0">
              <a:latin typeface="Comic Sans MS" panose="030F0702030302020204" pitchFamily="66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Multiple choice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True or false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Calculating the answer to a worded problem, drawing a shape or completing a table or chart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Explaining a strategy to solving a problem</a:t>
            </a:r>
          </a:p>
        </p:txBody>
      </p:sp>
    </p:spTree>
    <p:extLst>
      <p:ext uri="{BB962C8B-B14F-4D97-AF65-F5344CB8AC3E}">
        <p14:creationId xmlns:p14="http://schemas.microsoft.com/office/powerpoint/2010/main" val="1667908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/>
          <a:srcRect l="35099" t="20223" r="35762" b="19172"/>
          <a:stretch/>
        </p:blipFill>
        <p:spPr bwMode="auto">
          <a:xfrm>
            <a:off x="323528" y="980728"/>
            <a:ext cx="3960440" cy="4963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/>
          <a:srcRect l="34866" t="21282" r="35248" b="10798"/>
          <a:stretch/>
        </p:blipFill>
        <p:spPr bwMode="auto">
          <a:xfrm>
            <a:off x="5004048" y="973509"/>
            <a:ext cx="3888432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971600" y="332656"/>
            <a:ext cx="20466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Paper 1 Arithmetic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6016" y="342147"/>
            <a:ext cx="4320480" cy="566661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332656"/>
            <a:ext cx="4281131" cy="567610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413520"/>
            <a:ext cx="4770846" cy="273481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7944" y="2780928"/>
            <a:ext cx="4864944" cy="371817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55576" y="548680"/>
            <a:ext cx="2208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Paper2/3 Reasoning</a:t>
            </a:r>
          </a:p>
        </p:txBody>
      </p:sp>
    </p:spTree>
    <p:extLst>
      <p:ext uri="{BB962C8B-B14F-4D97-AF65-F5344CB8AC3E}">
        <p14:creationId xmlns:p14="http://schemas.microsoft.com/office/powerpoint/2010/main" val="5169812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764704"/>
            <a:ext cx="4960989" cy="331236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2636912"/>
            <a:ext cx="4464496" cy="3997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9087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04664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Reading Paper</a:t>
            </a:r>
          </a:p>
        </p:txBody>
      </p:sp>
      <p:sp>
        <p:nvSpPr>
          <p:cNvPr id="4" name="Rectangle 3"/>
          <p:cNvSpPr/>
          <p:nvPr/>
        </p:nvSpPr>
        <p:spPr>
          <a:xfrm>
            <a:off x="539552" y="1700808"/>
            <a:ext cx="80648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The reading test is a single paper with questions based on three passages of text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b="1" dirty="0">
                <a:latin typeface="Comic Sans MS" panose="030F0702030302020204" pitchFamily="66" charset="0"/>
              </a:rPr>
              <a:t>60 minutes to complete, including reading time, to complete the test</a:t>
            </a:r>
            <a:br>
              <a:rPr lang="en-GB" sz="2800" dirty="0">
                <a:latin typeface="Comic Sans MS" panose="030F0702030302020204" pitchFamily="66" charset="0"/>
              </a:rPr>
            </a:br>
            <a:endParaRPr lang="en-GB" sz="28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1560" y="620688"/>
            <a:ext cx="777686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Question types: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400" b="1" dirty="0"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1" dirty="0">
                <a:latin typeface="Comic Sans MS" panose="030F0702030302020204" pitchFamily="66" charset="0"/>
              </a:rPr>
              <a:t>Ranking/ordering</a:t>
            </a:r>
            <a:r>
              <a:rPr lang="en-GB" sz="2400" dirty="0">
                <a:latin typeface="Comic Sans MS" panose="030F0702030302020204" pitchFamily="66" charset="0"/>
              </a:rPr>
              <a:t>, e.g. ‘Number the events below to show the order in which they happen in the story’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1" dirty="0">
                <a:latin typeface="Comic Sans MS" panose="030F0702030302020204" pitchFamily="66" charset="0"/>
              </a:rPr>
              <a:t>Labelling</a:t>
            </a:r>
            <a:r>
              <a:rPr lang="en-GB" sz="2400" dirty="0">
                <a:latin typeface="Comic Sans MS" panose="030F0702030302020204" pitchFamily="66" charset="0"/>
              </a:rPr>
              <a:t>, e.g. ‘Label the text to show the title of the story’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1" dirty="0">
                <a:latin typeface="Comic Sans MS" panose="030F0702030302020204" pitchFamily="66" charset="0"/>
              </a:rPr>
              <a:t>Find and copy</a:t>
            </a:r>
            <a:r>
              <a:rPr lang="en-GB" sz="2400" dirty="0">
                <a:latin typeface="Comic Sans MS" panose="030F0702030302020204" pitchFamily="66" charset="0"/>
              </a:rPr>
              <a:t>, e.g. ‘Find and copy one word that suggests what the weather is like in the story’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1" dirty="0">
                <a:latin typeface="Comic Sans MS" panose="030F0702030302020204" pitchFamily="66" charset="0"/>
              </a:rPr>
              <a:t>Short constructed response</a:t>
            </a:r>
            <a:r>
              <a:rPr lang="en-GB" sz="2400" dirty="0">
                <a:latin typeface="Comic Sans MS" panose="030F0702030302020204" pitchFamily="66" charset="0"/>
              </a:rPr>
              <a:t>, e.g. ‘What does the bear eat?’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1" dirty="0">
                <a:latin typeface="Comic Sans MS" panose="030F0702030302020204" pitchFamily="66" charset="0"/>
              </a:rPr>
              <a:t>Open-ended response</a:t>
            </a:r>
            <a:r>
              <a:rPr lang="en-GB" sz="2400" dirty="0">
                <a:latin typeface="Comic Sans MS" panose="030F0702030302020204" pitchFamily="66" charset="0"/>
              </a:rPr>
              <a:t>, e.g. ‘Look at the sentence that begins </a:t>
            </a:r>
            <a:r>
              <a:rPr lang="en-GB" sz="2400" i="1" dirty="0">
                <a:latin typeface="Comic Sans MS" panose="030F0702030302020204" pitchFamily="66" charset="0"/>
              </a:rPr>
              <a:t>Once upon a time</a:t>
            </a:r>
            <a:r>
              <a:rPr lang="en-GB" sz="2400" dirty="0">
                <a:latin typeface="Comic Sans MS" panose="030F0702030302020204" pitchFamily="66" charset="0"/>
              </a:rPr>
              <a:t>. How does the writer increase the tension throughout this paragraph? Explain fully, referring to the text in your answer.’</a:t>
            </a:r>
          </a:p>
        </p:txBody>
      </p:sp>
    </p:spTree>
    <p:extLst>
      <p:ext uri="{BB962C8B-B14F-4D97-AF65-F5344CB8AC3E}">
        <p14:creationId xmlns:p14="http://schemas.microsoft.com/office/powerpoint/2010/main" val="13736101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r="12290"/>
          <a:stretch/>
        </p:blipFill>
        <p:spPr>
          <a:xfrm>
            <a:off x="1043608" y="332656"/>
            <a:ext cx="6264696" cy="6029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1500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260648"/>
            <a:ext cx="6696744" cy="6306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5318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 rotWithShape="1">
          <a:blip r:embed="rId2"/>
          <a:srcRect l="4483" t="17356" r="5871" b="13914"/>
          <a:stretch/>
        </p:blipFill>
        <p:spPr bwMode="auto">
          <a:xfrm>
            <a:off x="179512" y="1124744"/>
            <a:ext cx="8640960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 rotWithShape="1">
          <a:blip r:embed="rId2"/>
          <a:srcRect l="4429" t="25219" r="6978" b="6860"/>
          <a:stretch/>
        </p:blipFill>
        <p:spPr bwMode="auto">
          <a:xfrm>
            <a:off x="251520" y="980728"/>
            <a:ext cx="8640960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 rotWithShape="1">
          <a:blip r:embed="rId2"/>
          <a:srcRect l="5905" t="42937" r="4764" b="7845"/>
          <a:stretch/>
        </p:blipFill>
        <p:spPr bwMode="auto">
          <a:xfrm>
            <a:off x="179512" y="476672"/>
            <a:ext cx="8712968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5045" y="332656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Grammar, Punctuation and Spelling Paper</a:t>
            </a:r>
          </a:p>
        </p:txBody>
      </p:sp>
      <p:sp>
        <p:nvSpPr>
          <p:cNvPr id="4" name="Rectangle 3"/>
          <p:cNvSpPr/>
          <p:nvPr/>
        </p:nvSpPr>
        <p:spPr>
          <a:xfrm>
            <a:off x="647564" y="1988840"/>
            <a:ext cx="777686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The grammar, punctuation and spelling test consists of two parts: a </a:t>
            </a:r>
            <a:r>
              <a:rPr lang="en-GB" sz="2000" b="1" dirty="0">
                <a:latin typeface="Comic Sans MS" panose="030F0702030302020204" pitchFamily="66" charset="0"/>
              </a:rPr>
              <a:t>grammar and punctuation paper</a:t>
            </a:r>
            <a:r>
              <a:rPr lang="en-GB" sz="2000" dirty="0">
                <a:latin typeface="Comic Sans MS" panose="030F0702030302020204" pitchFamily="66" charset="0"/>
              </a:rPr>
              <a:t> requiring short answers, lasting 45 minutes, and an </a:t>
            </a:r>
            <a:r>
              <a:rPr lang="en-GB" sz="2000" b="1" dirty="0">
                <a:latin typeface="Comic Sans MS" panose="030F0702030302020204" pitchFamily="66" charset="0"/>
              </a:rPr>
              <a:t>aural spelling test of 20 words</a:t>
            </a:r>
            <a:r>
              <a:rPr lang="en-GB" sz="2000" dirty="0">
                <a:latin typeface="Comic Sans MS" panose="030F0702030302020204" pitchFamily="66" charset="0"/>
              </a:rPr>
              <a:t>, lasting around 15 minutes.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The grammar and punctuation test will include two sub-types of questions: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000" b="1" dirty="0">
                <a:latin typeface="Comic Sans MS" panose="030F0702030302020204" pitchFamily="66" charset="0"/>
              </a:rPr>
              <a:t>Selected response</a:t>
            </a:r>
            <a:r>
              <a:rPr lang="en-GB" sz="2000" dirty="0">
                <a:latin typeface="Comic Sans MS" panose="030F0702030302020204" pitchFamily="66" charset="0"/>
              </a:rPr>
              <a:t>, e.g. ‘Identify the adjectives in the sentence below’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b="1" dirty="0">
                <a:latin typeface="Comic Sans MS" panose="030F0702030302020204" pitchFamily="66" charset="0"/>
              </a:rPr>
              <a:t>Constructed response</a:t>
            </a:r>
            <a:r>
              <a:rPr lang="en-GB" sz="2000" dirty="0">
                <a:latin typeface="Comic Sans MS" panose="030F0702030302020204" pitchFamily="66" charset="0"/>
              </a:rPr>
              <a:t>, e.g. ‘Correct/complete/rewrite the sentence below,’ or, ‘The sentence below has an apostrophe missing. Explain why it needs an apostrophe.’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88640"/>
            <a:ext cx="2664296" cy="645838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4048" y="188640"/>
            <a:ext cx="2952328" cy="6433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446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332656"/>
            <a:ext cx="842493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You will be given your child’s scaled score </a:t>
            </a:r>
          </a:p>
          <a:p>
            <a:endParaRPr lang="en-GB" sz="2400" b="1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The range of scaled scores available for each KS2 test is: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80 (the lowest scaled score that can be awarded)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120 (the highest scaled score)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b="1" dirty="0">
                <a:latin typeface="Comic Sans MS" panose="030F0702030302020204" pitchFamily="66" charset="0"/>
              </a:rPr>
              <a:t>The expected standard for each test is a scaled score of 100 or more.</a:t>
            </a:r>
            <a:r>
              <a:rPr lang="en-GB" sz="2400" dirty="0">
                <a:latin typeface="Comic Sans MS" panose="030F0702030302020204" pitchFamily="66" charset="0"/>
              </a:rPr>
              <a:t> If a child is awarded a scaled score of 99 or less they won't have achieved the expected standard in the test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" name="Rounded Rectangle 2">
            <a:hlinkClick r:id="rId3"/>
          </p:cNvPr>
          <p:cNvSpPr/>
          <p:nvPr/>
        </p:nvSpPr>
        <p:spPr>
          <a:xfrm>
            <a:off x="395536" y="5733256"/>
            <a:ext cx="1584176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Scaled Scores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7544" y="5157192"/>
            <a:ext cx="21057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Click the link below:</a:t>
            </a:r>
          </a:p>
        </p:txBody>
      </p:sp>
    </p:spTree>
    <p:extLst>
      <p:ext uri="{BB962C8B-B14F-4D97-AF65-F5344CB8AC3E}">
        <p14:creationId xmlns:p14="http://schemas.microsoft.com/office/powerpoint/2010/main" val="40174472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1518</TotalTime>
  <Words>570</Words>
  <Application>Microsoft Office PowerPoint</Application>
  <PresentationFormat>On-screen Show (4:3)</PresentationFormat>
  <Paragraphs>61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Calibri</vt:lpstr>
      <vt:lpstr>Comic Sans MS</vt:lpstr>
      <vt:lpstr>Franklin Gothic Book</vt:lpstr>
      <vt:lpstr>Franklin Gothic Medium</vt:lpstr>
      <vt:lpstr>Wingdings 2</vt:lpstr>
      <vt:lpstr>Trek</vt:lpstr>
      <vt:lpstr>Year 6</vt:lpstr>
      <vt:lpstr>PowerPoint Presentation</vt:lpstr>
      <vt:lpstr>Week beginning 8th may 2023</vt:lpstr>
      <vt:lpstr>Year 6 SATs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</dc:title>
  <dc:creator>Donnelly.S2</dc:creator>
  <cp:lastModifiedBy>Mrs S Reid</cp:lastModifiedBy>
  <cp:revision>33</cp:revision>
  <dcterms:created xsi:type="dcterms:W3CDTF">2016-10-06T07:21:04Z</dcterms:created>
  <dcterms:modified xsi:type="dcterms:W3CDTF">2022-10-13T07:37:11Z</dcterms:modified>
</cp:coreProperties>
</file>