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1" r:id="rId3"/>
    <p:sldId id="272" r:id="rId4"/>
    <p:sldId id="258" r:id="rId5"/>
    <p:sldId id="273" r:id="rId6"/>
    <p:sldId id="259" r:id="rId7"/>
    <p:sldId id="260" r:id="rId8"/>
    <p:sldId id="262" r:id="rId9"/>
    <p:sldId id="270" r:id="rId10"/>
    <p:sldId id="264" r:id="rId11"/>
    <p:sldId id="265" r:id="rId12"/>
    <p:sldId id="268" r:id="rId13"/>
    <p:sldId id="267" r:id="rId14"/>
    <p:sldId id="275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B67702-DAE9-4031-959C-094087A74B2B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027BB53-1F60-4FE5-A89B-EB0D49741B0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yminimaths.co.uk/year-6-arithmetic-practice-papers-week-1-monday/" TargetMode="External"/><Relationship Id="rId2" Type="http://schemas.openxmlformats.org/officeDocument/2006/relationships/hyperlink" Target="https://assets.publishing.service.gov.uk/government/uploads/system/uploads/attachment_data/file/723470/2018_KS2_scaled_score_conversion_tables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en-GB" sz="9600" dirty="0" smtClean="0"/>
              <a:t>Year 6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End of Key Stage 2 SATs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92696"/>
            <a:ext cx="82809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At the end of Year 6, children sit tests in</a:t>
            </a:r>
            <a:r>
              <a:rPr lang="en-GB" sz="2800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Maths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Spelling, punctuation and </a:t>
            </a:r>
            <a:r>
              <a:rPr lang="en-GB" sz="2800" dirty="0" smtClean="0">
                <a:latin typeface="Comic Sans MS" panose="030F0702030302020204" pitchFamily="66" charset="0"/>
              </a:rPr>
              <a:t>grammar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tests are both set and marked </a:t>
            </a:r>
            <a:r>
              <a:rPr lang="en-GB" sz="2800" dirty="0" smtClean="0">
                <a:latin typeface="Comic Sans MS" panose="030F0702030302020204" pitchFamily="66" charset="0"/>
              </a:rPr>
              <a:t>externally.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Your </a:t>
            </a:r>
            <a:r>
              <a:rPr lang="en-GB" sz="2800" dirty="0">
                <a:latin typeface="Comic Sans MS" panose="030F0702030302020204" pitchFamily="66" charset="0"/>
              </a:rPr>
              <a:t>child’s marks will be used in conjunction with teacher assessment to give a broader picture of their attainment.</a:t>
            </a:r>
          </a:p>
        </p:txBody>
      </p:sp>
    </p:spTree>
    <p:extLst>
      <p:ext uri="{BB962C8B-B14F-4D97-AF65-F5344CB8AC3E}">
        <p14:creationId xmlns:p14="http://schemas.microsoft.com/office/powerpoint/2010/main" val="412503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beginning 13</a:t>
            </a:r>
            <a:r>
              <a:rPr lang="en-GB" baseline="30000" dirty="0" smtClean="0"/>
              <a:t>th</a:t>
            </a:r>
            <a:r>
              <a:rPr lang="en-GB" dirty="0" smtClean="0"/>
              <a:t> may 2019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Monday 13 May 2019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grammar, punctuation and spelling Paper 1: </a:t>
            </a:r>
            <a:r>
              <a:rPr lang="en-GB" sz="2800" b="1" dirty="0">
                <a:latin typeface="Comic Sans MS" panose="030F0702030302020204" pitchFamily="66" charset="0"/>
              </a:rPr>
              <a:t>questions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grammar, punctuation and spelling Paper 2: </a:t>
            </a:r>
            <a:r>
              <a:rPr lang="en-GB" sz="2800" b="1" dirty="0" smtClean="0">
                <a:latin typeface="Comic Sans MS" panose="030F0702030302020204" pitchFamily="66" charset="0"/>
              </a:rPr>
              <a:t>spelling</a:t>
            </a:r>
          </a:p>
          <a:p>
            <a:endParaRPr lang="en-GB" sz="900" b="1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Tuesday 14 May 2019</a:t>
            </a:r>
            <a:r>
              <a:rPr lang="en-GB" sz="2800" u="sng" dirty="0">
                <a:latin typeface="Comic Sans MS" panose="030F0702030302020204" pitchFamily="66" charset="0"/>
              </a:rPr>
              <a:t/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English </a:t>
            </a:r>
            <a:r>
              <a:rPr lang="en-GB" sz="2800" dirty="0" smtClean="0">
                <a:latin typeface="Comic Sans MS" panose="030F0702030302020204" pitchFamily="66" charset="0"/>
              </a:rPr>
              <a:t>reading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Wednesday 15 May 2019</a:t>
            </a:r>
            <a:r>
              <a:rPr lang="en-GB" sz="2800" u="sng" dirty="0">
                <a:latin typeface="Comic Sans MS" panose="030F0702030302020204" pitchFamily="66" charset="0"/>
              </a:rPr>
              <a:t/>
            </a:r>
            <a:br>
              <a:rPr lang="en-GB" sz="2800" u="sng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1: arithmetic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2: </a:t>
            </a:r>
            <a:r>
              <a:rPr lang="en-GB" sz="2800" dirty="0" smtClean="0">
                <a:latin typeface="Comic Sans MS" panose="030F0702030302020204" pitchFamily="66" charset="0"/>
              </a:rPr>
              <a:t>reasoning</a:t>
            </a:r>
          </a:p>
          <a:p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latin typeface="Comic Sans MS" panose="030F0702030302020204" pitchFamily="66" charset="0"/>
              </a:rPr>
              <a:t>Thursday 16 May 2019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Mathematics Paper 3: reasoning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02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Year 6 SATs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Maths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>
                <a:latin typeface="Comic Sans MS" panose="030F0702030302020204" pitchFamily="66" charset="0"/>
              </a:rPr>
              <a:t>Children sit three papers in maths:</a:t>
            </a:r>
          </a:p>
          <a:p>
            <a:r>
              <a:rPr lang="en-GB" dirty="0">
                <a:latin typeface="Comic Sans MS" panose="030F0702030302020204" pitchFamily="66" charset="0"/>
              </a:rPr>
              <a:t>Paper 1: </a:t>
            </a:r>
            <a:r>
              <a:rPr lang="en-GB" b="1" dirty="0">
                <a:latin typeface="Comic Sans MS" panose="030F0702030302020204" pitchFamily="66" charset="0"/>
              </a:rPr>
              <a:t>arithmetic</a:t>
            </a:r>
            <a:r>
              <a:rPr lang="en-GB" dirty="0">
                <a:latin typeface="Comic Sans MS" panose="030F0702030302020204" pitchFamily="66" charset="0"/>
              </a:rPr>
              <a:t>, 30 </a:t>
            </a:r>
            <a:r>
              <a:rPr lang="en-GB" dirty="0" smtClean="0">
                <a:latin typeface="Comic Sans MS" panose="030F0702030302020204" pitchFamily="66" charset="0"/>
              </a:rPr>
              <a:t>minutes – marked out of 40 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Papers 2 and 3: </a:t>
            </a:r>
            <a:r>
              <a:rPr lang="en-GB" b="1" dirty="0">
                <a:latin typeface="Comic Sans MS" panose="030F0702030302020204" pitchFamily="66" charset="0"/>
              </a:rPr>
              <a:t>reasoning</a:t>
            </a:r>
            <a:r>
              <a:rPr lang="en-GB" dirty="0">
                <a:latin typeface="Comic Sans MS" panose="030F0702030302020204" pitchFamily="66" charset="0"/>
              </a:rPr>
              <a:t>, 40 minutes per </a:t>
            </a:r>
            <a:r>
              <a:rPr lang="en-GB" dirty="0" smtClean="0">
                <a:latin typeface="Comic Sans MS" panose="030F0702030302020204" pitchFamily="66" charset="0"/>
              </a:rPr>
              <a:t>paper – marked out of 35 each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110 marks available overall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536" y="260648"/>
            <a:ext cx="8136904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Comic Sans MS" panose="030F0702030302020204" pitchFamily="66" charset="0"/>
              </a:rPr>
              <a:t>Paper 1 will consist of fixed response questions, where children have to give the correct answer to calculations, including long multiplication and division. 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>
                <a:latin typeface="Comic Sans MS" panose="030F0702030302020204" pitchFamily="66" charset="0"/>
              </a:rPr>
              <a:t>Papers </a:t>
            </a:r>
            <a:r>
              <a:rPr lang="en-GB" sz="2400" dirty="0">
                <a:latin typeface="Comic Sans MS" panose="030F0702030302020204" pitchFamily="66" charset="0"/>
              </a:rPr>
              <a:t>2 and 3 will involve a number of question types, including</a:t>
            </a:r>
            <a:r>
              <a:rPr lang="en-GB" sz="2400" dirty="0" smtClean="0">
                <a:latin typeface="Comic Sans MS" panose="030F0702030302020204" pitchFamily="66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800" dirty="0">
              <a:latin typeface="Comic Sans MS" panose="030F0702030302020204" pitchFamily="66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Multiple choice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True or false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Constrained questions, e.g. giving the answer to a calculation, drawing a shape or completing a table or chart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Less constrained questions, where children will have to explain their approach for solving a problem</a:t>
            </a:r>
          </a:p>
        </p:txBody>
      </p:sp>
    </p:spTree>
    <p:extLst>
      <p:ext uri="{BB962C8B-B14F-4D97-AF65-F5344CB8AC3E}">
        <p14:creationId xmlns:p14="http://schemas.microsoft.com/office/powerpoint/2010/main" val="16679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0608" y="-733359"/>
            <a:ext cx="10873208" cy="818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76672" y="0"/>
            <a:ext cx="130111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Reading Paper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539552" y="1700808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reading test is a single paper with questions based on three passages of </a:t>
            </a:r>
            <a:r>
              <a:rPr lang="en-GB" sz="2800" dirty="0" smtClean="0">
                <a:latin typeface="Comic Sans MS" panose="030F0702030302020204" pitchFamily="66" charset="0"/>
              </a:rPr>
              <a:t>text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dirty="0" smtClean="0">
                <a:latin typeface="Comic Sans MS" panose="030F0702030302020204" pitchFamily="66" charset="0"/>
              </a:rPr>
              <a:t>60 minutes to complete, </a:t>
            </a:r>
            <a:r>
              <a:rPr lang="en-GB" sz="2800" b="1" dirty="0">
                <a:latin typeface="Comic Sans MS" panose="030F0702030302020204" pitchFamily="66" charset="0"/>
              </a:rPr>
              <a:t>including reading time, to complete the </a:t>
            </a:r>
            <a:r>
              <a:rPr lang="en-GB" sz="2800" b="1" dirty="0" smtClean="0">
                <a:latin typeface="Comic Sans MS" panose="030F0702030302020204" pitchFamily="66" charset="0"/>
              </a:rPr>
              <a:t>test</a:t>
            </a: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620688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latin typeface="Comic Sans MS" panose="030F0702030302020204" pitchFamily="66" charset="0"/>
              </a:rPr>
              <a:t>Question types: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b="1" dirty="0" smtClean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 smtClean="0">
                <a:latin typeface="Comic Sans MS" panose="030F0702030302020204" pitchFamily="66" charset="0"/>
              </a:rPr>
              <a:t>Ranking/ordering</a:t>
            </a:r>
            <a:r>
              <a:rPr lang="en-GB" sz="2400" dirty="0">
                <a:latin typeface="Comic Sans MS" panose="030F0702030302020204" pitchFamily="66" charset="0"/>
              </a:rPr>
              <a:t>, e.g. ‘Number the events below to show the order in which they happen in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Labelling</a:t>
            </a:r>
            <a:r>
              <a:rPr lang="en-GB" sz="2400" dirty="0">
                <a:latin typeface="Comic Sans MS" panose="030F0702030302020204" pitchFamily="66" charset="0"/>
              </a:rPr>
              <a:t>, e.g. ‘Label the text to show the title of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Find and copy</a:t>
            </a:r>
            <a:r>
              <a:rPr lang="en-GB" sz="2400" dirty="0">
                <a:latin typeface="Comic Sans MS" panose="030F0702030302020204" pitchFamily="66" charset="0"/>
              </a:rPr>
              <a:t>, e.g. ‘Find and copy one word that suggests what the weather is like in the story’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Short constructed response</a:t>
            </a:r>
            <a:r>
              <a:rPr lang="en-GB" sz="2400" dirty="0">
                <a:latin typeface="Comic Sans MS" panose="030F0702030302020204" pitchFamily="66" charset="0"/>
              </a:rPr>
              <a:t>, e.g. ‘What does the bear eat?’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dirty="0">
                <a:latin typeface="Comic Sans MS" panose="030F0702030302020204" pitchFamily="66" charset="0"/>
              </a:rPr>
              <a:t>Open-ended response</a:t>
            </a:r>
            <a:r>
              <a:rPr lang="en-GB" sz="2400" dirty="0">
                <a:latin typeface="Comic Sans MS" panose="030F0702030302020204" pitchFamily="66" charset="0"/>
              </a:rPr>
              <a:t>, e.g. ‘Look at the sentence that begins </a:t>
            </a:r>
            <a:r>
              <a:rPr lang="en-GB" sz="2400" i="1" dirty="0">
                <a:latin typeface="Comic Sans MS" panose="030F0702030302020204" pitchFamily="66" charset="0"/>
              </a:rPr>
              <a:t>Once upon a time</a:t>
            </a:r>
            <a:r>
              <a:rPr lang="en-GB" sz="2400" dirty="0">
                <a:latin typeface="Comic Sans MS" panose="030F0702030302020204" pitchFamily="66" charset="0"/>
              </a:rPr>
              <a:t>. How does the writer increase the tension throughout this paragraph? Explain fully, referring to the text in your answer.’</a:t>
            </a:r>
          </a:p>
        </p:txBody>
      </p:sp>
    </p:spTree>
    <p:extLst>
      <p:ext uri="{BB962C8B-B14F-4D97-AF65-F5344CB8AC3E}">
        <p14:creationId xmlns:p14="http://schemas.microsoft.com/office/powerpoint/2010/main" val="137361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2"/>
          <a:srcRect t="16360"/>
          <a:stretch/>
        </p:blipFill>
        <p:spPr bwMode="auto">
          <a:xfrm>
            <a:off x="-252536" y="404664"/>
            <a:ext cx="9638810" cy="6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2"/>
          <a:srcRect t="25219" b="6860"/>
          <a:stretch/>
        </p:blipFill>
        <p:spPr bwMode="auto">
          <a:xfrm>
            <a:off x="-252536" y="764704"/>
            <a:ext cx="9753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/>
          <a:srcRect t="42937" b="7845"/>
          <a:stretch/>
        </p:blipFill>
        <p:spPr bwMode="auto">
          <a:xfrm>
            <a:off x="-252536" y="1412776"/>
            <a:ext cx="97536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045" y="33265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Grammar, Punctuation and Spelling Paper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647564" y="1988840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The grammar, punctuation and spelling test consists of two parts: a </a:t>
            </a:r>
            <a:r>
              <a:rPr lang="en-GB" sz="2000" b="1" dirty="0">
                <a:latin typeface="Comic Sans MS" panose="030F0702030302020204" pitchFamily="66" charset="0"/>
              </a:rPr>
              <a:t>grammar and punctuation paper</a:t>
            </a:r>
            <a:r>
              <a:rPr lang="en-GB" sz="2000" dirty="0">
                <a:latin typeface="Comic Sans MS" panose="030F0702030302020204" pitchFamily="66" charset="0"/>
              </a:rPr>
              <a:t> requiring short answers, lasting 45 minutes, and an </a:t>
            </a:r>
            <a:r>
              <a:rPr lang="en-GB" sz="2000" b="1" dirty="0">
                <a:latin typeface="Comic Sans MS" panose="030F0702030302020204" pitchFamily="66" charset="0"/>
              </a:rPr>
              <a:t>aural spelling test of 20 words</a:t>
            </a:r>
            <a:r>
              <a:rPr lang="en-GB" sz="2000" dirty="0">
                <a:latin typeface="Comic Sans MS" panose="030F0702030302020204" pitchFamily="66" charset="0"/>
              </a:rPr>
              <a:t>, lasting around 15 minutes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 grammar and punctuation test will include two sub-types of questions</a:t>
            </a:r>
            <a:r>
              <a:rPr lang="en-GB" sz="2000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Selected response</a:t>
            </a:r>
            <a:r>
              <a:rPr lang="en-GB" sz="2000" dirty="0">
                <a:latin typeface="Comic Sans MS" panose="030F0702030302020204" pitchFamily="66" charset="0"/>
              </a:rPr>
              <a:t>, e.g. ‘Identify the adjectives in the sentence below’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b="1" dirty="0">
                <a:latin typeface="Comic Sans MS" panose="030F0702030302020204" pitchFamily="66" charset="0"/>
              </a:rPr>
              <a:t>Constructed response</a:t>
            </a:r>
            <a:r>
              <a:rPr lang="en-GB" sz="2000" dirty="0">
                <a:latin typeface="Comic Sans MS" panose="030F0702030302020204" pitchFamily="66" charset="0"/>
              </a:rPr>
              <a:t>, e.g. ‘Correct/complete/rewrite the sentence below,’ or, ‘The sentence below has an apostrophe missing. Explain why it needs an apostrophe.’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8640"/>
            <a:ext cx="2664296" cy="64583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88640"/>
            <a:ext cx="2952328" cy="643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332656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You will be given your child’s scaled score </a:t>
            </a:r>
            <a:endParaRPr lang="en-GB" sz="2400" b="1" dirty="0" smtClean="0">
              <a:latin typeface="Comic Sans MS" panose="030F0702030302020204" pitchFamily="66" charset="0"/>
            </a:endParaRP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</a:t>
            </a:r>
            <a:r>
              <a:rPr lang="en-GB" sz="2400" dirty="0">
                <a:latin typeface="Comic Sans MS" panose="030F0702030302020204" pitchFamily="66" charset="0"/>
              </a:rPr>
              <a:t>range of scaled scores available for each KS2 test is: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80 (the lowest scaled score that can be awarded)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120 (the highest scaled score</a:t>
            </a:r>
            <a:r>
              <a:rPr lang="en-GB" sz="2400" dirty="0" smtClean="0">
                <a:latin typeface="Comic Sans MS" panose="030F0702030302020204" pitchFamily="66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The expected standard for each test is a scaled score of 100 or more.</a:t>
            </a:r>
            <a:r>
              <a:rPr lang="en-GB" sz="2400" dirty="0">
                <a:latin typeface="Comic Sans MS" panose="030F0702030302020204" pitchFamily="66" charset="0"/>
              </a:rPr>
              <a:t> If a child is awarded a scaled score of 99 or less they won't have achieved the expected standard in the </a:t>
            </a:r>
            <a:r>
              <a:rPr lang="en-GB" sz="2400" dirty="0" smtClean="0">
                <a:latin typeface="Comic Sans MS" panose="030F0702030302020204" pitchFamily="66" charset="0"/>
              </a:rPr>
              <a:t>test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Rounded Rectangle 2">
            <a:hlinkClick r:id="rId2"/>
          </p:cNvPr>
          <p:cNvSpPr/>
          <p:nvPr/>
        </p:nvSpPr>
        <p:spPr>
          <a:xfrm>
            <a:off x="395536" y="5733256"/>
            <a:ext cx="15841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Scaled Scores</a:t>
            </a:r>
            <a:endParaRPr lang="en-GB" dirty="0"/>
          </a:p>
        </p:txBody>
      </p:sp>
      <p:sp>
        <p:nvSpPr>
          <p:cNvPr id="4" name="Rounded Rectangle 3">
            <a:hlinkClick r:id="rId3"/>
          </p:cNvPr>
          <p:cNvSpPr/>
          <p:nvPr/>
        </p:nvSpPr>
        <p:spPr>
          <a:xfrm>
            <a:off x="6876256" y="5733256"/>
            <a:ext cx="180020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Practise </a:t>
            </a:r>
          </a:p>
          <a:p>
            <a:pPr algn="ctr"/>
            <a:r>
              <a:rPr lang="en-GB" dirty="0" smtClean="0"/>
              <a:t>papers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744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295</TotalTime>
  <Words>442</Words>
  <Application>Microsoft Office PowerPoint</Application>
  <PresentationFormat>On-screen Show (4:3)</PresentationFormat>
  <Paragraphs>61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Comic Sans MS</vt:lpstr>
      <vt:lpstr>Franklin Gothic Book</vt:lpstr>
      <vt:lpstr>Franklin Gothic Medium</vt:lpstr>
      <vt:lpstr>Wingdings 2</vt:lpstr>
      <vt:lpstr>Trek</vt:lpstr>
      <vt:lpstr>Year 6</vt:lpstr>
      <vt:lpstr>PowerPoint Presentation</vt:lpstr>
      <vt:lpstr>Week beginning 13th may 2019</vt:lpstr>
      <vt:lpstr>Year 6 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creator>Donnelly.S2</dc:creator>
  <cp:lastModifiedBy>Mrs S. Reid</cp:lastModifiedBy>
  <cp:revision>28</cp:revision>
  <dcterms:created xsi:type="dcterms:W3CDTF">2016-10-06T07:21:04Z</dcterms:created>
  <dcterms:modified xsi:type="dcterms:W3CDTF">2019-03-19T15:27:34Z</dcterms:modified>
</cp:coreProperties>
</file>