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8288000" cy="10287000"/>
  <p:notesSz cx="6858000" cy="9144000"/>
  <p:embeddedFontLst>
    <p:embeddedFont>
      <p:font typeface="Calibri" panose="020F0502020204030204" pitchFamily="34" charset="0"/>
      <p:regular r:id="rId18"/>
      <p:bold r:id="rId19"/>
      <p:italic r:id="rId20"/>
      <p:boldItalic r:id="rId21"/>
    </p:embeddedFont>
    <p:embeddedFont>
      <p:font typeface="Funtastic" panose="020B0604020202020204" charset="0"/>
      <p:regular r:id="rId22"/>
    </p:embeddedFont>
    <p:embeddedFont>
      <p:font typeface="Playpen Sans" panose="020B0604020202020204" charset="0"/>
      <p:regular r:id="rId23"/>
    </p:embeddedFont>
    <p:embeddedFont>
      <p:font typeface="Playpen Sans Bold" panose="020B0604020202020204"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3" autoAdjust="0"/>
    <p:restoredTop sz="94622" autoAdjust="0"/>
  </p:normalViewPr>
  <p:slideViewPr>
    <p:cSldViewPr>
      <p:cViewPr varScale="1">
        <p:scale>
          <a:sx n="40" d="100"/>
          <a:sy n="40" d="100"/>
        </p:scale>
        <p:origin x="808"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hyperlink" Target="https://www.cathedralschoolstpeterandjohn.com/" TargetMode="External"/><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jpe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svg"/><Relationship Id="rId3" Type="http://schemas.openxmlformats.org/officeDocument/2006/relationships/image" Target="../media/image15.svg"/><Relationship Id="rId7" Type="http://schemas.openxmlformats.org/officeDocument/2006/relationships/image" Target="../media/image10.svg"/><Relationship Id="rId12" Type="http://schemas.openxmlformats.org/officeDocument/2006/relationships/image" Target="../media/image20.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9.svg"/><Relationship Id="rId5" Type="http://schemas.openxmlformats.org/officeDocument/2006/relationships/image" Target="../media/image8.svg"/><Relationship Id="rId10" Type="http://schemas.openxmlformats.org/officeDocument/2006/relationships/image" Target="../media/image18.png"/><Relationship Id="rId4" Type="http://schemas.openxmlformats.org/officeDocument/2006/relationships/image" Target="../media/image7.png"/><Relationship Id="rId9" Type="http://schemas.openxmlformats.org/officeDocument/2006/relationships/image" Target="../media/image17.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5.svg"/><Relationship Id="rId7" Type="http://schemas.openxmlformats.org/officeDocument/2006/relationships/image" Target="../media/image27.svg"/><Relationship Id="rId12" Type="http://schemas.openxmlformats.org/officeDocument/2006/relationships/hyperlink" Target="https://www.cathedralschoolstpeterandjohn.com/nursery-curriculum/" TargetMode="External"/><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svg"/><Relationship Id="rId5" Type="http://schemas.openxmlformats.org/officeDocument/2006/relationships/image" Target="../media/image21.svg"/><Relationship Id="rId10" Type="http://schemas.openxmlformats.org/officeDocument/2006/relationships/image" Target="../media/image30.png"/><Relationship Id="rId4" Type="http://schemas.openxmlformats.org/officeDocument/2006/relationships/image" Target="../media/image20.png"/><Relationship Id="rId9" Type="http://schemas.openxmlformats.org/officeDocument/2006/relationships/image" Target="../media/image29.svg"/></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1.svg"/><Relationship Id="rId7" Type="http://schemas.openxmlformats.org/officeDocument/2006/relationships/image" Target="../media/image33.svg"/><Relationship Id="rId12" Type="http://schemas.openxmlformats.org/officeDocument/2006/relationships/image" Target="../media/image34.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2.png"/><Relationship Id="rId11" Type="http://schemas.openxmlformats.org/officeDocument/2006/relationships/image" Target="../media/image4.svg"/><Relationship Id="rId5" Type="http://schemas.openxmlformats.org/officeDocument/2006/relationships/image" Target="../media/image8.svg"/><Relationship Id="rId10" Type="http://schemas.openxmlformats.org/officeDocument/2006/relationships/image" Target="../media/image3.png"/><Relationship Id="rId4" Type="http://schemas.openxmlformats.org/officeDocument/2006/relationships/image" Target="../media/image7.png"/><Relationship Id="rId9"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33.svg"/><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21.svg"/><Relationship Id="rId3" Type="http://schemas.openxmlformats.org/officeDocument/2006/relationships/image" Target="../media/image36.svg"/><Relationship Id="rId7" Type="http://schemas.openxmlformats.org/officeDocument/2006/relationships/image" Target="../media/image40.svg"/><Relationship Id="rId12" Type="http://schemas.openxmlformats.org/officeDocument/2006/relationships/image" Target="../media/image2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10.svg"/><Relationship Id="rId5" Type="http://schemas.openxmlformats.org/officeDocument/2006/relationships/image" Target="../media/image38.svg"/><Relationship Id="rId10" Type="http://schemas.openxmlformats.org/officeDocument/2006/relationships/image" Target="../media/image9.png"/><Relationship Id="rId4" Type="http://schemas.openxmlformats.org/officeDocument/2006/relationships/image" Target="../media/image37.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44.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46.svg"/><Relationship Id="rId5" Type="http://schemas.openxmlformats.org/officeDocument/2006/relationships/image" Target="../media/image6.svg"/><Relationship Id="rId10" Type="http://schemas.openxmlformats.org/officeDocument/2006/relationships/image" Target="../media/image45.png"/><Relationship Id="rId4" Type="http://schemas.openxmlformats.org/officeDocument/2006/relationships/image" Target="../media/image5.png"/><Relationship Id="rId9"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3" name="Freeform 3"/>
          <p:cNvSpPr/>
          <p:nvPr/>
        </p:nvSpPr>
        <p:spPr>
          <a:xfrm>
            <a:off x="-338432" y="8512619"/>
            <a:ext cx="3263357" cy="2410805"/>
          </a:xfrm>
          <a:custGeom>
            <a:avLst/>
            <a:gdLst/>
            <a:ahLst/>
            <a:cxnLst/>
            <a:rect l="l" t="t" r="r" b="b"/>
            <a:pathLst>
              <a:path w="3263357" h="2410805">
                <a:moveTo>
                  <a:pt x="0" y="0"/>
                </a:moveTo>
                <a:lnTo>
                  <a:pt x="3263357" y="0"/>
                </a:lnTo>
                <a:lnTo>
                  <a:pt x="3263357" y="2410805"/>
                </a:lnTo>
                <a:lnTo>
                  <a:pt x="0" y="241080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10731710">
            <a:off x="15619679" y="-578054"/>
            <a:ext cx="3279243" cy="2422541"/>
          </a:xfrm>
          <a:custGeom>
            <a:avLst/>
            <a:gdLst/>
            <a:ahLst/>
            <a:cxnLst/>
            <a:rect l="l" t="t" r="r" b="b"/>
            <a:pathLst>
              <a:path w="3279243" h="2422541">
                <a:moveTo>
                  <a:pt x="0" y="0"/>
                </a:moveTo>
                <a:lnTo>
                  <a:pt x="3279242" y="0"/>
                </a:lnTo>
                <a:lnTo>
                  <a:pt x="3279242" y="2422540"/>
                </a:lnTo>
                <a:lnTo>
                  <a:pt x="0" y="242254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645578" y="-768682"/>
            <a:ext cx="2935396" cy="2935396"/>
          </a:xfrm>
          <a:custGeom>
            <a:avLst/>
            <a:gdLst/>
            <a:ahLst/>
            <a:cxnLst/>
            <a:rect l="l" t="t" r="r" b="b"/>
            <a:pathLst>
              <a:path w="2935396" h="2935396">
                <a:moveTo>
                  <a:pt x="0" y="0"/>
                </a:moveTo>
                <a:lnTo>
                  <a:pt x="2935396" y="0"/>
                </a:lnTo>
                <a:lnTo>
                  <a:pt x="2935396" y="2935396"/>
                </a:lnTo>
                <a:lnTo>
                  <a:pt x="0" y="29353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15038046" y="8519746"/>
            <a:ext cx="3587579" cy="2403678"/>
          </a:xfrm>
          <a:custGeom>
            <a:avLst/>
            <a:gdLst/>
            <a:ahLst/>
            <a:cxnLst/>
            <a:rect l="l" t="t" r="r" b="b"/>
            <a:pathLst>
              <a:path w="3587579" h="2403678">
                <a:moveTo>
                  <a:pt x="0" y="0"/>
                </a:moveTo>
                <a:lnTo>
                  <a:pt x="3587579" y="0"/>
                </a:lnTo>
                <a:lnTo>
                  <a:pt x="3587579" y="2403678"/>
                </a:lnTo>
                <a:lnTo>
                  <a:pt x="0" y="240367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rot="-10800000">
            <a:off x="-2046027" y="-2423725"/>
            <a:ext cx="3854162" cy="6904850"/>
          </a:xfrm>
          <a:custGeom>
            <a:avLst/>
            <a:gdLst/>
            <a:ahLst/>
            <a:cxnLst/>
            <a:rect l="l" t="t" r="r" b="b"/>
            <a:pathLst>
              <a:path w="3854162" h="6904850">
                <a:moveTo>
                  <a:pt x="0" y="0"/>
                </a:moveTo>
                <a:lnTo>
                  <a:pt x="3854161" y="0"/>
                </a:lnTo>
                <a:lnTo>
                  <a:pt x="3854161" y="6904850"/>
                </a:lnTo>
                <a:lnTo>
                  <a:pt x="0" y="69048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rot="3427968">
            <a:off x="-111729" y="-4611326"/>
            <a:ext cx="4803094" cy="6172200"/>
          </a:xfrm>
          <a:custGeom>
            <a:avLst/>
            <a:gdLst/>
            <a:ahLst/>
            <a:cxnLst/>
            <a:rect l="l" t="t" r="r" b="b"/>
            <a:pathLst>
              <a:path w="4803094" h="6172200">
                <a:moveTo>
                  <a:pt x="0" y="0"/>
                </a:moveTo>
                <a:lnTo>
                  <a:pt x="4803094" y="0"/>
                </a:lnTo>
                <a:lnTo>
                  <a:pt x="4803094" y="6172200"/>
                </a:lnTo>
                <a:lnTo>
                  <a:pt x="0" y="61722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rot="-3854205">
            <a:off x="14501608" y="8230754"/>
            <a:ext cx="3956516" cy="6438118"/>
          </a:xfrm>
          <a:custGeom>
            <a:avLst/>
            <a:gdLst/>
            <a:ahLst/>
            <a:cxnLst/>
            <a:rect l="l" t="t" r="r" b="b"/>
            <a:pathLst>
              <a:path w="3956516" h="6438118">
                <a:moveTo>
                  <a:pt x="0" y="0"/>
                </a:moveTo>
                <a:lnTo>
                  <a:pt x="3956516" y="0"/>
                </a:lnTo>
                <a:lnTo>
                  <a:pt x="3956516" y="6438118"/>
                </a:lnTo>
                <a:lnTo>
                  <a:pt x="0" y="643811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Freeform 11"/>
          <p:cNvSpPr/>
          <p:nvPr/>
        </p:nvSpPr>
        <p:spPr>
          <a:xfrm>
            <a:off x="10785007" y="2959049"/>
            <a:ext cx="6712289" cy="5788570"/>
          </a:xfrm>
          <a:custGeom>
            <a:avLst/>
            <a:gdLst/>
            <a:ahLst/>
            <a:cxnLst/>
            <a:rect l="l" t="t" r="r" b="b"/>
            <a:pathLst>
              <a:path w="3426328" h="3224780">
                <a:moveTo>
                  <a:pt x="0" y="0"/>
                </a:moveTo>
                <a:lnTo>
                  <a:pt x="3426328" y="0"/>
                </a:lnTo>
                <a:lnTo>
                  <a:pt x="3426328" y="3224780"/>
                </a:lnTo>
                <a:lnTo>
                  <a:pt x="0" y="3224780"/>
                </a:lnTo>
                <a:lnTo>
                  <a:pt x="0" y="0"/>
                </a:lnTo>
                <a:close/>
              </a:path>
            </a:pathLst>
          </a:custGeom>
          <a:blipFill>
            <a:blip r:embed="rId14"/>
            <a:stretch>
              <a:fillRect/>
            </a:stretch>
          </a:blipFill>
        </p:spPr>
        <p:txBody>
          <a:bodyPr/>
          <a:lstStyle/>
          <a:p>
            <a:endParaRPr lang="en-GB" dirty="0"/>
          </a:p>
        </p:txBody>
      </p:sp>
      <p:sp>
        <p:nvSpPr>
          <p:cNvPr id="12" name="TextBox 12"/>
          <p:cNvSpPr txBox="1"/>
          <p:nvPr/>
        </p:nvSpPr>
        <p:spPr>
          <a:xfrm>
            <a:off x="1135759" y="778834"/>
            <a:ext cx="9687127" cy="9609234"/>
          </a:xfrm>
          <a:prstGeom prst="rect">
            <a:avLst/>
          </a:prstGeom>
        </p:spPr>
        <p:txBody>
          <a:bodyPr wrap="square" lIns="0" tIns="0" rIns="0" bIns="0" rtlCol="0" anchor="t">
            <a:spAutoFit/>
          </a:bodyPr>
          <a:lstStyle/>
          <a:p>
            <a:pPr algn="ctr">
              <a:lnSpc>
                <a:spcPts val="12880"/>
              </a:lnSpc>
            </a:pPr>
            <a:r>
              <a:rPr lang="en-US" sz="9600" b="1" dirty="0">
                <a:solidFill>
                  <a:srgbClr val="6E9F97"/>
                </a:solidFill>
                <a:latin typeface="Playpen Sans Bold"/>
                <a:ea typeface="Playpen Sans Bold"/>
                <a:cs typeface="Playpen Sans Bold"/>
                <a:sym typeface="Playpen Sans Bold"/>
              </a:rPr>
              <a:t>Welcome to</a:t>
            </a:r>
          </a:p>
          <a:p>
            <a:pPr algn="ctr">
              <a:lnSpc>
                <a:spcPts val="12880"/>
              </a:lnSpc>
              <a:spcBef>
                <a:spcPct val="0"/>
              </a:spcBef>
            </a:pPr>
            <a:r>
              <a:rPr lang="en-US" sz="9600" b="1" dirty="0">
                <a:solidFill>
                  <a:srgbClr val="6E9F97"/>
                </a:solidFill>
                <a:latin typeface="Playpen Sans Bold"/>
                <a:ea typeface="Playpen Sans Bold"/>
                <a:cs typeface="Playpen Sans Bold"/>
                <a:sym typeface="Playpen Sans Bold"/>
              </a:rPr>
              <a:t>Nursery!</a:t>
            </a:r>
          </a:p>
          <a:p>
            <a:pPr algn="ctr">
              <a:lnSpc>
                <a:spcPts val="12880"/>
              </a:lnSpc>
              <a:spcBef>
                <a:spcPct val="0"/>
              </a:spcBef>
            </a:pPr>
            <a:r>
              <a:rPr lang="en-GB" sz="3200" b="1" i="1" dirty="0">
                <a:solidFill>
                  <a:srgbClr val="6E9F97"/>
                </a:solidFill>
                <a:latin typeface="Playpen Sans Bold"/>
                <a:ea typeface="Playpen Sans Bold"/>
                <a:cs typeface="Playpen Sans Bold"/>
                <a:sym typeface="Playpen Sans Bold"/>
              </a:rPr>
              <a:t>“Growing together within God's loving family, we support, challenge, and inspire each other to become the best that we can be.”</a:t>
            </a:r>
          </a:p>
          <a:p>
            <a:pPr algn="ctr">
              <a:lnSpc>
                <a:spcPts val="12880"/>
              </a:lnSpc>
              <a:spcBef>
                <a:spcPct val="0"/>
              </a:spcBef>
            </a:pPr>
            <a:r>
              <a:rPr lang="en-US" sz="2000" b="1" i="1" dirty="0">
                <a:solidFill>
                  <a:srgbClr val="6E9F97"/>
                </a:solidFill>
                <a:latin typeface="Playpen Sans Bold"/>
                <a:ea typeface="Playpen Sans Bold"/>
                <a:cs typeface="Playpen Sans Bold"/>
                <a:sym typeface="Playpen Sans Bold"/>
                <a:hlinkClick r:id="rId15"/>
              </a:rPr>
              <a:t>https://www.cathedralschoolstpeterandjohn.com/</a:t>
            </a:r>
            <a:r>
              <a:rPr lang="en-US" sz="2000" b="1" i="1" dirty="0">
                <a:solidFill>
                  <a:srgbClr val="6E9F97"/>
                </a:solidFill>
                <a:latin typeface="Playpen Sans Bold"/>
                <a:ea typeface="Playpen Sans Bold"/>
                <a:cs typeface="Playpen Sans Bold"/>
                <a:sym typeface="Playpen Sans Bold"/>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Freeform 2"/>
          <p:cNvSpPr/>
          <p:nvPr/>
        </p:nvSpPr>
        <p:spPr>
          <a:xfrm rot="5400000">
            <a:off x="5256556" y="-20023"/>
            <a:ext cx="7774082" cy="12513612"/>
          </a:xfrm>
          <a:custGeom>
            <a:avLst/>
            <a:gdLst/>
            <a:ahLst/>
            <a:cxnLst/>
            <a:rect l="l" t="t" r="r" b="b"/>
            <a:pathLst>
              <a:path w="7774082" h="12513612">
                <a:moveTo>
                  <a:pt x="0" y="0"/>
                </a:moveTo>
                <a:lnTo>
                  <a:pt x="7774081" y="0"/>
                </a:lnTo>
                <a:lnTo>
                  <a:pt x="7774081" y="12513613"/>
                </a:lnTo>
                <a:lnTo>
                  <a:pt x="0" y="1251361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4853671" y="857250"/>
            <a:ext cx="8580658" cy="1566544"/>
          </a:xfrm>
          <a:prstGeom prst="rect">
            <a:avLst/>
          </a:prstGeom>
        </p:spPr>
        <p:txBody>
          <a:bodyPr lIns="0" tIns="0" rIns="0" bIns="0" rtlCol="0" anchor="t">
            <a:spAutoFit/>
          </a:bodyPr>
          <a:lstStyle/>
          <a:p>
            <a:pPr algn="ctr">
              <a:lnSpc>
                <a:spcPts val="12880"/>
              </a:lnSpc>
            </a:pPr>
            <a:r>
              <a:rPr lang="en-US" sz="9200" b="1">
                <a:solidFill>
                  <a:srgbClr val="6E9F97"/>
                </a:solidFill>
                <a:latin typeface="Playpen Sans Bold"/>
                <a:ea typeface="Playpen Sans Bold"/>
                <a:cs typeface="Playpen Sans Bold"/>
                <a:sym typeface="Playpen Sans Bold"/>
              </a:rPr>
              <a:t>The Team</a:t>
            </a:r>
          </a:p>
        </p:txBody>
      </p:sp>
      <p:sp>
        <p:nvSpPr>
          <p:cNvPr id="4" name="Freeform 4"/>
          <p:cNvSpPr/>
          <p:nvPr/>
        </p:nvSpPr>
        <p:spPr>
          <a:xfrm rot="-3424293">
            <a:off x="15043985" y="-3498466"/>
            <a:ext cx="3854162" cy="6904850"/>
          </a:xfrm>
          <a:custGeom>
            <a:avLst/>
            <a:gdLst/>
            <a:ahLst/>
            <a:cxnLst/>
            <a:rect l="l" t="t" r="r" b="b"/>
            <a:pathLst>
              <a:path w="3854162" h="6904850">
                <a:moveTo>
                  <a:pt x="0" y="0"/>
                </a:moveTo>
                <a:lnTo>
                  <a:pt x="3854162" y="0"/>
                </a:lnTo>
                <a:lnTo>
                  <a:pt x="3854162" y="6904850"/>
                </a:lnTo>
                <a:lnTo>
                  <a:pt x="0" y="69048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rot="-10554296">
            <a:off x="17001611" y="1327634"/>
            <a:ext cx="4803094" cy="6172200"/>
          </a:xfrm>
          <a:custGeom>
            <a:avLst/>
            <a:gdLst/>
            <a:ahLst/>
            <a:cxnLst/>
            <a:rect l="l" t="t" r="r" b="b"/>
            <a:pathLst>
              <a:path w="4803094" h="6172200">
                <a:moveTo>
                  <a:pt x="0" y="0"/>
                </a:moveTo>
                <a:lnTo>
                  <a:pt x="4803093" y="0"/>
                </a:lnTo>
                <a:lnTo>
                  <a:pt x="4803093" y="6172200"/>
                </a:lnTo>
                <a:lnTo>
                  <a:pt x="0" y="61722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a:off x="-1718353" y="7200900"/>
            <a:ext cx="3055239" cy="4114800"/>
          </a:xfrm>
          <a:custGeom>
            <a:avLst/>
            <a:gdLst/>
            <a:ahLst/>
            <a:cxnLst/>
            <a:rect l="l" t="t" r="r" b="b"/>
            <a:pathLst>
              <a:path w="3055239" h="4114800">
                <a:moveTo>
                  <a:pt x="0" y="0"/>
                </a:moveTo>
                <a:lnTo>
                  <a:pt x="3055239" y="0"/>
                </a:lnTo>
                <a:lnTo>
                  <a:pt x="305523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rot="7375925">
            <a:off x="-523661" y="6671399"/>
            <a:ext cx="3854162" cy="6904850"/>
          </a:xfrm>
          <a:custGeom>
            <a:avLst/>
            <a:gdLst/>
            <a:ahLst/>
            <a:cxnLst/>
            <a:rect l="l" t="t" r="r" b="b"/>
            <a:pathLst>
              <a:path w="3854162" h="6904850">
                <a:moveTo>
                  <a:pt x="0" y="0"/>
                </a:moveTo>
                <a:lnTo>
                  <a:pt x="3854162" y="0"/>
                </a:lnTo>
                <a:lnTo>
                  <a:pt x="3854162" y="6904850"/>
                </a:lnTo>
                <a:lnTo>
                  <a:pt x="0" y="69048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rot="245921">
            <a:off x="-3517696" y="3183615"/>
            <a:ext cx="4803094" cy="6172200"/>
          </a:xfrm>
          <a:custGeom>
            <a:avLst/>
            <a:gdLst/>
            <a:ahLst/>
            <a:cxnLst/>
            <a:rect l="l" t="t" r="r" b="b"/>
            <a:pathLst>
              <a:path w="4803094" h="6172200">
                <a:moveTo>
                  <a:pt x="0" y="0"/>
                </a:moveTo>
                <a:lnTo>
                  <a:pt x="4803094" y="0"/>
                </a:lnTo>
                <a:lnTo>
                  <a:pt x="4803094" y="6172200"/>
                </a:lnTo>
                <a:lnTo>
                  <a:pt x="0" y="61722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rot="7120176">
            <a:off x="-2087330" y="-1874102"/>
            <a:ext cx="5192177" cy="4114800"/>
          </a:xfrm>
          <a:custGeom>
            <a:avLst/>
            <a:gdLst/>
            <a:ahLst/>
            <a:cxnLst/>
            <a:rect l="l" t="t" r="r" b="b"/>
            <a:pathLst>
              <a:path w="5192177" h="4114800">
                <a:moveTo>
                  <a:pt x="0" y="0"/>
                </a:moveTo>
                <a:lnTo>
                  <a:pt x="5192176" y="0"/>
                </a:lnTo>
                <a:lnTo>
                  <a:pt x="5192176"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Freeform 10"/>
          <p:cNvSpPr/>
          <p:nvPr/>
        </p:nvSpPr>
        <p:spPr>
          <a:xfrm>
            <a:off x="16971066" y="-2103441"/>
            <a:ext cx="3055239" cy="4114800"/>
          </a:xfrm>
          <a:custGeom>
            <a:avLst/>
            <a:gdLst/>
            <a:ahLst/>
            <a:cxnLst/>
            <a:rect l="l" t="t" r="r" b="b"/>
            <a:pathLst>
              <a:path w="3055239" h="4114800">
                <a:moveTo>
                  <a:pt x="0" y="0"/>
                </a:moveTo>
                <a:lnTo>
                  <a:pt x="3055239" y="0"/>
                </a:lnTo>
                <a:lnTo>
                  <a:pt x="305523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1" name="TextBox 11"/>
          <p:cNvSpPr txBox="1"/>
          <p:nvPr/>
        </p:nvSpPr>
        <p:spPr>
          <a:xfrm>
            <a:off x="3922362" y="4439483"/>
            <a:ext cx="10443277" cy="3574739"/>
          </a:xfrm>
          <a:prstGeom prst="rect">
            <a:avLst/>
          </a:prstGeom>
        </p:spPr>
        <p:txBody>
          <a:bodyPr lIns="0" tIns="0" rIns="0" bIns="0" rtlCol="0" anchor="t">
            <a:spAutoFit/>
          </a:bodyPr>
          <a:lstStyle/>
          <a:p>
            <a:pPr algn="ctr">
              <a:lnSpc>
                <a:spcPts val="7192"/>
              </a:lnSpc>
            </a:pPr>
            <a:r>
              <a:rPr lang="en-US" sz="5137" b="1">
                <a:solidFill>
                  <a:srgbClr val="6E9F97"/>
                </a:solidFill>
                <a:latin typeface="Playpen Sans Bold"/>
                <a:ea typeface="Playpen Sans Bold"/>
                <a:cs typeface="Playpen Sans Bold"/>
                <a:sym typeface="Playpen Sans Bold"/>
              </a:rPr>
              <a:t>Class Teacher - </a:t>
            </a:r>
            <a:r>
              <a:rPr lang="en-US" sz="5137">
                <a:solidFill>
                  <a:srgbClr val="6E9F97"/>
                </a:solidFill>
                <a:latin typeface="Playpen Sans"/>
                <a:ea typeface="Playpen Sans"/>
                <a:cs typeface="Playpen Sans"/>
                <a:sym typeface="Playpen Sans"/>
              </a:rPr>
              <a:t>Miss Doolan</a:t>
            </a:r>
          </a:p>
          <a:p>
            <a:pPr algn="ctr">
              <a:lnSpc>
                <a:spcPts val="7192"/>
              </a:lnSpc>
            </a:pPr>
            <a:r>
              <a:rPr lang="en-US" sz="5137" b="1">
                <a:solidFill>
                  <a:srgbClr val="6E9F97"/>
                </a:solidFill>
                <a:latin typeface="Playpen Sans Bold"/>
                <a:ea typeface="Playpen Sans Bold"/>
                <a:cs typeface="Playpen Sans Bold"/>
                <a:sym typeface="Playpen Sans Bold"/>
              </a:rPr>
              <a:t>Teaching Assistants - </a:t>
            </a:r>
            <a:r>
              <a:rPr lang="en-US" sz="5137">
                <a:solidFill>
                  <a:srgbClr val="6E9F97"/>
                </a:solidFill>
                <a:latin typeface="Playpen Sans"/>
                <a:ea typeface="Playpen Sans"/>
                <a:cs typeface="Playpen Sans"/>
                <a:sym typeface="Playpen Sans"/>
              </a:rPr>
              <a:t>Miss Culkin, Miss Clarke and Miss Deakin</a:t>
            </a:r>
          </a:p>
        </p:txBody>
      </p:sp>
      <p:sp>
        <p:nvSpPr>
          <p:cNvPr id="12" name="Freeform 12"/>
          <p:cNvSpPr/>
          <p:nvPr/>
        </p:nvSpPr>
        <p:spPr>
          <a:xfrm rot="5792043">
            <a:off x="14663212" y="8066424"/>
            <a:ext cx="5192177" cy="4114800"/>
          </a:xfrm>
          <a:custGeom>
            <a:avLst/>
            <a:gdLst/>
            <a:ahLst/>
            <a:cxnLst/>
            <a:rect l="l" t="t" r="r" b="b"/>
            <a:pathLst>
              <a:path w="5192177" h="4114800">
                <a:moveTo>
                  <a:pt x="0" y="0"/>
                </a:moveTo>
                <a:lnTo>
                  <a:pt x="5192176" y="0"/>
                </a:lnTo>
                <a:lnTo>
                  <a:pt x="5192176"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3" name="Freeform 13"/>
          <p:cNvSpPr/>
          <p:nvPr/>
        </p:nvSpPr>
        <p:spPr>
          <a:xfrm>
            <a:off x="5486400" y="2404277"/>
            <a:ext cx="7315200" cy="286512"/>
          </a:xfrm>
          <a:custGeom>
            <a:avLst/>
            <a:gdLst/>
            <a:ahLst/>
            <a:cxnLst/>
            <a:rect l="l" t="t" r="r" b="b"/>
            <a:pathLst>
              <a:path w="7315200" h="286512">
                <a:moveTo>
                  <a:pt x="0" y="0"/>
                </a:moveTo>
                <a:lnTo>
                  <a:pt x="7315200" y="0"/>
                </a:lnTo>
                <a:lnTo>
                  <a:pt x="7315200" y="286512"/>
                </a:lnTo>
                <a:lnTo>
                  <a:pt x="0" y="28651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5174605" y="116319"/>
            <a:ext cx="7948315" cy="1239360"/>
          </a:xfrm>
          <a:prstGeom prst="rect">
            <a:avLst/>
          </a:prstGeom>
        </p:spPr>
        <p:txBody>
          <a:bodyPr lIns="0" tIns="0" rIns="0" bIns="0" rtlCol="0" anchor="t">
            <a:spAutoFit/>
          </a:bodyPr>
          <a:lstStyle/>
          <a:p>
            <a:pPr algn="ctr">
              <a:lnSpc>
                <a:spcPts val="10299"/>
              </a:lnSpc>
            </a:pPr>
            <a:r>
              <a:rPr lang="en-US" sz="7356" b="1">
                <a:solidFill>
                  <a:srgbClr val="6E9F97"/>
                </a:solidFill>
                <a:latin typeface="Playpen Sans Bold"/>
                <a:ea typeface="Playpen Sans Bold"/>
                <a:cs typeface="Playpen Sans Bold"/>
                <a:sym typeface="Playpen Sans Bold"/>
              </a:rPr>
              <a:t>What is EYFS?</a:t>
            </a:r>
          </a:p>
        </p:txBody>
      </p:sp>
      <p:sp>
        <p:nvSpPr>
          <p:cNvPr id="3" name="TextBox 3"/>
          <p:cNvSpPr txBox="1"/>
          <p:nvPr/>
        </p:nvSpPr>
        <p:spPr>
          <a:xfrm>
            <a:off x="9139238" y="4093528"/>
            <a:ext cx="9525" cy="1747519"/>
          </a:xfrm>
          <a:prstGeom prst="rect">
            <a:avLst/>
          </a:prstGeom>
        </p:spPr>
        <p:txBody>
          <a:bodyPr lIns="0" tIns="0" rIns="0" bIns="0" rtlCol="0" anchor="t">
            <a:spAutoFit/>
          </a:bodyPr>
          <a:lstStyle/>
          <a:p>
            <a:pPr algn="ctr">
              <a:lnSpc>
                <a:spcPts val="12880"/>
              </a:lnSpc>
              <a:spcBef>
                <a:spcPct val="0"/>
              </a:spcBef>
            </a:pPr>
            <a:endParaRPr/>
          </a:p>
        </p:txBody>
      </p:sp>
      <p:sp>
        <p:nvSpPr>
          <p:cNvPr id="4" name="TextBox 4"/>
          <p:cNvSpPr txBox="1"/>
          <p:nvPr/>
        </p:nvSpPr>
        <p:spPr>
          <a:xfrm>
            <a:off x="135284" y="1630426"/>
            <a:ext cx="18026957" cy="8364091"/>
          </a:xfrm>
          <a:prstGeom prst="rect">
            <a:avLst/>
          </a:prstGeom>
        </p:spPr>
        <p:txBody>
          <a:bodyPr lIns="0" tIns="0" rIns="0" bIns="0" rtlCol="0" anchor="t">
            <a:spAutoFit/>
          </a:bodyPr>
          <a:lstStyle/>
          <a:p>
            <a:pPr algn="just">
              <a:lnSpc>
                <a:spcPts val="4137"/>
              </a:lnSpc>
            </a:pPr>
            <a:r>
              <a:rPr lang="en-US" sz="2955">
                <a:solidFill>
                  <a:srgbClr val="000000"/>
                </a:solidFill>
                <a:latin typeface="Playpen Sans"/>
                <a:ea typeface="Playpen Sans"/>
                <a:cs typeface="Playpen Sans"/>
                <a:sym typeface="Playpen Sans"/>
              </a:rPr>
              <a:t>The EYFS focuses on supporting children’s learning through play, exploration, and real-life experiences, helping them to build the skills they need for school and beyond. </a:t>
            </a:r>
          </a:p>
          <a:p>
            <a:pPr algn="just">
              <a:lnSpc>
                <a:spcPts val="4137"/>
              </a:lnSpc>
            </a:pPr>
            <a:endParaRPr lang="en-US" sz="2955">
              <a:solidFill>
                <a:srgbClr val="000000"/>
              </a:solidFill>
              <a:latin typeface="Playpen Sans"/>
              <a:ea typeface="Playpen Sans"/>
              <a:cs typeface="Playpen Sans"/>
              <a:sym typeface="Playpen Sans"/>
            </a:endParaRPr>
          </a:p>
          <a:p>
            <a:pPr algn="just">
              <a:lnSpc>
                <a:spcPts val="4137"/>
              </a:lnSpc>
            </a:pPr>
            <a:r>
              <a:rPr lang="en-US" sz="2955">
                <a:solidFill>
                  <a:srgbClr val="000000"/>
                </a:solidFill>
                <a:latin typeface="Playpen Sans"/>
                <a:ea typeface="Playpen Sans"/>
                <a:cs typeface="Playpen Sans"/>
                <a:sym typeface="Playpen Sans"/>
              </a:rPr>
              <a:t>Within the EYFS, children’s learning is divided into </a:t>
            </a:r>
            <a:r>
              <a:rPr lang="en-US" sz="2955" b="1">
                <a:solidFill>
                  <a:srgbClr val="000000"/>
                </a:solidFill>
                <a:latin typeface="Playpen Sans Bold"/>
                <a:ea typeface="Playpen Sans Bold"/>
                <a:cs typeface="Playpen Sans Bold"/>
                <a:sym typeface="Playpen Sans Bold"/>
              </a:rPr>
              <a:t>Prime Areas and Specific Areas. </a:t>
            </a:r>
          </a:p>
          <a:p>
            <a:pPr algn="just">
              <a:lnSpc>
                <a:spcPts val="4137"/>
              </a:lnSpc>
            </a:pPr>
            <a:endParaRPr lang="en-US" sz="2955" b="1">
              <a:solidFill>
                <a:srgbClr val="000000"/>
              </a:solidFill>
              <a:latin typeface="Playpen Sans Bold"/>
              <a:ea typeface="Playpen Sans Bold"/>
              <a:cs typeface="Playpen Sans Bold"/>
              <a:sym typeface="Playpen Sans Bold"/>
            </a:endParaRPr>
          </a:p>
          <a:p>
            <a:pPr algn="just">
              <a:lnSpc>
                <a:spcPts val="4137"/>
              </a:lnSpc>
            </a:pPr>
            <a:r>
              <a:rPr lang="en-US" sz="2955" b="1">
                <a:solidFill>
                  <a:srgbClr val="000000"/>
                </a:solidFill>
                <a:latin typeface="Playpen Sans Bold"/>
                <a:ea typeface="Playpen Sans Bold"/>
                <a:cs typeface="Playpen Sans Bold"/>
                <a:sym typeface="Playpen Sans Bold"/>
              </a:rPr>
              <a:t>The Prime Areas</a:t>
            </a:r>
            <a:r>
              <a:rPr lang="en-US" sz="2955">
                <a:solidFill>
                  <a:srgbClr val="000000"/>
                </a:solidFill>
                <a:latin typeface="Playpen Sans"/>
                <a:ea typeface="Playpen Sans"/>
                <a:cs typeface="Playpen Sans"/>
                <a:sym typeface="Playpen Sans"/>
              </a:rPr>
              <a:t> are the essential foundations for development. This  includes Communication and Language, Physical Development, and Personal, Social and Emotional Development. </a:t>
            </a:r>
          </a:p>
          <a:p>
            <a:pPr algn="just">
              <a:lnSpc>
                <a:spcPts val="4137"/>
              </a:lnSpc>
            </a:pPr>
            <a:endParaRPr lang="en-US" sz="2955">
              <a:solidFill>
                <a:srgbClr val="000000"/>
              </a:solidFill>
              <a:latin typeface="Playpen Sans"/>
              <a:ea typeface="Playpen Sans"/>
              <a:cs typeface="Playpen Sans"/>
              <a:sym typeface="Playpen Sans"/>
            </a:endParaRPr>
          </a:p>
          <a:p>
            <a:pPr algn="just">
              <a:lnSpc>
                <a:spcPts val="4137"/>
              </a:lnSpc>
            </a:pPr>
            <a:r>
              <a:rPr lang="en-US" sz="2955" b="1">
                <a:solidFill>
                  <a:srgbClr val="000000"/>
                </a:solidFill>
                <a:latin typeface="Playpen Sans Bold"/>
                <a:ea typeface="Playpen Sans Bold"/>
                <a:cs typeface="Playpen Sans Bold"/>
                <a:sym typeface="Playpen Sans Bold"/>
              </a:rPr>
              <a:t>The Specific Areas</a:t>
            </a:r>
            <a:r>
              <a:rPr lang="en-US" sz="2955">
                <a:solidFill>
                  <a:srgbClr val="000000"/>
                </a:solidFill>
                <a:latin typeface="Playpen Sans"/>
                <a:ea typeface="Playpen Sans"/>
                <a:cs typeface="Playpen Sans"/>
                <a:sym typeface="Playpen Sans"/>
              </a:rPr>
              <a:t> are Literacy, Mathematics, Understanding the World, and Expressive Arts and Design. These help children to apply their early skills in more focused ways, such as learning to nursery rhymes, exploring numbers and patterns, discovering the world around them, and expressing creativity through art, music, and role play.</a:t>
            </a:r>
          </a:p>
          <a:p>
            <a:pPr algn="just">
              <a:lnSpc>
                <a:spcPts val="4137"/>
              </a:lnSpc>
            </a:pPr>
            <a:endParaRPr lang="en-US" sz="2955">
              <a:solidFill>
                <a:srgbClr val="000000"/>
              </a:solidFill>
              <a:latin typeface="Playpen Sans"/>
              <a:ea typeface="Playpen Sans"/>
              <a:cs typeface="Playpen Sans"/>
              <a:sym typeface="Playpen Sans"/>
            </a:endParaRPr>
          </a:p>
          <a:p>
            <a:pPr algn="just">
              <a:lnSpc>
                <a:spcPts val="4137"/>
              </a:lnSpc>
            </a:pPr>
            <a:r>
              <a:rPr lang="en-US" sz="2955">
                <a:solidFill>
                  <a:srgbClr val="000000"/>
                </a:solidFill>
                <a:latin typeface="Playpen Sans"/>
                <a:ea typeface="Playpen Sans"/>
                <a:cs typeface="Playpen Sans"/>
                <a:sym typeface="Playpen Sans"/>
              </a:rPr>
              <a:t>Together, the Prime and Specific Areas ensure that children receive a balanced start to their learning and development.</a:t>
            </a:r>
          </a:p>
          <a:p>
            <a:pPr algn="just">
              <a:lnSpc>
                <a:spcPts val="4137"/>
              </a:lnSpc>
              <a:spcBef>
                <a:spcPct val="0"/>
              </a:spcBef>
            </a:pPr>
            <a:endParaRPr lang="en-US" sz="2955">
              <a:solidFill>
                <a:srgbClr val="000000"/>
              </a:solidFill>
              <a:latin typeface="Playpen Sans"/>
              <a:ea typeface="Playpen Sans"/>
              <a:cs typeface="Playpen Sans"/>
              <a:sym typeface="Playpen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4983842" y="31770"/>
            <a:ext cx="8320317" cy="1088938"/>
          </a:xfrm>
          <a:prstGeom prst="rect">
            <a:avLst/>
          </a:prstGeom>
        </p:spPr>
        <p:txBody>
          <a:bodyPr lIns="0" tIns="0" rIns="0" bIns="0" rtlCol="0" anchor="t">
            <a:spAutoFit/>
          </a:bodyPr>
          <a:lstStyle/>
          <a:p>
            <a:pPr algn="ctr">
              <a:lnSpc>
                <a:spcPts val="8998"/>
              </a:lnSpc>
            </a:pPr>
            <a:r>
              <a:rPr lang="en-US" sz="6427" b="1">
                <a:solidFill>
                  <a:srgbClr val="6E9F97"/>
                </a:solidFill>
                <a:latin typeface="Playpen Sans Bold"/>
                <a:ea typeface="Playpen Sans Bold"/>
                <a:cs typeface="Playpen Sans Bold"/>
                <a:sym typeface="Playpen Sans Bold"/>
              </a:rPr>
              <a:t>What is EYFS?</a:t>
            </a:r>
          </a:p>
        </p:txBody>
      </p:sp>
      <p:sp>
        <p:nvSpPr>
          <p:cNvPr id="3" name="Freeform 3"/>
          <p:cNvSpPr/>
          <p:nvPr/>
        </p:nvSpPr>
        <p:spPr>
          <a:xfrm>
            <a:off x="5486400" y="1120708"/>
            <a:ext cx="7315200" cy="286512"/>
          </a:xfrm>
          <a:custGeom>
            <a:avLst/>
            <a:gdLst/>
            <a:ahLst/>
            <a:cxnLst/>
            <a:rect l="l" t="t" r="r" b="b"/>
            <a:pathLst>
              <a:path w="7315200" h="286512">
                <a:moveTo>
                  <a:pt x="0" y="0"/>
                </a:moveTo>
                <a:lnTo>
                  <a:pt x="7315200" y="0"/>
                </a:lnTo>
                <a:lnTo>
                  <a:pt x="7315200" y="286512"/>
                </a:lnTo>
                <a:lnTo>
                  <a:pt x="0" y="2865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TextBox 4"/>
          <p:cNvSpPr txBox="1"/>
          <p:nvPr/>
        </p:nvSpPr>
        <p:spPr>
          <a:xfrm>
            <a:off x="0" y="1523416"/>
            <a:ext cx="17594036" cy="6571016"/>
          </a:xfrm>
          <a:prstGeom prst="rect">
            <a:avLst/>
          </a:prstGeom>
        </p:spPr>
        <p:txBody>
          <a:bodyPr lIns="0" tIns="0" rIns="0" bIns="0" rtlCol="0" anchor="t">
            <a:spAutoFit/>
          </a:bodyPr>
          <a:lstStyle/>
          <a:p>
            <a:pPr algn="just">
              <a:lnSpc>
                <a:spcPts val="4793"/>
              </a:lnSpc>
            </a:pPr>
            <a:endParaRPr/>
          </a:p>
          <a:p>
            <a:pPr marL="739154" lvl="1" indent="-369577" algn="just">
              <a:lnSpc>
                <a:spcPts val="4793"/>
              </a:lnSpc>
              <a:buFont typeface="Arial"/>
              <a:buChar char="•"/>
            </a:pPr>
            <a:r>
              <a:rPr lang="en-US" sz="3423">
                <a:solidFill>
                  <a:srgbClr val="6E9F97"/>
                </a:solidFill>
                <a:latin typeface="Playpen Sans"/>
                <a:ea typeface="Playpen Sans"/>
                <a:cs typeface="Playpen Sans"/>
                <a:sym typeface="Playpen Sans"/>
              </a:rPr>
              <a:t>In nursery, our engaging environment allows your child to move freely between areas and ‘choose their learning’ in areas of the classroom such as role play, construction, creative arts, small world, reading corners, and outdoor play. </a:t>
            </a:r>
          </a:p>
          <a:p>
            <a:pPr algn="just">
              <a:lnSpc>
                <a:spcPts val="4793"/>
              </a:lnSpc>
            </a:pPr>
            <a:endParaRPr lang="en-US" sz="3423">
              <a:solidFill>
                <a:srgbClr val="6E9F97"/>
              </a:solidFill>
              <a:latin typeface="Playpen Sans"/>
              <a:ea typeface="Playpen Sans"/>
              <a:cs typeface="Playpen Sans"/>
              <a:sym typeface="Playpen Sans"/>
            </a:endParaRPr>
          </a:p>
          <a:p>
            <a:pPr marL="739154" lvl="1" indent="-369577" algn="just">
              <a:lnSpc>
                <a:spcPts val="4793"/>
              </a:lnSpc>
              <a:buFont typeface="Arial"/>
              <a:buChar char="•"/>
            </a:pPr>
            <a:r>
              <a:rPr lang="en-US" sz="3423">
                <a:solidFill>
                  <a:srgbClr val="6E9F97"/>
                </a:solidFill>
                <a:latin typeface="Playpen Sans"/>
                <a:ea typeface="Playpen Sans"/>
                <a:cs typeface="Playpen Sans"/>
                <a:sym typeface="Playpen Sans"/>
              </a:rPr>
              <a:t>Staff support children by joining in their play, asking questions to spark curiosity, and encouraging independence. </a:t>
            </a:r>
          </a:p>
          <a:p>
            <a:pPr algn="just">
              <a:lnSpc>
                <a:spcPts val="4793"/>
              </a:lnSpc>
            </a:pPr>
            <a:endParaRPr lang="en-US" sz="3423">
              <a:solidFill>
                <a:srgbClr val="6E9F97"/>
              </a:solidFill>
              <a:latin typeface="Playpen Sans"/>
              <a:ea typeface="Playpen Sans"/>
              <a:cs typeface="Playpen Sans"/>
              <a:sym typeface="Playpen Sans"/>
            </a:endParaRPr>
          </a:p>
          <a:p>
            <a:pPr marL="739154" lvl="1" indent="-369577" algn="just">
              <a:lnSpc>
                <a:spcPts val="4793"/>
              </a:lnSpc>
              <a:buFont typeface="Arial"/>
              <a:buChar char="•"/>
            </a:pPr>
            <a:r>
              <a:rPr lang="en-US" sz="3423">
                <a:solidFill>
                  <a:srgbClr val="6E9F97"/>
                </a:solidFill>
                <a:latin typeface="Playpen Sans"/>
                <a:ea typeface="Playpen Sans"/>
                <a:cs typeface="Playpen Sans"/>
                <a:sym typeface="Playpen Sans"/>
              </a:rPr>
              <a:t>We plan so that learning and development are implemented through purposeful play and through a mix of adult-led and child-initiated activities.</a:t>
            </a:r>
            <a:r>
              <a:rPr lang="en-US" sz="3423" b="1">
                <a:solidFill>
                  <a:srgbClr val="6E9F97"/>
                </a:solidFill>
                <a:latin typeface="Playpen Sans Bold"/>
                <a:ea typeface="Playpen Sans Bold"/>
                <a:cs typeface="Playpen Sans Bold"/>
                <a:sym typeface="Playpen Sans Bold"/>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286748" y="588631"/>
            <a:ext cx="18001252" cy="10148881"/>
          </a:xfrm>
          <a:prstGeom prst="rect">
            <a:avLst/>
          </a:prstGeom>
        </p:spPr>
        <p:txBody>
          <a:bodyPr lIns="0" tIns="0" rIns="0" bIns="0" rtlCol="0" anchor="t">
            <a:spAutoFit/>
          </a:bodyPr>
          <a:lstStyle/>
          <a:p>
            <a:pPr algn="just">
              <a:lnSpc>
                <a:spcPts val="3318"/>
              </a:lnSpc>
            </a:pPr>
            <a:r>
              <a:rPr lang="en-US" sz="2370" b="1">
                <a:solidFill>
                  <a:srgbClr val="6E9F97"/>
                </a:solidFill>
                <a:latin typeface="Playpen Sans Bold"/>
                <a:ea typeface="Playpen Sans Bold"/>
                <a:cs typeface="Playpen Sans Bold"/>
                <a:sym typeface="Playpen Sans Bold"/>
              </a:rPr>
              <a:t>8:50 - 9 - Welcome, worship, timetable for the day</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9:00-10:00 - Continous Provision - indoor and outdoor</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10-10.20 - Snack and story</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10:20-11.00 - Continous Provision - indoor and outdoor</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11:00-11:15 - Phonics - Rhyme Time</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11:15-11:25 - Prayers, toilets, wash hands, ready for lunch.</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038"/>
              </a:lnSpc>
            </a:pPr>
            <a:r>
              <a:rPr lang="en-US" sz="2170" b="1">
                <a:solidFill>
                  <a:srgbClr val="6E9F97"/>
                </a:solidFill>
                <a:latin typeface="Playpen Sans Bold"/>
                <a:ea typeface="Playpen Sans Bold"/>
                <a:cs typeface="Playpen Sans Bold"/>
                <a:sym typeface="Playpen Sans Bold"/>
              </a:rPr>
              <a:t>11:30-12:30 - LUNCH </a:t>
            </a:r>
          </a:p>
          <a:p>
            <a:pPr algn="just">
              <a:lnSpc>
                <a:spcPts val="3318"/>
              </a:lnSpc>
            </a:pPr>
            <a:endParaRPr lang="en-US" sz="21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12:30-12:45 - Maths </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12:45-1:30 - Continous Provision - indoors</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1:30 - 2:30 - Continuous Provision - indoors and outdoors</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2:40 - Snack and story</a:t>
            </a:r>
          </a:p>
          <a:p>
            <a:pPr algn="just">
              <a:lnSpc>
                <a:spcPts val="3318"/>
              </a:lnSpc>
            </a:pPr>
            <a:endParaRPr lang="en-US" sz="2370" b="1">
              <a:solidFill>
                <a:srgbClr val="6E9F97"/>
              </a:solidFill>
              <a:latin typeface="Playpen Sans Bold"/>
              <a:ea typeface="Playpen Sans Bold"/>
              <a:cs typeface="Playpen Sans Bold"/>
              <a:sym typeface="Playpen Sans Bold"/>
            </a:endParaRPr>
          </a:p>
          <a:p>
            <a:pPr algn="just">
              <a:lnSpc>
                <a:spcPts val="3318"/>
              </a:lnSpc>
            </a:pPr>
            <a:r>
              <a:rPr lang="en-US" sz="2370" b="1">
                <a:solidFill>
                  <a:srgbClr val="6E9F97"/>
                </a:solidFill>
                <a:latin typeface="Playpen Sans Bold"/>
                <a:ea typeface="Playpen Sans Bold"/>
                <a:cs typeface="Playpen Sans Bold"/>
                <a:sym typeface="Playpen Sans Bold"/>
              </a:rPr>
              <a:t>3:00 - Home time</a:t>
            </a:r>
          </a:p>
          <a:p>
            <a:pPr algn="ctr">
              <a:lnSpc>
                <a:spcPts val="4557"/>
              </a:lnSpc>
              <a:spcBef>
                <a:spcPct val="0"/>
              </a:spcBef>
            </a:pPr>
            <a:endParaRPr lang="en-US" sz="2370" b="1">
              <a:solidFill>
                <a:srgbClr val="6E9F97"/>
              </a:solidFill>
              <a:latin typeface="Playpen Sans Bold"/>
              <a:ea typeface="Playpen Sans Bold"/>
              <a:cs typeface="Playpen Sans Bold"/>
              <a:sym typeface="Playpen Sans Bold"/>
            </a:endParaRPr>
          </a:p>
        </p:txBody>
      </p:sp>
      <p:sp>
        <p:nvSpPr>
          <p:cNvPr id="3" name="Freeform 3"/>
          <p:cNvSpPr/>
          <p:nvPr/>
        </p:nvSpPr>
        <p:spPr>
          <a:xfrm>
            <a:off x="10508921" y="1580019"/>
            <a:ext cx="7063809" cy="8213731"/>
          </a:xfrm>
          <a:custGeom>
            <a:avLst/>
            <a:gdLst/>
            <a:ahLst/>
            <a:cxnLst/>
            <a:rect l="l" t="t" r="r" b="b"/>
            <a:pathLst>
              <a:path w="7063809" h="8213731">
                <a:moveTo>
                  <a:pt x="0" y="0"/>
                </a:moveTo>
                <a:lnTo>
                  <a:pt x="7063809" y="0"/>
                </a:lnTo>
                <a:lnTo>
                  <a:pt x="7063809" y="8213731"/>
                </a:lnTo>
                <a:lnTo>
                  <a:pt x="0" y="821373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TextBox 4"/>
          <p:cNvSpPr txBox="1"/>
          <p:nvPr/>
        </p:nvSpPr>
        <p:spPr>
          <a:xfrm>
            <a:off x="927269" y="-76200"/>
            <a:ext cx="16332031" cy="712456"/>
          </a:xfrm>
          <a:prstGeom prst="rect">
            <a:avLst/>
          </a:prstGeom>
        </p:spPr>
        <p:txBody>
          <a:bodyPr lIns="0" tIns="0" rIns="0" bIns="0" rtlCol="0" anchor="t">
            <a:spAutoFit/>
          </a:bodyPr>
          <a:lstStyle/>
          <a:p>
            <a:pPr algn="ctr">
              <a:lnSpc>
                <a:spcPts val="5880"/>
              </a:lnSpc>
            </a:pPr>
            <a:r>
              <a:rPr lang="en-US" sz="4200" b="1">
                <a:solidFill>
                  <a:srgbClr val="7EADA5"/>
                </a:solidFill>
                <a:latin typeface="Playpen Sans Bold"/>
                <a:ea typeface="Playpen Sans Bold"/>
                <a:cs typeface="Playpen Sans Bold"/>
                <a:sym typeface="Playpen Sans Bold"/>
              </a:rPr>
              <a:t>A Day in the life in Nursery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Freeform 2"/>
          <p:cNvSpPr/>
          <p:nvPr/>
        </p:nvSpPr>
        <p:spPr>
          <a:xfrm>
            <a:off x="15476081" y="-909001"/>
            <a:ext cx="3521583" cy="4114800"/>
          </a:xfrm>
          <a:custGeom>
            <a:avLst/>
            <a:gdLst/>
            <a:ahLst/>
            <a:cxnLst/>
            <a:rect l="l" t="t" r="r" b="b"/>
            <a:pathLst>
              <a:path w="3521583" h="4114800">
                <a:moveTo>
                  <a:pt x="0" y="0"/>
                </a:moveTo>
                <a:lnTo>
                  <a:pt x="3521583" y="0"/>
                </a:lnTo>
                <a:lnTo>
                  <a:pt x="3521583"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1960212" y="-47476"/>
            <a:ext cx="14367575" cy="1566544"/>
          </a:xfrm>
          <a:prstGeom prst="rect">
            <a:avLst/>
          </a:prstGeom>
        </p:spPr>
        <p:txBody>
          <a:bodyPr lIns="0" tIns="0" rIns="0" bIns="0" rtlCol="0" anchor="t">
            <a:spAutoFit/>
          </a:bodyPr>
          <a:lstStyle/>
          <a:p>
            <a:pPr algn="ctr">
              <a:lnSpc>
                <a:spcPts val="12880"/>
              </a:lnSpc>
            </a:pPr>
            <a:r>
              <a:rPr lang="en-US" sz="9200" b="1">
                <a:solidFill>
                  <a:srgbClr val="6E9F97"/>
                </a:solidFill>
                <a:latin typeface="Playpen Sans Bold"/>
                <a:ea typeface="Playpen Sans Bold"/>
                <a:cs typeface="Playpen Sans Bold"/>
                <a:sym typeface="Playpen Sans Bold"/>
              </a:rPr>
              <a:t>Curriculum</a:t>
            </a:r>
          </a:p>
        </p:txBody>
      </p:sp>
      <p:sp>
        <p:nvSpPr>
          <p:cNvPr id="4" name="Freeform 4"/>
          <p:cNvSpPr/>
          <p:nvPr/>
        </p:nvSpPr>
        <p:spPr>
          <a:xfrm>
            <a:off x="5369556" y="1519068"/>
            <a:ext cx="7315200" cy="286512"/>
          </a:xfrm>
          <a:custGeom>
            <a:avLst/>
            <a:gdLst/>
            <a:ahLst/>
            <a:cxnLst/>
            <a:rect l="l" t="t" r="r" b="b"/>
            <a:pathLst>
              <a:path w="7315200" h="286512">
                <a:moveTo>
                  <a:pt x="0" y="0"/>
                </a:moveTo>
                <a:lnTo>
                  <a:pt x="7315200" y="0"/>
                </a:lnTo>
                <a:lnTo>
                  <a:pt x="7315200" y="286512"/>
                </a:lnTo>
                <a:lnTo>
                  <a:pt x="0" y="2865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rot="-6005235">
            <a:off x="-2564925" y="6558782"/>
            <a:ext cx="4447457" cy="5399037"/>
          </a:xfrm>
          <a:custGeom>
            <a:avLst/>
            <a:gdLst/>
            <a:ahLst/>
            <a:cxnLst/>
            <a:rect l="l" t="t" r="r" b="b"/>
            <a:pathLst>
              <a:path w="4447457" h="5399037">
                <a:moveTo>
                  <a:pt x="0" y="0"/>
                </a:moveTo>
                <a:lnTo>
                  <a:pt x="4447456" y="0"/>
                </a:lnTo>
                <a:lnTo>
                  <a:pt x="4447456" y="5399036"/>
                </a:lnTo>
                <a:lnTo>
                  <a:pt x="0" y="539903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rot="9955521">
            <a:off x="-2064712" y="-1028700"/>
            <a:ext cx="4777707" cy="4114800"/>
          </a:xfrm>
          <a:custGeom>
            <a:avLst/>
            <a:gdLst/>
            <a:ahLst/>
            <a:cxnLst/>
            <a:rect l="l" t="t" r="r" b="b"/>
            <a:pathLst>
              <a:path w="4777707" h="4114800">
                <a:moveTo>
                  <a:pt x="0" y="0"/>
                </a:moveTo>
                <a:lnTo>
                  <a:pt x="4777707" y="0"/>
                </a:lnTo>
                <a:lnTo>
                  <a:pt x="4777707"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rot="271402">
            <a:off x="15630899" y="7078091"/>
            <a:ext cx="4777707" cy="4114800"/>
          </a:xfrm>
          <a:custGeom>
            <a:avLst/>
            <a:gdLst/>
            <a:ahLst/>
            <a:cxnLst/>
            <a:rect l="l" t="t" r="r" b="b"/>
            <a:pathLst>
              <a:path w="4777707" h="4114800">
                <a:moveTo>
                  <a:pt x="0" y="0"/>
                </a:moveTo>
                <a:lnTo>
                  <a:pt x="4777707" y="0"/>
                </a:lnTo>
                <a:lnTo>
                  <a:pt x="4777707"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rot="-7285999">
            <a:off x="-643068" y="8473302"/>
            <a:ext cx="4803094" cy="6172200"/>
          </a:xfrm>
          <a:custGeom>
            <a:avLst/>
            <a:gdLst/>
            <a:ahLst/>
            <a:cxnLst/>
            <a:rect l="l" t="t" r="r" b="b"/>
            <a:pathLst>
              <a:path w="4803094" h="6172200">
                <a:moveTo>
                  <a:pt x="0" y="0"/>
                </a:moveTo>
                <a:lnTo>
                  <a:pt x="4803093" y="0"/>
                </a:lnTo>
                <a:lnTo>
                  <a:pt x="4803093" y="6172200"/>
                </a:lnTo>
                <a:lnTo>
                  <a:pt x="0" y="61722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rot="2991644">
            <a:off x="13853601" y="-4333264"/>
            <a:ext cx="4803094" cy="6172200"/>
          </a:xfrm>
          <a:custGeom>
            <a:avLst/>
            <a:gdLst/>
            <a:ahLst/>
            <a:cxnLst/>
            <a:rect l="l" t="t" r="r" b="b"/>
            <a:pathLst>
              <a:path w="4803094" h="6172200">
                <a:moveTo>
                  <a:pt x="0" y="0"/>
                </a:moveTo>
                <a:lnTo>
                  <a:pt x="4803094" y="0"/>
                </a:lnTo>
                <a:lnTo>
                  <a:pt x="4803094" y="6172200"/>
                </a:lnTo>
                <a:lnTo>
                  <a:pt x="0" y="61722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0" name="TextBox 10"/>
          <p:cNvSpPr txBox="1"/>
          <p:nvPr/>
        </p:nvSpPr>
        <p:spPr>
          <a:xfrm>
            <a:off x="1353037" y="2521067"/>
            <a:ext cx="15581926" cy="8284319"/>
          </a:xfrm>
          <a:prstGeom prst="rect">
            <a:avLst/>
          </a:prstGeom>
        </p:spPr>
        <p:txBody>
          <a:bodyPr lIns="0" tIns="0" rIns="0" bIns="0" rtlCol="0" anchor="t">
            <a:spAutoFit/>
          </a:bodyPr>
          <a:lstStyle/>
          <a:p>
            <a:pPr algn="ctr">
              <a:lnSpc>
                <a:spcPts val="3699"/>
              </a:lnSpc>
            </a:pPr>
            <a:endParaRPr dirty="0"/>
          </a:p>
          <a:p>
            <a:pPr marL="678388" lvl="1" indent="-339194" algn="just">
              <a:lnSpc>
                <a:spcPts val="4398"/>
              </a:lnSpc>
              <a:buFont typeface="Arial"/>
              <a:buChar char="•"/>
            </a:pPr>
            <a:r>
              <a:rPr lang="en-US" sz="3142" b="1" dirty="0">
                <a:solidFill>
                  <a:srgbClr val="6E9F97"/>
                </a:solidFill>
                <a:latin typeface="Playpen Sans Bold"/>
                <a:ea typeface="Playpen Sans Bold"/>
                <a:cs typeface="Playpen Sans Bold"/>
                <a:sym typeface="Playpen Sans Bold"/>
              </a:rPr>
              <a:t>Our planning ensures we cover all the areas of the curriculum however it is flexible. We always aim to plan to the interests of the children and therefore the overviews should be considered as a working document and can alter slightly as the year progresses. </a:t>
            </a:r>
          </a:p>
          <a:p>
            <a:pPr marL="678388" lvl="1" indent="-339194" algn="just">
              <a:lnSpc>
                <a:spcPts val="4398"/>
              </a:lnSpc>
              <a:buFont typeface="Arial"/>
              <a:buChar char="•"/>
            </a:pPr>
            <a:r>
              <a:rPr lang="en-US" sz="3142" b="1" dirty="0">
                <a:solidFill>
                  <a:srgbClr val="6E9F97"/>
                </a:solidFill>
                <a:latin typeface="Playpen Sans Bold"/>
                <a:ea typeface="Playpen Sans Bold"/>
                <a:cs typeface="Playpen Sans Bold"/>
                <a:sym typeface="Playpen Sans Bold"/>
              </a:rPr>
              <a:t>We are always looking for ways to enrich our curriculum so if you have any links that you feel might benefit our children, please let us know for example, if you or a member of your family is a key worker, it would be wonderful if you could come in and talk to the children during our ‘People Who Help Us’ unit. </a:t>
            </a:r>
          </a:p>
          <a:p>
            <a:pPr marL="678388" lvl="1" indent="-339194" algn="just">
              <a:lnSpc>
                <a:spcPts val="4398"/>
              </a:lnSpc>
              <a:buFont typeface="Arial"/>
              <a:buChar char="•"/>
            </a:pPr>
            <a:endParaRPr lang="en-US" sz="3142" b="1" dirty="0">
              <a:solidFill>
                <a:srgbClr val="6E9F97"/>
              </a:solidFill>
              <a:latin typeface="Playpen Sans Bold"/>
              <a:ea typeface="Playpen Sans Bold"/>
              <a:cs typeface="Playpen Sans Bold"/>
              <a:sym typeface="Playpen Sans Bold"/>
            </a:endParaRPr>
          </a:p>
          <a:p>
            <a:pPr marL="678388" lvl="1" indent="-339194" algn="just">
              <a:lnSpc>
                <a:spcPts val="4398"/>
              </a:lnSpc>
              <a:buFont typeface="Arial"/>
              <a:buChar char="•"/>
            </a:pPr>
            <a:r>
              <a:rPr lang="en-US" sz="3142" b="1" dirty="0">
                <a:solidFill>
                  <a:srgbClr val="6E9F97"/>
                </a:solidFill>
                <a:latin typeface="Playpen Sans Bold"/>
                <a:ea typeface="Playpen Sans Bold"/>
                <a:cs typeface="Playpen Sans Bold"/>
                <a:sym typeface="Playpen Sans Bold"/>
                <a:hlinkClick r:id="rId12"/>
              </a:rPr>
              <a:t>https://www.cathedralschoolstpeterandjohn.com/nursery-curriculum/</a:t>
            </a:r>
            <a:r>
              <a:rPr lang="en-US" sz="3142" b="1" dirty="0">
                <a:solidFill>
                  <a:srgbClr val="6E9F97"/>
                </a:solidFill>
                <a:latin typeface="Playpen Sans Bold"/>
                <a:ea typeface="Playpen Sans Bold"/>
                <a:cs typeface="Playpen Sans Bold"/>
                <a:sym typeface="Playpen Sans Bold"/>
              </a:rPr>
              <a:t> </a:t>
            </a:r>
          </a:p>
          <a:p>
            <a:pPr algn="just">
              <a:lnSpc>
                <a:spcPts val="4398"/>
              </a:lnSpc>
              <a:spcBef>
                <a:spcPct val="0"/>
              </a:spcBef>
            </a:pPr>
            <a:endParaRPr lang="en-US" sz="3142" b="1" dirty="0">
              <a:solidFill>
                <a:srgbClr val="6E9F97"/>
              </a:solidFill>
              <a:latin typeface="Playpen Sans Bold"/>
              <a:ea typeface="Playpen Sans Bold"/>
              <a:cs typeface="Playpen Sans Bold"/>
              <a:sym typeface="Playpen Sans Bold"/>
            </a:endParaRPr>
          </a:p>
          <a:p>
            <a:pPr algn="just">
              <a:lnSpc>
                <a:spcPts val="4398"/>
              </a:lnSpc>
              <a:spcBef>
                <a:spcPct val="0"/>
              </a:spcBef>
            </a:pPr>
            <a:endParaRPr lang="en-US" sz="3142" b="1" dirty="0">
              <a:solidFill>
                <a:srgbClr val="6E9F97"/>
              </a:solidFill>
              <a:latin typeface="Playpen Sans Bold"/>
              <a:ea typeface="Playpen Sans Bold"/>
              <a:cs typeface="Playpen Sans Bold"/>
              <a:sym typeface="Playpen Sans Bold"/>
            </a:endParaRPr>
          </a:p>
          <a:p>
            <a:pPr algn="just">
              <a:lnSpc>
                <a:spcPts val="3699"/>
              </a:lnSpc>
              <a:spcBef>
                <a:spcPct val="0"/>
              </a:spcBef>
            </a:pPr>
            <a:endParaRPr lang="en-US" sz="3142" b="1" dirty="0">
              <a:solidFill>
                <a:srgbClr val="6E9F97"/>
              </a:solidFill>
              <a:latin typeface="Playpen Sans Bold"/>
              <a:ea typeface="Playpen Sans Bold"/>
              <a:cs typeface="Playpen Sans Bold"/>
              <a:sym typeface="Playpen Sans Bo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773148" y="2675109"/>
            <a:ext cx="7315200" cy="286512"/>
          </a:xfrm>
          <a:custGeom>
            <a:avLst/>
            <a:gdLst/>
            <a:ahLst/>
            <a:cxnLst/>
            <a:rect l="l" t="t" r="r" b="b"/>
            <a:pathLst>
              <a:path w="7315200" h="286512">
                <a:moveTo>
                  <a:pt x="0" y="0"/>
                </a:moveTo>
                <a:lnTo>
                  <a:pt x="7315200" y="0"/>
                </a:lnTo>
                <a:lnTo>
                  <a:pt x="7315200" y="286512"/>
                </a:lnTo>
                <a:lnTo>
                  <a:pt x="0" y="28651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0215106">
            <a:off x="-2450686" y="-1395025"/>
            <a:ext cx="3854162" cy="6904850"/>
          </a:xfrm>
          <a:custGeom>
            <a:avLst/>
            <a:gdLst/>
            <a:ahLst/>
            <a:cxnLst/>
            <a:rect l="l" t="t" r="r" b="b"/>
            <a:pathLst>
              <a:path w="3854162" h="6904850">
                <a:moveTo>
                  <a:pt x="0" y="0"/>
                </a:moveTo>
                <a:lnTo>
                  <a:pt x="3854162" y="0"/>
                </a:lnTo>
                <a:lnTo>
                  <a:pt x="3854162" y="6904850"/>
                </a:lnTo>
                <a:lnTo>
                  <a:pt x="0" y="69048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10800000" flipV="1">
            <a:off x="14901974" y="7198945"/>
            <a:ext cx="4060759" cy="3730822"/>
          </a:xfrm>
          <a:custGeom>
            <a:avLst/>
            <a:gdLst/>
            <a:ahLst/>
            <a:cxnLst/>
            <a:rect l="l" t="t" r="r" b="b"/>
            <a:pathLst>
              <a:path w="4060759" h="3730822">
                <a:moveTo>
                  <a:pt x="0" y="3730823"/>
                </a:moveTo>
                <a:lnTo>
                  <a:pt x="4060759" y="3730823"/>
                </a:lnTo>
                <a:lnTo>
                  <a:pt x="4060759" y="0"/>
                </a:lnTo>
                <a:lnTo>
                  <a:pt x="0" y="0"/>
                </a:lnTo>
                <a:lnTo>
                  <a:pt x="0" y="3730823"/>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584893">
            <a:off x="16596258" y="5419943"/>
            <a:ext cx="3854162" cy="6904850"/>
          </a:xfrm>
          <a:custGeom>
            <a:avLst/>
            <a:gdLst/>
            <a:ahLst/>
            <a:cxnLst/>
            <a:rect l="l" t="t" r="r" b="b"/>
            <a:pathLst>
              <a:path w="3854162" h="6904850">
                <a:moveTo>
                  <a:pt x="0" y="0"/>
                </a:moveTo>
                <a:lnTo>
                  <a:pt x="3854161" y="0"/>
                </a:lnTo>
                <a:lnTo>
                  <a:pt x="3854161" y="6904850"/>
                </a:lnTo>
                <a:lnTo>
                  <a:pt x="0" y="69048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7753799">
            <a:off x="13156083" y="8638076"/>
            <a:ext cx="4803094" cy="6172200"/>
          </a:xfrm>
          <a:custGeom>
            <a:avLst/>
            <a:gdLst/>
            <a:ahLst/>
            <a:cxnLst/>
            <a:rect l="l" t="t" r="r" b="b"/>
            <a:pathLst>
              <a:path w="4803094" h="6172200">
                <a:moveTo>
                  <a:pt x="0" y="0"/>
                </a:moveTo>
                <a:lnTo>
                  <a:pt x="4803094" y="0"/>
                </a:lnTo>
                <a:lnTo>
                  <a:pt x="4803094" y="6172200"/>
                </a:lnTo>
                <a:lnTo>
                  <a:pt x="0" y="61722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7" name="Freeform 7"/>
          <p:cNvSpPr/>
          <p:nvPr/>
        </p:nvSpPr>
        <p:spPr>
          <a:xfrm>
            <a:off x="-975184" y="8325705"/>
            <a:ext cx="2935396" cy="2935396"/>
          </a:xfrm>
          <a:custGeom>
            <a:avLst/>
            <a:gdLst/>
            <a:ahLst/>
            <a:cxnLst/>
            <a:rect l="l" t="t" r="r" b="b"/>
            <a:pathLst>
              <a:path w="2935396" h="2935396">
                <a:moveTo>
                  <a:pt x="0" y="0"/>
                </a:moveTo>
                <a:lnTo>
                  <a:pt x="2935396" y="0"/>
                </a:lnTo>
                <a:lnTo>
                  <a:pt x="2935396" y="2935396"/>
                </a:lnTo>
                <a:lnTo>
                  <a:pt x="0" y="29353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8" name="Freeform 8"/>
          <p:cNvSpPr/>
          <p:nvPr/>
        </p:nvSpPr>
        <p:spPr>
          <a:xfrm>
            <a:off x="16614535" y="-1137973"/>
            <a:ext cx="2935396" cy="2935396"/>
          </a:xfrm>
          <a:custGeom>
            <a:avLst/>
            <a:gdLst/>
            <a:ahLst/>
            <a:cxnLst/>
            <a:rect l="l" t="t" r="r" b="b"/>
            <a:pathLst>
              <a:path w="2935396" h="2935396">
                <a:moveTo>
                  <a:pt x="0" y="0"/>
                </a:moveTo>
                <a:lnTo>
                  <a:pt x="2935396" y="0"/>
                </a:lnTo>
                <a:lnTo>
                  <a:pt x="2935396" y="2935396"/>
                </a:lnTo>
                <a:lnTo>
                  <a:pt x="0" y="29353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TextBox 9"/>
          <p:cNvSpPr txBox="1"/>
          <p:nvPr/>
        </p:nvSpPr>
        <p:spPr>
          <a:xfrm>
            <a:off x="277454" y="3435317"/>
            <a:ext cx="13269008" cy="4359543"/>
          </a:xfrm>
          <a:prstGeom prst="rect">
            <a:avLst/>
          </a:prstGeom>
        </p:spPr>
        <p:txBody>
          <a:bodyPr lIns="0" tIns="0" rIns="0" bIns="0" rtlCol="0" anchor="t">
            <a:spAutoFit/>
          </a:bodyPr>
          <a:lstStyle/>
          <a:p>
            <a:pPr marL="666810" lvl="1" indent="-333405" algn="ctr">
              <a:lnSpc>
                <a:spcPts val="4323"/>
              </a:lnSpc>
              <a:buFont typeface="Arial"/>
              <a:buChar char="•"/>
            </a:pPr>
            <a:r>
              <a:rPr lang="en-US" sz="3088" b="1">
                <a:solidFill>
                  <a:srgbClr val="6E9F97"/>
                </a:solidFill>
                <a:latin typeface="Playpen Sans Bold"/>
                <a:ea typeface="Playpen Sans Bold"/>
                <a:cs typeface="Playpen Sans Bold"/>
                <a:sym typeface="Playpen Sans Bold"/>
              </a:rPr>
              <a:t>If a child is never read to by the time they are 5 years old, they would have heard 4662 words. If a child is read to daily they will hear 296,660 words!</a:t>
            </a:r>
          </a:p>
          <a:p>
            <a:pPr algn="ctr">
              <a:lnSpc>
                <a:spcPts val="4323"/>
              </a:lnSpc>
            </a:pPr>
            <a:endParaRPr lang="en-US" sz="3088" b="1">
              <a:solidFill>
                <a:srgbClr val="6E9F97"/>
              </a:solidFill>
              <a:latin typeface="Playpen Sans Bold"/>
              <a:ea typeface="Playpen Sans Bold"/>
              <a:cs typeface="Playpen Sans Bold"/>
              <a:sym typeface="Playpen Sans Bold"/>
            </a:endParaRPr>
          </a:p>
          <a:p>
            <a:pPr marL="666810" lvl="1" indent="-333405" algn="ctr">
              <a:lnSpc>
                <a:spcPts val="4323"/>
              </a:lnSpc>
              <a:buFont typeface="Arial"/>
              <a:buChar char="•"/>
            </a:pPr>
            <a:r>
              <a:rPr lang="en-US" sz="3088" b="1">
                <a:solidFill>
                  <a:srgbClr val="6E9F97"/>
                </a:solidFill>
                <a:latin typeface="Playpen Sans Bold"/>
                <a:ea typeface="Playpen Sans Bold"/>
                <a:cs typeface="Playpen Sans Bold"/>
                <a:sym typeface="Playpen Sans Bold"/>
              </a:rPr>
              <a:t>If a child knows 8 nursery rhymes by heart by the time they are 4 years old, they are usually among the best readers and spellers in their class by the time they are 8. </a:t>
            </a:r>
          </a:p>
          <a:p>
            <a:pPr algn="ctr">
              <a:lnSpc>
                <a:spcPts val="4323"/>
              </a:lnSpc>
            </a:pPr>
            <a:endParaRPr lang="en-US" sz="3088" b="1">
              <a:solidFill>
                <a:srgbClr val="6E9F97"/>
              </a:solidFill>
              <a:latin typeface="Playpen Sans Bold"/>
              <a:ea typeface="Playpen Sans Bold"/>
              <a:cs typeface="Playpen Sans Bold"/>
              <a:sym typeface="Playpen Sans Bold"/>
            </a:endParaRPr>
          </a:p>
        </p:txBody>
      </p:sp>
      <p:sp>
        <p:nvSpPr>
          <p:cNvPr id="10" name="Freeform 10"/>
          <p:cNvSpPr/>
          <p:nvPr/>
        </p:nvSpPr>
        <p:spPr>
          <a:xfrm>
            <a:off x="13761522" y="3167682"/>
            <a:ext cx="3951636" cy="3951636"/>
          </a:xfrm>
          <a:custGeom>
            <a:avLst/>
            <a:gdLst/>
            <a:ahLst/>
            <a:cxnLst/>
            <a:rect l="l" t="t" r="r" b="b"/>
            <a:pathLst>
              <a:path w="3951636" h="3951636">
                <a:moveTo>
                  <a:pt x="0" y="0"/>
                </a:moveTo>
                <a:lnTo>
                  <a:pt x="3951636" y="0"/>
                </a:lnTo>
                <a:lnTo>
                  <a:pt x="3951636" y="3951636"/>
                </a:lnTo>
                <a:lnTo>
                  <a:pt x="0" y="3951636"/>
                </a:lnTo>
                <a:lnTo>
                  <a:pt x="0" y="0"/>
                </a:lnTo>
                <a:close/>
              </a:path>
            </a:pathLst>
          </a:custGeom>
          <a:blipFill>
            <a:blip r:embed="rId12"/>
            <a:stretch>
              <a:fillRect/>
            </a:stretch>
          </a:blipFill>
        </p:spPr>
      </p:sp>
      <p:sp>
        <p:nvSpPr>
          <p:cNvPr id="11" name="TextBox 11"/>
          <p:cNvSpPr txBox="1"/>
          <p:nvPr/>
        </p:nvSpPr>
        <p:spPr>
          <a:xfrm>
            <a:off x="2246960" y="196375"/>
            <a:ext cx="14367575" cy="2360918"/>
          </a:xfrm>
          <a:prstGeom prst="rect">
            <a:avLst/>
          </a:prstGeom>
        </p:spPr>
        <p:txBody>
          <a:bodyPr lIns="0" tIns="0" rIns="0" bIns="0" rtlCol="0" anchor="t">
            <a:spAutoFit/>
          </a:bodyPr>
          <a:lstStyle/>
          <a:p>
            <a:pPr algn="ctr">
              <a:lnSpc>
                <a:spcPts val="9520"/>
              </a:lnSpc>
            </a:pPr>
            <a:r>
              <a:rPr lang="en-US" sz="6800" b="1">
                <a:solidFill>
                  <a:srgbClr val="6E9F97"/>
                </a:solidFill>
                <a:latin typeface="Playpen Sans Bold"/>
                <a:ea typeface="Playpen Sans Bold"/>
                <a:cs typeface="Playpen Sans Bold"/>
                <a:sym typeface="Playpen Sans Bold"/>
              </a:rPr>
              <a:t>The importance of reading and phonics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4307958" y="-48889"/>
            <a:ext cx="9672083" cy="2050403"/>
          </a:xfrm>
          <a:prstGeom prst="rect">
            <a:avLst/>
          </a:prstGeom>
        </p:spPr>
        <p:txBody>
          <a:bodyPr lIns="0" tIns="0" rIns="0" bIns="0" rtlCol="0" anchor="t">
            <a:spAutoFit/>
          </a:bodyPr>
          <a:lstStyle/>
          <a:p>
            <a:pPr algn="ctr">
              <a:lnSpc>
                <a:spcPts val="8260"/>
              </a:lnSpc>
            </a:pPr>
            <a:r>
              <a:rPr lang="en-US" sz="5900" b="1">
                <a:solidFill>
                  <a:srgbClr val="6E9F97"/>
                </a:solidFill>
                <a:latin typeface="Playpen Sans Bold"/>
                <a:ea typeface="Playpen Sans Bold"/>
                <a:cs typeface="Playpen Sans Bold"/>
                <a:sym typeface="Playpen Sans Bold"/>
              </a:rPr>
              <a:t>Reading and homework in Nursery</a:t>
            </a:r>
          </a:p>
        </p:txBody>
      </p:sp>
      <p:sp>
        <p:nvSpPr>
          <p:cNvPr id="3" name="Freeform 3"/>
          <p:cNvSpPr/>
          <p:nvPr/>
        </p:nvSpPr>
        <p:spPr>
          <a:xfrm rot="-4096490" flipH="1" flipV="1">
            <a:off x="-824552" y="-391682"/>
            <a:ext cx="3706504" cy="2738180"/>
          </a:xfrm>
          <a:custGeom>
            <a:avLst/>
            <a:gdLst/>
            <a:ahLst/>
            <a:cxnLst/>
            <a:rect l="l" t="t" r="r" b="b"/>
            <a:pathLst>
              <a:path w="3706504" h="2738180">
                <a:moveTo>
                  <a:pt x="3706504" y="2738180"/>
                </a:moveTo>
                <a:lnTo>
                  <a:pt x="0" y="2738180"/>
                </a:lnTo>
                <a:lnTo>
                  <a:pt x="0" y="0"/>
                </a:lnTo>
                <a:lnTo>
                  <a:pt x="3706504" y="0"/>
                </a:lnTo>
                <a:lnTo>
                  <a:pt x="3706504" y="273818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5174948" flipV="1">
            <a:off x="-619446" y="7161569"/>
            <a:ext cx="4060759" cy="3730822"/>
          </a:xfrm>
          <a:custGeom>
            <a:avLst/>
            <a:gdLst/>
            <a:ahLst/>
            <a:cxnLst/>
            <a:rect l="l" t="t" r="r" b="b"/>
            <a:pathLst>
              <a:path w="4060759" h="3730822">
                <a:moveTo>
                  <a:pt x="0" y="3730823"/>
                </a:moveTo>
                <a:lnTo>
                  <a:pt x="4060759" y="3730823"/>
                </a:lnTo>
                <a:lnTo>
                  <a:pt x="4060759" y="0"/>
                </a:lnTo>
                <a:lnTo>
                  <a:pt x="0" y="0"/>
                </a:lnTo>
                <a:lnTo>
                  <a:pt x="0" y="3730823"/>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rot="6209944">
            <a:off x="-428649" y="7174692"/>
            <a:ext cx="3854162" cy="6904850"/>
          </a:xfrm>
          <a:custGeom>
            <a:avLst/>
            <a:gdLst/>
            <a:ahLst/>
            <a:cxnLst/>
            <a:rect l="l" t="t" r="r" b="b"/>
            <a:pathLst>
              <a:path w="3854162" h="6904850">
                <a:moveTo>
                  <a:pt x="0" y="0"/>
                </a:moveTo>
                <a:lnTo>
                  <a:pt x="3854162" y="0"/>
                </a:lnTo>
                <a:lnTo>
                  <a:pt x="3854162" y="6904850"/>
                </a:lnTo>
                <a:lnTo>
                  <a:pt x="0" y="69048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Freeform 6"/>
          <p:cNvSpPr/>
          <p:nvPr/>
        </p:nvSpPr>
        <p:spPr>
          <a:xfrm rot="5377921" flipV="1">
            <a:off x="14962949" y="-102588"/>
            <a:ext cx="4060759" cy="3730822"/>
          </a:xfrm>
          <a:custGeom>
            <a:avLst/>
            <a:gdLst/>
            <a:ahLst/>
            <a:cxnLst/>
            <a:rect l="l" t="t" r="r" b="b"/>
            <a:pathLst>
              <a:path w="4060759" h="3730822">
                <a:moveTo>
                  <a:pt x="0" y="3730822"/>
                </a:moveTo>
                <a:lnTo>
                  <a:pt x="4060759" y="3730822"/>
                </a:lnTo>
                <a:lnTo>
                  <a:pt x="4060759" y="0"/>
                </a:lnTo>
                <a:lnTo>
                  <a:pt x="0" y="0"/>
                </a:lnTo>
                <a:lnTo>
                  <a:pt x="0" y="3730822"/>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rot="-4837185">
            <a:off x="14864045" y="-3279321"/>
            <a:ext cx="3854162" cy="6904850"/>
          </a:xfrm>
          <a:custGeom>
            <a:avLst/>
            <a:gdLst/>
            <a:ahLst/>
            <a:cxnLst/>
            <a:rect l="l" t="t" r="r" b="b"/>
            <a:pathLst>
              <a:path w="3854162" h="6904850">
                <a:moveTo>
                  <a:pt x="0" y="0"/>
                </a:moveTo>
                <a:lnTo>
                  <a:pt x="3854162" y="0"/>
                </a:lnTo>
                <a:lnTo>
                  <a:pt x="3854162" y="6904850"/>
                </a:lnTo>
                <a:lnTo>
                  <a:pt x="0" y="69048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TextBox 8"/>
          <p:cNvSpPr txBox="1"/>
          <p:nvPr/>
        </p:nvSpPr>
        <p:spPr>
          <a:xfrm>
            <a:off x="1498432" y="2570438"/>
            <a:ext cx="16227584" cy="7512323"/>
          </a:xfrm>
          <a:prstGeom prst="rect">
            <a:avLst/>
          </a:prstGeom>
        </p:spPr>
        <p:txBody>
          <a:bodyPr lIns="0" tIns="0" rIns="0" bIns="0" rtlCol="0" anchor="t">
            <a:spAutoFit/>
          </a:bodyPr>
          <a:lstStyle/>
          <a:p>
            <a:pPr marL="834288" lvl="1" indent="-417144" algn="just">
              <a:lnSpc>
                <a:spcPts val="5409"/>
              </a:lnSpc>
              <a:buFont typeface="Arial"/>
              <a:buChar char="•"/>
            </a:pPr>
            <a:r>
              <a:rPr lang="en-US" sz="3864">
                <a:solidFill>
                  <a:srgbClr val="000000"/>
                </a:solidFill>
                <a:latin typeface="Playpen Sans"/>
                <a:ea typeface="Playpen Sans"/>
                <a:cs typeface="Playpen Sans"/>
                <a:sym typeface="Playpen Sans"/>
              </a:rPr>
              <a:t>In Nursery, your child will take home a story book of their choice to share with you at home. </a:t>
            </a:r>
          </a:p>
          <a:p>
            <a:pPr marL="834288" lvl="1" indent="-417144" algn="just">
              <a:lnSpc>
                <a:spcPts val="5409"/>
              </a:lnSpc>
              <a:buFont typeface="Arial"/>
              <a:buChar char="•"/>
            </a:pPr>
            <a:r>
              <a:rPr lang="en-US" sz="3864" b="1">
                <a:solidFill>
                  <a:srgbClr val="000000"/>
                </a:solidFill>
                <a:latin typeface="Playpen Sans Bold"/>
                <a:ea typeface="Playpen Sans Bold"/>
                <a:cs typeface="Playpen Sans Bold"/>
                <a:sym typeface="Playpen Sans Bold"/>
              </a:rPr>
              <a:t> </a:t>
            </a:r>
            <a:r>
              <a:rPr lang="en-US" sz="3864">
                <a:solidFill>
                  <a:srgbClr val="000000"/>
                </a:solidFill>
                <a:latin typeface="Playpen Sans"/>
                <a:ea typeface="Playpen Sans"/>
                <a:cs typeface="Playpen Sans"/>
                <a:sym typeface="Playpen Sans"/>
              </a:rPr>
              <a:t>They will also be given a homework learning journal. Inside this, there will be a range of different activities to choose from to complete together and our weekly nursery rhyme to learn.</a:t>
            </a:r>
          </a:p>
          <a:p>
            <a:pPr marL="834288" lvl="1" indent="-417144" algn="just">
              <a:lnSpc>
                <a:spcPts val="5409"/>
              </a:lnSpc>
              <a:buFont typeface="Arial"/>
              <a:buChar char="•"/>
            </a:pPr>
            <a:r>
              <a:rPr lang="en-US" sz="3864">
                <a:solidFill>
                  <a:srgbClr val="000000"/>
                </a:solidFill>
                <a:latin typeface="Playpen Sans"/>
                <a:ea typeface="Playpen Sans"/>
                <a:cs typeface="Playpen Sans"/>
                <a:sym typeface="Playpen Sans"/>
              </a:rPr>
              <a:t>All of the home learning is given on a </a:t>
            </a:r>
            <a:r>
              <a:rPr lang="en-US" sz="3864" b="1">
                <a:solidFill>
                  <a:srgbClr val="000000"/>
                </a:solidFill>
                <a:latin typeface="Playpen Sans Bold"/>
                <a:ea typeface="Playpen Sans Bold"/>
                <a:cs typeface="Playpen Sans Bold"/>
                <a:sym typeface="Playpen Sans Bold"/>
              </a:rPr>
              <a:t>Friday</a:t>
            </a:r>
            <a:r>
              <a:rPr lang="en-US" sz="3864">
                <a:solidFill>
                  <a:srgbClr val="000000"/>
                </a:solidFill>
                <a:latin typeface="Playpen Sans"/>
                <a:ea typeface="Playpen Sans"/>
                <a:cs typeface="Playpen Sans"/>
                <a:sym typeface="Playpen Sans"/>
              </a:rPr>
              <a:t> and returned the following </a:t>
            </a:r>
            <a:r>
              <a:rPr lang="en-US" sz="3864" b="1">
                <a:solidFill>
                  <a:srgbClr val="000000"/>
                </a:solidFill>
                <a:latin typeface="Playpen Sans Bold"/>
                <a:ea typeface="Playpen Sans Bold"/>
                <a:cs typeface="Playpen Sans Bold"/>
                <a:sym typeface="Playpen Sans Bold"/>
              </a:rPr>
              <a:t>Wednesday.</a:t>
            </a:r>
            <a:r>
              <a:rPr lang="en-US" sz="3864">
                <a:solidFill>
                  <a:srgbClr val="000000"/>
                </a:solidFill>
                <a:latin typeface="Playpen Sans"/>
                <a:ea typeface="Playpen Sans"/>
                <a:cs typeface="Playpen Sans"/>
                <a:sym typeface="Playpen Sans"/>
              </a:rPr>
              <a:t> This gives the team a chance to change their story book and mark any homework. Please return  homework folders with their learning journal and reading book inside. </a:t>
            </a:r>
          </a:p>
          <a:p>
            <a:pPr algn="just">
              <a:lnSpc>
                <a:spcPts val="5409"/>
              </a:lnSpc>
            </a:pPr>
            <a:endParaRPr lang="en-US" sz="3864">
              <a:solidFill>
                <a:srgbClr val="000000"/>
              </a:solidFill>
              <a:latin typeface="Playpen Sans"/>
              <a:ea typeface="Playpen Sans"/>
              <a:cs typeface="Playpen Sans"/>
              <a:sym typeface="Playpen Sa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0" y="1431745"/>
            <a:ext cx="18288000" cy="8655050"/>
          </a:xfrm>
          <a:prstGeom prst="rect">
            <a:avLst/>
          </a:prstGeom>
        </p:spPr>
        <p:txBody>
          <a:bodyPr lIns="0" tIns="0" rIns="0" bIns="0" rtlCol="0" anchor="t">
            <a:spAutoFit/>
          </a:bodyPr>
          <a:lstStyle/>
          <a:p>
            <a:pPr marL="755651" lvl="1" indent="-377825" algn="l">
              <a:lnSpc>
                <a:spcPts val="4900"/>
              </a:lnSpc>
              <a:buFont typeface="Arial"/>
              <a:buChar char="•"/>
            </a:pPr>
            <a:r>
              <a:rPr lang="en-US" sz="3500" dirty="0">
                <a:solidFill>
                  <a:srgbClr val="000000"/>
                </a:solidFill>
                <a:latin typeface="Playpen Sans"/>
                <a:ea typeface="Playpen Sans"/>
                <a:cs typeface="Playpen Sans"/>
                <a:sym typeface="Playpen Sans"/>
              </a:rPr>
              <a:t>In Nursery, children follow the Little Wandle Letters and Sounds Revised ‘Foundations for Phonics’ guidance. </a:t>
            </a:r>
          </a:p>
          <a:p>
            <a:pPr algn="l">
              <a:lnSpc>
                <a:spcPts val="4900"/>
              </a:lnSpc>
            </a:pPr>
            <a:endParaRPr lang="en-US" sz="3500" dirty="0">
              <a:solidFill>
                <a:srgbClr val="000000"/>
              </a:solidFill>
              <a:latin typeface="Playpen Sans"/>
              <a:ea typeface="Playpen Sans"/>
              <a:cs typeface="Playpen Sans"/>
              <a:sym typeface="Playpen Sans"/>
            </a:endParaRPr>
          </a:p>
          <a:p>
            <a:pPr marL="755651" lvl="1" indent="-377825" algn="l">
              <a:lnSpc>
                <a:spcPts val="4900"/>
              </a:lnSpc>
              <a:buFont typeface="Arial"/>
              <a:buChar char="•"/>
            </a:pPr>
            <a:r>
              <a:rPr lang="en-US" sz="3500" dirty="0">
                <a:solidFill>
                  <a:srgbClr val="000000"/>
                </a:solidFill>
                <a:latin typeface="Playpen Sans"/>
                <a:ea typeface="Playpen Sans"/>
                <a:cs typeface="Playpen Sans"/>
                <a:sym typeface="Playpen Sans"/>
              </a:rPr>
              <a:t>Phase 1 phonics focuses on:</a:t>
            </a:r>
          </a:p>
          <a:p>
            <a:pPr algn="l">
              <a:lnSpc>
                <a:spcPts val="4900"/>
              </a:lnSpc>
            </a:pPr>
            <a:r>
              <a:rPr lang="en-US" sz="3500" dirty="0">
                <a:solidFill>
                  <a:srgbClr val="000000"/>
                </a:solidFill>
                <a:latin typeface="Playpen Sans"/>
                <a:ea typeface="Playpen Sans"/>
                <a:cs typeface="Playpen Sans"/>
                <a:sym typeface="Playpen Sans"/>
              </a:rPr>
              <a:t>1) speaking and listening</a:t>
            </a:r>
          </a:p>
          <a:p>
            <a:pPr algn="l">
              <a:lnSpc>
                <a:spcPts val="4900"/>
              </a:lnSpc>
            </a:pPr>
            <a:r>
              <a:rPr lang="en-US" sz="3500" dirty="0">
                <a:solidFill>
                  <a:srgbClr val="000000"/>
                </a:solidFill>
                <a:latin typeface="Playpen Sans"/>
                <a:ea typeface="Playpen Sans"/>
                <a:cs typeface="Playpen Sans"/>
                <a:sym typeface="Playpen Sans"/>
              </a:rPr>
              <a:t>2) Listening to environmental and body sounds </a:t>
            </a:r>
          </a:p>
          <a:p>
            <a:pPr algn="l">
              <a:lnSpc>
                <a:spcPts val="4900"/>
              </a:lnSpc>
            </a:pPr>
            <a:r>
              <a:rPr lang="en-US" sz="3500" dirty="0">
                <a:solidFill>
                  <a:srgbClr val="000000"/>
                </a:solidFill>
                <a:latin typeface="Playpen Sans"/>
                <a:ea typeface="Playpen Sans"/>
                <a:cs typeface="Playpen Sans"/>
                <a:sym typeface="Playpen Sans"/>
              </a:rPr>
              <a:t>3) Oral segmenting and blending. </a:t>
            </a:r>
          </a:p>
          <a:p>
            <a:pPr algn="l">
              <a:lnSpc>
                <a:spcPts val="4900"/>
              </a:lnSpc>
            </a:pPr>
            <a:endParaRPr lang="en-US" sz="3500" dirty="0">
              <a:solidFill>
                <a:srgbClr val="000000"/>
              </a:solidFill>
              <a:latin typeface="Playpen Sans"/>
              <a:ea typeface="Playpen Sans"/>
              <a:cs typeface="Playpen Sans"/>
              <a:sym typeface="Playpen Sans"/>
            </a:endParaRPr>
          </a:p>
          <a:p>
            <a:pPr algn="l">
              <a:lnSpc>
                <a:spcPts val="4900"/>
              </a:lnSpc>
            </a:pPr>
            <a:r>
              <a:rPr lang="en-US" sz="3500" dirty="0">
                <a:solidFill>
                  <a:srgbClr val="000000"/>
                </a:solidFill>
                <a:latin typeface="Playpen Sans"/>
                <a:ea typeface="Playpen Sans"/>
                <a:cs typeface="Playpen Sans"/>
                <a:sym typeface="Playpen Sans"/>
              </a:rPr>
              <a:t>During this phase, children are tuning in to sounds, listening and remembering sounds, and talking about sounds. They begin to play with sounds using rhyme, rhythm, alliteration, voice sounds and oral blending and segmenting. We do this through a range of high quality rhymes and stories.</a:t>
            </a:r>
          </a:p>
          <a:p>
            <a:pPr algn="l">
              <a:lnSpc>
                <a:spcPts val="4900"/>
              </a:lnSpc>
            </a:pPr>
            <a:endParaRPr lang="en-US" sz="3500" dirty="0">
              <a:solidFill>
                <a:srgbClr val="000000"/>
              </a:solidFill>
              <a:latin typeface="Playpen Sans"/>
              <a:ea typeface="Playpen Sans"/>
              <a:cs typeface="Playpen Sans"/>
              <a:sym typeface="Playpen Sans"/>
            </a:endParaRPr>
          </a:p>
          <a:p>
            <a:pPr marL="755651" lvl="1" indent="-377825" algn="l">
              <a:lnSpc>
                <a:spcPts val="4900"/>
              </a:lnSpc>
              <a:buFont typeface="Arial"/>
              <a:buChar char="•"/>
            </a:pPr>
            <a:r>
              <a:rPr lang="en-US" sz="3500" dirty="0">
                <a:solidFill>
                  <a:srgbClr val="000000"/>
                </a:solidFill>
                <a:latin typeface="Playpen Sans"/>
                <a:ea typeface="Playpen Sans"/>
                <a:cs typeface="Playpen Sans"/>
                <a:sym typeface="Playpen Sans"/>
              </a:rPr>
              <a:t>There is a big focus on learning and remembering nursery rhymes, 20 in total!</a:t>
            </a:r>
          </a:p>
        </p:txBody>
      </p:sp>
      <p:sp>
        <p:nvSpPr>
          <p:cNvPr id="3" name="Freeform 3"/>
          <p:cNvSpPr/>
          <p:nvPr/>
        </p:nvSpPr>
        <p:spPr>
          <a:xfrm>
            <a:off x="13030200" y="2324100"/>
            <a:ext cx="3875084" cy="3581400"/>
          </a:xfrm>
          <a:custGeom>
            <a:avLst/>
            <a:gdLst/>
            <a:ahLst/>
            <a:cxnLst/>
            <a:rect l="l" t="t" r="r" b="b"/>
            <a:pathLst>
              <a:path w="2234687" h="2234687">
                <a:moveTo>
                  <a:pt x="0" y="0"/>
                </a:moveTo>
                <a:lnTo>
                  <a:pt x="2234687" y="0"/>
                </a:lnTo>
                <a:lnTo>
                  <a:pt x="2234687" y="2234687"/>
                </a:lnTo>
                <a:lnTo>
                  <a:pt x="0" y="2234687"/>
                </a:lnTo>
                <a:lnTo>
                  <a:pt x="0" y="0"/>
                </a:lnTo>
                <a:close/>
              </a:path>
            </a:pathLst>
          </a:custGeom>
          <a:blipFill>
            <a:blip r:embed="rId2"/>
            <a:stretch>
              <a:fillRect/>
            </a:stretch>
          </a:blipFill>
        </p:spPr>
      </p:sp>
      <p:sp>
        <p:nvSpPr>
          <p:cNvPr id="4" name="TextBox 4"/>
          <p:cNvSpPr txBox="1"/>
          <p:nvPr/>
        </p:nvSpPr>
        <p:spPr>
          <a:xfrm>
            <a:off x="553265" y="292668"/>
            <a:ext cx="15006076" cy="1052722"/>
          </a:xfrm>
          <a:prstGeom prst="rect">
            <a:avLst/>
          </a:prstGeom>
        </p:spPr>
        <p:txBody>
          <a:bodyPr lIns="0" tIns="0" rIns="0" bIns="0" rtlCol="0" anchor="t">
            <a:spAutoFit/>
          </a:bodyPr>
          <a:lstStyle/>
          <a:p>
            <a:pPr algn="ctr">
              <a:lnSpc>
                <a:spcPts val="8650"/>
              </a:lnSpc>
              <a:spcBef>
                <a:spcPct val="0"/>
              </a:spcBef>
            </a:pPr>
            <a:r>
              <a:rPr lang="en-US" sz="6179" b="1">
                <a:solidFill>
                  <a:srgbClr val="6E9F97"/>
                </a:solidFill>
                <a:latin typeface="Playpen Sans Bold"/>
                <a:ea typeface="Playpen Sans Bold"/>
                <a:cs typeface="Playpen Sans Bold"/>
                <a:sym typeface="Playpen Sans Bold"/>
              </a:rPr>
              <a:t>Little Wandle Phonics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Freeform 2"/>
          <p:cNvSpPr/>
          <p:nvPr/>
        </p:nvSpPr>
        <p:spPr>
          <a:xfrm rot="-7428776">
            <a:off x="16110712" y="-875217"/>
            <a:ext cx="4006787" cy="4114800"/>
          </a:xfrm>
          <a:custGeom>
            <a:avLst/>
            <a:gdLst/>
            <a:ahLst/>
            <a:cxnLst/>
            <a:rect l="l" t="t" r="r" b="b"/>
            <a:pathLst>
              <a:path w="4006787" h="4114800">
                <a:moveTo>
                  <a:pt x="0" y="0"/>
                </a:moveTo>
                <a:lnTo>
                  <a:pt x="4006786" y="0"/>
                </a:lnTo>
                <a:lnTo>
                  <a:pt x="4006786"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flipV="1">
            <a:off x="-39576" y="0"/>
            <a:ext cx="3038849" cy="2791943"/>
          </a:xfrm>
          <a:custGeom>
            <a:avLst/>
            <a:gdLst/>
            <a:ahLst/>
            <a:cxnLst/>
            <a:rect l="l" t="t" r="r" b="b"/>
            <a:pathLst>
              <a:path w="3038849" h="2791943">
                <a:moveTo>
                  <a:pt x="0" y="2791943"/>
                </a:moveTo>
                <a:lnTo>
                  <a:pt x="3038850" y="2791943"/>
                </a:lnTo>
                <a:lnTo>
                  <a:pt x="3038850" y="0"/>
                </a:lnTo>
                <a:lnTo>
                  <a:pt x="0" y="0"/>
                </a:lnTo>
                <a:lnTo>
                  <a:pt x="0" y="2791943"/>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flipH="1">
            <a:off x="15289841" y="7521446"/>
            <a:ext cx="3015820" cy="2770785"/>
          </a:xfrm>
          <a:custGeom>
            <a:avLst/>
            <a:gdLst/>
            <a:ahLst/>
            <a:cxnLst/>
            <a:rect l="l" t="t" r="r" b="b"/>
            <a:pathLst>
              <a:path w="3015820" h="2770785">
                <a:moveTo>
                  <a:pt x="3015820" y="0"/>
                </a:moveTo>
                <a:lnTo>
                  <a:pt x="0" y="0"/>
                </a:lnTo>
                <a:lnTo>
                  <a:pt x="0" y="2770785"/>
                </a:lnTo>
                <a:lnTo>
                  <a:pt x="3015820" y="2770785"/>
                </a:lnTo>
                <a:lnTo>
                  <a:pt x="301582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3470887">
            <a:off x="13576257" y="7085087"/>
            <a:ext cx="3862472" cy="6919738"/>
          </a:xfrm>
          <a:custGeom>
            <a:avLst/>
            <a:gdLst/>
            <a:ahLst/>
            <a:cxnLst/>
            <a:rect l="l" t="t" r="r" b="b"/>
            <a:pathLst>
              <a:path w="3862472" h="6919738">
                <a:moveTo>
                  <a:pt x="0" y="0"/>
                </a:moveTo>
                <a:lnTo>
                  <a:pt x="3862472" y="0"/>
                </a:lnTo>
                <a:lnTo>
                  <a:pt x="3862472" y="6919737"/>
                </a:lnTo>
                <a:lnTo>
                  <a:pt x="0" y="691973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rot="2822489">
            <a:off x="-201776" y="-4532708"/>
            <a:ext cx="4803094" cy="6172200"/>
          </a:xfrm>
          <a:custGeom>
            <a:avLst/>
            <a:gdLst/>
            <a:ahLst/>
            <a:cxnLst/>
            <a:rect l="l" t="t" r="r" b="b"/>
            <a:pathLst>
              <a:path w="4803094" h="6172200">
                <a:moveTo>
                  <a:pt x="0" y="0"/>
                </a:moveTo>
                <a:lnTo>
                  <a:pt x="4803094" y="0"/>
                </a:lnTo>
                <a:lnTo>
                  <a:pt x="4803094" y="6172200"/>
                </a:lnTo>
                <a:lnTo>
                  <a:pt x="0" y="61722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TextBox 7"/>
          <p:cNvSpPr txBox="1"/>
          <p:nvPr/>
        </p:nvSpPr>
        <p:spPr>
          <a:xfrm>
            <a:off x="5737981" y="-161048"/>
            <a:ext cx="6813153" cy="1394452"/>
          </a:xfrm>
          <a:prstGeom prst="rect">
            <a:avLst/>
          </a:prstGeom>
        </p:spPr>
        <p:txBody>
          <a:bodyPr lIns="0" tIns="0" rIns="0" bIns="0" rtlCol="0" anchor="t">
            <a:spAutoFit/>
          </a:bodyPr>
          <a:lstStyle/>
          <a:p>
            <a:pPr algn="ctr">
              <a:lnSpc>
                <a:spcPts val="11340"/>
              </a:lnSpc>
              <a:spcBef>
                <a:spcPct val="0"/>
              </a:spcBef>
            </a:pPr>
            <a:r>
              <a:rPr lang="en-US" sz="8100" b="1">
                <a:solidFill>
                  <a:srgbClr val="6E9F97"/>
                </a:solidFill>
                <a:latin typeface="Playpen Sans Bold"/>
                <a:ea typeface="Playpen Sans Bold"/>
                <a:cs typeface="Playpen Sans Bold"/>
                <a:sym typeface="Playpen Sans Bold"/>
              </a:rPr>
              <a:t>Mathematics</a:t>
            </a:r>
          </a:p>
        </p:txBody>
      </p:sp>
      <p:sp>
        <p:nvSpPr>
          <p:cNvPr id="8" name="Freeform 8"/>
          <p:cNvSpPr/>
          <p:nvPr/>
        </p:nvSpPr>
        <p:spPr>
          <a:xfrm>
            <a:off x="5486400" y="1395971"/>
            <a:ext cx="7315200" cy="286512"/>
          </a:xfrm>
          <a:custGeom>
            <a:avLst/>
            <a:gdLst/>
            <a:ahLst/>
            <a:cxnLst/>
            <a:rect l="l" t="t" r="r" b="b"/>
            <a:pathLst>
              <a:path w="7315200" h="286512">
                <a:moveTo>
                  <a:pt x="0" y="0"/>
                </a:moveTo>
                <a:lnTo>
                  <a:pt x="7315200" y="0"/>
                </a:lnTo>
                <a:lnTo>
                  <a:pt x="7315200" y="286512"/>
                </a:lnTo>
                <a:lnTo>
                  <a:pt x="0" y="28651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9" name="TextBox 9"/>
          <p:cNvSpPr txBox="1"/>
          <p:nvPr/>
        </p:nvSpPr>
        <p:spPr>
          <a:xfrm>
            <a:off x="1479849" y="2328312"/>
            <a:ext cx="14945247" cy="8563119"/>
          </a:xfrm>
          <a:prstGeom prst="rect">
            <a:avLst/>
          </a:prstGeom>
        </p:spPr>
        <p:txBody>
          <a:bodyPr lIns="0" tIns="0" rIns="0" bIns="0" rtlCol="0" anchor="t">
            <a:spAutoFit/>
          </a:bodyPr>
          <a:lstStyle/>
          <a:p>
            <a:pPr marL="946400" lvl="1" indent="-473200" algn="just">
              <a:lnSpc>
                <a:spcPts val="6136"/>
              </a:lnSpc>
              <a:buFont typeface="Arial"/>
              <a:buChar char="•"/>
            </a:pPr>
            <a:r>
              <a:rPr lang="en-US" sz="4383" b="1">
                <a:solidFill>
                  <a:srgbClr val="6E9F97"/>
                </a:solidFill>
                <a:latin typeface="Playpen Sans Bold"/>
                <a:ea typeface="Playpen Sans Bold"/>
                <a:cs typeface="Playpen Sans Bold"/>
                <a:sym typeface="Playpen Sans Bold"/>
              </a:rPr>
              <a:t>We follow White Rose Maths as a school. The Nursery maths scheme of learning covers the DfE statutory framework of the EYFS.</a:t>
            </a:r>
          </a:p>
          <a:p>
            <a:pPr algn="just">
              <a:lnSpc>
                <a:spcPts val="6136"/>
              </a:lnSpc>
            </a:pPr>
            <a:endParaRPr lang="en-US" sz="4383" b="1">
              <a:solidFill>
                <a:srgbClr val="6E9F97"/>
              </a:solidFill>
              <a:latin typeface="Playpen Sans Bold"/>
              <a:ea typeface="Playpen Sans Bold"/>
              <a:cs typeface="Playpen Sans Bold"/>
              <a:sym typeface="Playpen Sans Bold"/>
            </a:endParaRPr>
          </a:p>
          <a:p>
            <a:pPr marL="946400" lvl="1" indent="-473200" algn="just">
              <a:lnSpc>
                <a:spcPts val="6136"/>
              </a:lnSpc>
              <a:buFont typeface="Arial"/>
              <a:buChar char="•"/>
            </a:pPr>
            <a:r>
              <a:rPr lang="en-US" sz="4383" b="1">
                <a:solidFill>
                  <a:srgbClr val="6E9F97"/>
                </a:solidFill>
                <a:latin typeface="Playpen Sans Bold"/>
                <a:ea typeface="Playpen Sans Bold"/>
                <a:cs typeface="Playpen Sans Bold"/>
                <a:sym typeface="Playpen Sans Bold"/>
              </a:rPr>
              <a:t>It embeds early mathematical skills, thinking and talk. </a:t>
            </a:r>
          </a:p>
          <a:p>
            <a:pPr algn="just">
              <a:lnSpc>
                <a:spcPts val="6136"/>
              </a:lnSpc>
            </a:pPr>
            <a:endParaRPr lang="en-US" sz="4383" b="1">
              <a:solidFill>
                <a:srgbClr val="6E9F97"/>
              </a:solidFill>
              <a:latin typeface="Playpen Sans Bold"/>
              <a:ea typeface="Playpen Sans Bold"/>
              <a:cs typeface="Playpen Sans Bold"/>
              <a:sym typeface="Playpen Sans Bold"/>
            </a:endParaRPr>
          </a:p>
          <a:p>
            <a:pPr marL="946400" lvl="1" indent="-473200" algn="just">
              <a:lnSpc>
                <a:spcPts val="6136"/>
              </a:lnSpc>
              <a:buFont typeface="Arial"/>
              <a:buChar char="•"/>
            </a:pPr>
            <a:r>
              <a:rPr lang="en-US" sz="4383" b="1">
                <a:solidFill>
                  <a:srgbClr val="6E9F97"/>
                </a:solidFill>
                <a:latin typeface="Playpen Sans Bold"/>
                <a:ea typeface="Playpen Sans Bold"/>
                <a:cs typeface="Playpen Sans Bold"/>
                <a:sym typeface="Playpen Sans Bold"/>
              </a:rPr>
              <a:t>Maths in EYFS is all about a hands-on, practical approach to learning.</a:t>
            </a:r>
          </a:p>
          <a:p>
            <a:pPr algn="just">
              <a:lnSpc>
                <a:spcPts val="4347"/>
              </a:lnSpc>
              <a:spcBef>
                <a:spcPct val="0"/>
              </a:spcBef>
            </a:pPr>
            <a:endParaRPr lang="en-US" sz="4383" b="1">
              <a:solidFill>
                <a:srgbClr val="6E9F97"/>
              </a:solidFill>
              <a:latin typeface="Playpen Sans Bold"/>
              <a:ea typeface="Playpen Sans Bold"/>
              <a:cs typeface="Playpen Sans Bold"/>
              <a:sym typeface="Playpen Sans Bold"/>
            </a:endParaRPr>
          </a:p>
          <a:p>
            <a:pPr algn="just">
              <a:lnSpc>
                <a:spcPts val="4347"/>
              </a:lnSpc>
              <a:spcBef>
                <a:spcPct val="0"/>
              </a:spcBef>
            </a:pPr>
            <a:endParaRPr lang="en-US" sz="4383" b="1">
              <a:solidFill>
                <a:srgbClr val="6E9F97"/>
              </a:solidFill>
              <a:latin typeface="Playpen Sans Bold"/>
              <a:ea typeface="Playpen Sans Bold"/>
              <a:cs typeface="Playpen Sans Bold"/>
              <a:sym typeface="Playpen Sans Bold"/>
            </a:endParaRPr>
          </a:p>
          <a:p>
            <a:pPr algn="just">
              <a:lnSpc>
                <a:spcPts val="4347"/>
              </a:lnSpc>
              <a:spcBef>
                <a:spcPct val="0"/>
              </a:spcBef>
            </a:pPr>
            <a:endParaRPr lang="en-US" sz="4383" b="1">
              <a:solidFill>
                <a:srgbClr val="6E9F97"/>
              </a:solidFill>
              <a:latin typeface="Playpen Sans Bold"/>
              <a:ea typeface="Playpen Sans Bold"/>
              <a:cs typeface="Playpen Sans Bold"/>
              <a:sym typeface="Playpen Sans Bo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Freeform 2"/>
          <p:cNvSpPr/>
          <p:nvPr/>
        </p:nvSpPr>
        <p:spPr>
          <a:xfrm>
            <a:off x="1287445" y="-194834"/>
            <a:ext cx="15426369" cy="10481834"/>
          </a:xfrm>
          <a:custGeom>
            <a:avLst/>
            <a:gdLst/>
            <a:ahLst/>
            <a:cxnLst/>
            <a:rect l="l" t="t" r="r" b="b"/>
            <a:pathLst>
              <a:path w="15426369" h="10481834">
                <a:moveTo>
                  <a:pt x="0" y="0"/>
                </a:moveTo>
                <a:lnTo>
                  <a:pt x="15426368" y="0"/>
                </a:lnTo>
                <a:lnTo>
                  <a:pt x="15426368" y="10481834"/>
                </a:lnTo>
                <a:lnTo>
                  <a:pt x="0" y="10481834"/>
                </a:lnTo>
                <a:lnTo>
                  <a:pt x="0" y="0"/>
                </a:lnTo>
                <a:close/>
              </a:path>
            </a:pathLst>
          </a:custGeom>
          <a:blipFill>
            <a:blip r:embed="rId2"/>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5026670" y="-23483"/>
            <a:ext cx="8234660" cy="1003095"/>
          </a:xfrm>
          <a:prstGeom prst="rect">
            <a:avLst/>
          </a:prstGeom>
        </p:spPr>
        <p:txBody>
          <a:bodyPr lIns="0" tIns="0" rIns="0" bIns="0" rtlCol="0" anchor="t">
            <a:spAutoFit/>
          </a:bodyPr>
          <a:lstStyle/>
          <a:p>
            <a:pPr algn="ctr">
              <a:lnSpc>
                <a:spcPts val="8680"/>
              </a:lnSpc>
              <a:spcBef>
                <a:spcPct val="0"/>
              </a:spcBef>
            </a:pPr>
            <a:r>
              <a:rPr lang="en-US" sz="4400" b="1" dirty="0">
                <a:solidFill>
                  <a:srgbClr val="6E9F97"/>
                </a:solidFill>
                <a:latin typeface="Playpen Sans Bold"/>
                <a:ea typeface="Playpen Sans Bold"/>
                <a:cs typeface="Playpen Sans Bold"/>
                <a:sym typeface="Playpen Sans Bold"/>
              </a:rPr>
              <a:t>General Reminders...</a:t>
            </a:r>
          </a:p>
        </p:txBody>
      </p:sp>
      <p:sp>
        <p:nvSpPr>
          <p:cNvPr id="3" name="TextBox 3"/>
          <p:cNvSpPr txBox="1"/>
          <p:nvPr/>
        </p:nvSpPr>
        <p:spPr>
          <a:xfrm>
            <a:off x="405648" y="1157370"/>
            <a:ext cx="17882352" cy="9571362"/>
          </a:xfrm>
          <a:prstGeom prst="rect">
            <a:avLst/>
          </a:prstGeom>
        </p:spPr>
        <p:txBody>
          <a:bodyPr lIns="0" tIns="0" rIns="0" bIns="0" rtlCol="0" anchor="t">
            <a:spAutoFit/>
          </a:bodyPr>
          <a:lstStyle/>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Doors open at 8.40 am for a 8.45 am start. The school gates open at 3 pm for pick up. </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Toast and milk are payable half termly in advance.</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School dinners must be ordered on School Grid before 8.50 a.m.</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All money to be paid using Parent Pay.</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Please make sure you send your child in with a water bottle each day and a spare change of clothes.</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Please ensure all clothing is labelled with your child's full name.</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Drawstring bags or book bags only please!</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We are a healthy eating school. Please ensure your child's packed lunch is in line with our healthy eating policy. This includes only water. Other juices are not permitted. </a:t>
            </a:r>
          </a:p>
          <a:p>
            <a:pPr marL="739398" lvl="1" indent="-369699" algn="l">
              <a:lnSpc>
                <a:spcPts val="4794"/>
              </a:lnSpc>
              <a:buFont typeface="Arial"/>
              <a:buChar char="•"/>
            </a:pPr>
            <a:r>
              <a:rPr lang="en-US" sz="3424" b="1" dirty="0">
                <a:solidFill>
                  <a:srgbClr val="6E9F97"/>
                </a:solidFill>
                <a:latin typeface="Playpen Sans Bold"/>
                <a:ea typeface="Playpen Sans Bold"/>
                <a:cs typeface="Playpen Sans Bold"/>
                <a:sym typeface="Playpen Sans Bold"/>
              </a:rPr>
              <a:t>One of our pupils in Nursery has a severe nut allergy. </a:t>
            </a:r>
            <a:r>
              <a:rPr lang="en-US" sz="3424" b="1" u="sng" dirty="0">
                <a:solidFill>
                  <a:srgbClr val="6E9F97"/>
                </a:solidFill>
                <a:latin typeface="Playpen Sans Bold"/>
                <a:ea typeface="Playpen Sans Bold"/>
                <a:cs typeface="Playpen Sans Bold"/>
                <a:sym typeface="Playpen Sans Bold"/>
              </a:rPr>
              <a:t>No nuts or nut-containing products are allowed to be brought into school.</a:t>
            </a:r>
            <a:r>
              <a:rPr lang="en-US" sz="3424" b="1" dirty="0">
                <a:solidFill>
                  <a:srgbClr val="6E9F97"/>
                </a:solidFill>
                <a:latin typeface="Playpen Sans Bold"/>
                <a:ea typeface="Playpen Sans Bold"/>
                <a:cs typeface="Playpen Sans Bold"/>
                <a:sym typeface="Playpen Sans Bold"/>
              </a:rPr>
              <a:t> If it a birthday, please make sure the cake does not contain nuts.</a:t>
            </a:r>
          </a:p>
          <a:p>
            <a:pPr algn="l">
              <a:lnSpc>
                <a:spcPts val="4794"/>
              </a:lnSpc>
            </a:pPr>
            <a:endParaRPr lang="en-US" sz="3424" b="1" dirty="0">
              <a:solidFill>
                <a:srgbClr val="6E9F97"/>
              </a:solidFill>
              <a:latin typeface="Playpen Sans Bold"/>
              <a:ea typeface="Playpen Sans Bold"/>
              <a:cs typeface="Playpen Sans Bold"/>
              <a:sym typeface="Playpen Sans Bo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6702623" y="-171450"/>
            <a:ext cx="4882753" cy="1427827"/>
          </a:xfrm>
          <a:prstGeom prst="rect">
            <a:avLst/>
          </a:prstGeom>
        </p:spPr>
        <p:txBody>
          <a:bodyPr lIns="0" tIns="0" rIns="0" bIns="0" rtlCol="0" anchor="t">
            <a:spAutoFit/>
          </a:bodyPr>
          <a:lstStyle/>
          <a:p>
            <a:pPr algn="ctr">
              <a:lnSpc>
                <a:spcPts val="12880"/>
              </a:lnSpc>
              <a:spcBef>
                <a:spcPct val="0"/>
              </a:spcBef>
            </a:pPr>
            <a:r>
              <a:rPr lang="en-US" sz="4400" b="1" dirty="0">
                <a:solidFill>
                  <a:srgbClr val="6E9F97"/>
                </a:solidFill>
                <a:latin typeface="Playpen Sans Bold"/>
                <a:ea typeface="Playpen Sans Bold"/>
                <a:cs typeface="Playpen Sans Bold"/>
                <a:sym typeface="Playpen Sans Bold"/>
              </a:rPr>
              <a:t>Uniform</a:t>
            </a:r>
          </a:p>
        </p:txBody>
      </p:sp>
      <p:sp>
        <p:nvSpPr>
          <p:cNvPr id="3" name="TextBox 3"/>
          <p:cNvSpPr txBox="1"/>
          <p:nvPr/>
        </p:nvSpPr>
        <p:spPr>
          <a:xfrm>
            <a:off x="381000" y="1222288"/>
            <a:ext cx="18288000" cy="8909671"/>
          </a:xfrm>
          <a:prstGeom prst="rect">
            <a:avLst/>
          </a:prstGeom>
        </p:spPr>
        <p:txBody>
          <a:bodyPr lIns="0" tIns="0" rIns="0" bIns="0" rtlCol="0" anchor="t">
            <a:spAutoFit/>
          </a:bodyPr>
          <a:lstStyle/>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School jumpers and cardigans are available from the school office.</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Blue sweatshirt or cardigan with school logo</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White polo shirt or blouse/shirt</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Dark grey/black trousers</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Navy/black/grey knee length skirt or pinafore dress</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Plain black/white or grey socks/tights</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Black shoes</a:t>
            </a: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(no trainers, boots or open toe sandals) If you child’s shoes light up, please turn this feature off. We highly encourage for your child to wear trainers with </a:t>
            </a:r>
            <a:r>
              <a:rPr lang="en-US" sz="3600" dirty="0" err="1">
                <a:solidFill>
                  <a:srgbClr val="6E9F97"/>
                </a:solidFill>
                <a:latin typeface="Playpen Sans"/>
                <a:ea typeface="Playpen Sans"/>
                <a:cs typeface="Playpen Sans"/>
                <a:sym typeface="Playpen Sans"/>
              </a:rPr>
              <a:t>velcro</a:t>
            </a:r>
            <a:r>
              <a:rPr lang="en-US" sz="3600" dirty="0">
                <a:solidFill>
                  <a:srgbClr val="6E9F97"/>
                </a:solidFill>
                <a:latin typeface="Playpen Sans"/>
                <a:ea typeface="Playpen Sans"/>
                <a:cs typeface="Playpen Sans"/>
                <a:sym typeface="Playpen Sans"/>
              </a:rPr>
              <a:t> straps.</a:t>
            </a:r>
          </a:p>
          <a:p>
            <a:pPr algn="l">
              <a:lnSpc>
                <a:spcPts val="5040"/>
              </a:lnSpc>
            </a:pPr>
            <a:endParaRPr lang="en-US" sz="3600" dirty="0">
              <a:solidFill>
                <a:srgbClr val="6E9F97"/>
              </a:solidFill>
              <a:latin typeface="Playpen Sans"/>
              <a:ea typeface="Playpen Sans"/>
              <a:cs typeface="Playpen Sans"/>
              <a:sym typeface="Playpen Sans"/>
            </a:endParaRPr>
          </a:p>
          <a:p>
            <a:pPr algn="l">
              <a:lnSpc>
                <a:spcPts val="5040"/>
              </a:lnSpc>
            </a:pPr>
            <a:r>
              <a:rPr lang="en-US" sz="3600" b="1" dirty="0" err="1">
                <a:solidFill>
                  <a:srgbClr val="6E9F97"/>
                </a:solidFill>
                <a:latin typeface="Playpen Sans Bold"/>
                <a:ea typeface="Playpen Sans Bold"/>
                <a:cs typeface="Playpen Sans Bold"/>
                <a:sym typeface="Playpen Sans Bold"/>
              </a:rPr>
              <a:t>Jewellery</a:t>
            </a:r>
            <a:endParaRPr lang="en-US" sz="3600" b="1" dirty="0">
              <a:solidFill>
                <a:srgbClr val="6E9F97"/>
              </a:solidFill>
              <a:latin typeface="Playpen Sans Bold"/>
              <a:ea typeface="Playpen Sans Bold"/>
              <a:cs typeface="Playpen Sans Bold"/>
              <a:sym typeface="Playpen Sans Bold"/>
            </a:endParaRPr>
          </a:p>
          <a:p>
            <a:pPr marL="777358" lvl="1" indent="-388679" algn="l">
              <a:lnSpc>
                <a:spcPts val="5040"/>
              </a:lnSpc>
              <a:buFont typeface="Arial"/>
              <a:buChar char="•"/>
            </a:pPr>
            <a:r>
              <a:rPr lang="en-US" sz="3600" dirty="0">
                <a:solidFill>
                  <a:srgbClr val="6E9F97"/>
                </a:solidFill>
                <a:latin typeface="Playpen Sans"/>
                <a:ea typeface="Playpen Sans"/>
                <a:cs typeface="Playpen Sans"/>
                <a:sym typeface="Playpen Sans"/>
              </a:rPr>
              <a:t>Small plain studs-one in each ear, no necklaces and no bracelets.</a:t>
            </a:r>
          </a:p>
          <a:p>
            <a:pPr algn="l">
              <a:lnSpc>
                <a:spcPts val="5040"/>
              </a:lnSpc>
            </a:pPr>
            <a:r>
              <a:rPr lang="en-US" sz="3600" dirty="0">
                <a:solidFill>
                  <a:srgbClr val="6E9F97"/>
                </a:solidFill>
                <a:latin typeface="Playpen Sans"/>
                <a:ea typeface="Playpen Sans"/>
                <a:cs typeface="Playpen Sans"/>
                <a:sym typeface="Playpen Sans"/>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6015583" y="159703"/>
            <a:ext cx="6256834" cy="1490216"/>
          </a:xfrm>
          <a:prstGeom prst="rect">
            <a:avLst/>
          </a:prstGeom>
        </p:spPr>
        <p:txBody>
          <a:bodyPr lIns="0" tIns="0" rIns="0" bIns="0" rtlCol="0" anchor="t">
            <a:spAutoFit/>
          </a:bodyPr>
          <a:lstStyle/>
          <a:p>
            <a:pPr algn="ctr">
              <a:lnSpc>
                <a:spcPts val="12880"/>
              </a:lnSpc>
              <a:spcBef>
                <a:spcPct val="0"/>
              </a:spcBef>
            </a:pPr>
            <a:r>
              <a:rPr lang="en-US" sz="7200" b="1" dirty="0">
                <a:solidFill>
                  <a:srgbClr val="6E9F97"/>
                </a:solidFill>
                <a:latin typeface="Playpen Sans Bold"/>
                <a:ea typeface="Playpen Sans Bold"/>
                <a:cs typeface="Playpen Sans Bold"/>
                <a:sym typeface="Playpen Sans Bold"/>
              </a:rPr>
              <a:t>Class Dojo</a:t>
            </a:r>
          </a:p>
        </p:txBody>
      </p:sp>
      <p:sp>
        <p:nvSpPr>
          <p:cNvPr id="3" name="TextBox 3"/>
          <p:cNvSpPr txBox="1"/>
          <p:nvPr/>
        </p:nvSpPr>
        <p:spPr>
          <a:xfrm>
            <a:off x="0" y="3001602"/>
            <a:ext cx="15495010" cy="6735805"/>
          </a:xfrm>
          <a:prstGeom prst="rect">
            <a:avLst/>
          </a:prstGeom>
        </p:spPr>
        <p:txBody>
          <a:bodyPr lIns="0" tIns="0" rIns="0" bIns="0" rtlCol="0" anchor="t">
            <a:spAutoFit/>
          </a:bodyPr>
          <a:lstStyle/>
          <a:p>
            <a:pPr algn="l">
              <a:lnSpc>
                <a:spcPts val="5319"/>
              </a:lnSpc>
              <a:spcBef>
                <a:spcPct val="0"/>
              </a:spcBef>
            </a:pPr>
            <a:r>
              <a:rPr lang="en-US" sz="3799" b="1">
                <a:solidFill>
                  <a:srgbClr val="6E9F97"/>
                </a:solidFill>
                <a:latin typeface="Playpen Sans Bold"/>
                <a:ea typeface="Playpen Sans Bold"/>
                <a:cs typeface="Playpen Sans Bold"/>
                <a:sym typeface="Playpen Sans Bold"/>
              </a:rPr>
              <a:t>Children receive dojo points for going ‘above and beyond.’</a:t>
            </a:r>
          </a:p>
          <a:p>
            <a:pPr algn="l">
              <a:lnSpc>
                <a:spcPts val="5319"/>
              </a:lnSpc>
              <a:spcBef>
                <a:spcPct val="0"/>
              </a:spcBef>
            </a:pPr>
            <a:endParaRPr lang="en-US" sz="3799" b="1">
              <a:solidFill>
                <a:srgbClr val="6E9F97"/>
              </a:solidFill>
              <a:latin typeface="Playpen Sans Bold"/>
              <a:ea typeface="Playpen Sans Bold"/>
              <a:cs typeface="Playpen Sans Bold"/>
              <a:sym typeface="Playpen Sans Bold"/>
            </a:endParaRPr>
          </a:p>
          <a:p>
            <a:pPr algn="l">
              <a:lnSpc>
                <a:spcPts val="5319"/>
              </a:lnSpc>
              <a:spcBef>
                <a:spcPct val="0"/>
              </a:spcBef>
            </a:pPr>
            <a:r>
              <a:rPr lang="en-US" sz="3799" b="1">
                <a:solidFill>
                  <a:srgbClr val="6E9F97"/>
                </a:solidFill>
                <a:latin typeface="Playpen Sans Bold"/>
                <a:ea typeface="Playpen Sans Bold"/>
                <a:cs typeface="Playpen Sans Bold"/>
                <a:sym typeface="Playpen Sans Bold"/>
              </a:rPr>
              <a:t>When the children reach 10 dojo points, they will be able to choose a prize from the prize box.</a:t>
            </a:r>
          </a:p>
          <a:p>
            <a:pPr algn="l">
              <a:lnSpc>
                <a:spcPts val="5319"/>
              </a:lnSpc>
              <a:spcBef>
                <a:spcPct val="0"/>
              </a:spcBef>
            </a:pPr>
            <a:endParaRPr lang="en-US" sz="3799" b="1">
              <a:solidFill>
                <a:srgbClr val="6E9F97"/>
              </a:solidFill>
              <a:latin typeface="Playpen Sans Bold"/>
              <a:ea typeface="Playpen Sans Bold"/>
              <a:cs typeface="Playpen Sans Bold"/>
              <a:sym typeface="Playpen Sans Bold"/>
            </a:endParaRPr>
          </a:p>
          <a:p>
            <a:pPr algn="l">
              <a:lnSpc>
                <a:spcPts val="5319"/>
              </a:lnSpc>
              <a:spcBef>
                <a:spcPct val="0"/>
              </a:spcBef>
            </a:pPr>
            <a:r>
              <a:rPr lang="en-US" sz="3799" b="1">
                <a:solidFill>
                  <a:srgbClr val="6E9F97"/>
                </a:solidFill>
                <a:latin typeface="Playpen Sans Bold"/>
                <a:ea typeface="Playpen Sans Bold"/>
                <a:cs typeface="Playpen Sans Bold"/>
                <a:sym typeface="Playpen Sans Bold"/>
              </a:rPr>
              <a:t>After they have received their prize, the dojos will be reset to 0, ready for them to start earning their next 10 dojos. </a:t>
            </a:r>
          </a:p>
          <a:p>
            <a:pPr algn="l">
              <a:lnSpc>
                <a:spcPts val="5319"/>
              </a:lnSpc>
              <a:spcBef>
                <a:spcPct val="0"/>
              </a:spcBef>
            </a:pPr>
            <a:endParaRPr lang="en-US" sz="3799" b="1">
              <a:solidFill>
                <a:srgbClr val="6E9F97"/>
              </a:solidFill>
              <a:latin typeface="Playpen Sans Bold"/>
              <a:ea typeface="Playpen Sans Bold"/>
              <a:cs typeface="Playpen Sans Bold"/>
              <a:sym typeface="Playpen Sans Bold"/>
            </a:endParaRPr>
          </a:p>
          <a:p>
            <a:pPr algn="l">
              <a:lnSpc>
                <a:spcPts val="5319"/>
              </a:lnSpc>
              <a:spcBef>
                <a:spcPct val="0"/>
              </a:spcBef>
            </a:pPr>
            <a:endParaRPr lang="en-US" sz="3799" b="1">
              <a:solidFill>
                <a:srgbClr val="6E9F97"/>
              </a:solidFill>
              <a:latin typeface="Playpen Sans Bold"/>
              <a:ea typeface="Playpen Sans Bold"/>
              <a:cs typeface="Playpen Sans Bold"/>
              <a:sym typeface="Playpen Sans Bold"/>
            </a:endParaRPr>
          </a:p>
          <a:p>
            <a:pPr algn="l">
              <a:lnSpc>
                <a:spcPts val="5319"/>
              </a:lnSpc>
              <a:spcBef>
                <a:spcPct val="0"/>
              </a:spcBef>
            </a:pPr>
            <a:endParaRPr lang="en-US" sz="3799" b="1">
              <a:solidFill>
                <a:srgbClr val="6E9F97"/>
              </a:solidFill>
              <a:latin typeface="Playpen Sans Bold"/>
              <a:ea typeface="Playpen Sans Bold"/>
              <a:cs typeface="Playpen Sans Bold"/>
              <a:sym typeface="Playpen Sans Bold"/>
            </a:endParaRPr>
          </a:p>
        </p:txBody>
      </p:sp>
      <p:sp>
        <p:nvSpPr>
          <p:cNvPr id="4" name="Freeform 4"/>
          <p:cNvSpPr/>
          <p:nvPr/>
        </p:nvSpPr>
        <p:spPr>
          <a:xfrm>
            <a:off x="14518474" y="0"/>
            <a:ext cx="3529382" cy="2779389"/>
          </a:xfrm>
          <a:custGeom>
            <a:avLst/>
            <a:gdLst/>
            <a:ahLst/>
            <a:cxnLst/>
            <a:rect l="l" t="t" r="r" b="b"/>
            <a:pathLst>
              <a:path w="3529382" h="2779389">
                <a:moveTo>
                  <a:pt x="0" y="0"/>
                </a:moveTo>
                <a:lnTo>
                  <a:pt x="3529382" y="0"/>
                </a:lnTo>
                <a:lnTo>
                  <a:pt x="3529382" y="2779389"/>
                </a:lnTo>
                <a:lnTo>
                  <a:pt x="0" y="2779389"/>
                </a:lnTo>
                <a:lnTo>
                  <a:pt x="0" y="0"/>
                </a:lnTo>
                <a:close/>
              </a:path>
            </a:pathLst>
          </a:custGeom>
          <a:blipFill>
            <a:blip r:embed="rId2"/>
            <a:stretch>
              <a:fillRect/>
            </a:stretch>
          </a:blip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TextBox 2"/>
          <p:cNvSpPr txBox="1"/>
          <p:nvPr/>
        </p:nvSpPr>
        <p:spPr>
          <a:xfrm>
            <a:off x="4747518" y="207328"/>
            <a:ext cx="8792964" cy="1052724"/>
          </a:xfrm>
          <a:prstGeom prst="rect">
            <a:avLst/>
          </a:prstGeom>
        </p:spPr>
        <p:txBody>
          <a:bodyPr lIns="0" tIns="0" rIns="0" bIns="0" rtlCol="0" anchor="t">
            <a:spAutoFit/>
          </a:bodyPr>
          <a:lstStyle/>
          <a:p>
            <a:pPr algn="ctr">
              <a:lnSpc>
                <a:spcPts val="8960"/>
              </a:lnSpc>
              <a:spcBef>
                <a:spcPct val="0"/>
              </a:spcBef>
            </a:pPr>
            <a:r>
              <a:rPr lang="en-US" sz="5400" b="1" dirty="0">
                <a:solidFill>
                  <a:srgbClr val="6E9F97"/>
                </a:solidFill>
                <a:latin typeface="Playpen Sans Bold"/>
                <a:ea typeface="Playpen Sans Bold"/>
                <a:cs typeface="Playpen Sans Bold"/>
                <a:sym typeface="Playpen Sans Bold"/>
              </a:rPr>
              <a:t>Parental Involvement</a:t>
            </a:r>
          </a:p>
        </p:txBody>
      </p:sp>
      <p:sp>
        <p:nvSpPr>
          <p:cNvPr id="3" name="TextBox 3"/>
          <p:cNvSpPr txBox="1"/>
          <p:nvPr/>
        </p:nvSpPr>
        <p:spPr>
          <a:xfrm>
            <a:off x="514350" y="1962044"/>
            <a:ext cx="17259300" cy="7712345"/>
          </a:xfrm>
          <a:prstGeom prst="rect">
            <a:avLst/>
          </a:prstGeom>
        </p:spPr>
        <p:txBody>
          <a:bodyPr lIns="0" tIns="0" rIns="0" bIns="0" rtlCol="0" anchor="t">
            <a:spAutoFit/>
          </a:bodyPr>
          <a:lstStyle/>
          <a:p>
            <a:pPr marL="672392" lvl="1" indent="-336196" algn="just">
              <a:lnSpc>
                <a:spcPts val="4360"/>
              </a:lnSpc>
              <a:buFont typeface="Arial"/>
              <a:buChar char="•"/>
            </a:pPr>
            <a:r>
              <a:rPr lang="en-US" sz="3114" b="1">
                <a:solidFill>
                  <a:srgbClr val="6E9F97"/>
                </a:solidFill>
                <a:latin typeface="Playpen Sans Bold"/>
                <a:ea typeface="Playpen Sans Bold"/>
                <a:cs typeface="Playpen Sans Bold"/>
                <a:sym typeface="Playpen Sans Bold"/>
              </a:rPr>
              <a:t>Dialogue between parent’s and teachers is extremely important to us. No one knows your child better than you do! </a:t>
            </a:r>
          </a:p>
          <a:p>
            <a:pPr algn="just">
              <a:lnSpc>
                <a:spcPts val="4360"/>
              </a:lnSpc>
            </a:pPr>
            <a:endParaRPr lang="en-US" sz="3114" b="1">
              <a:solidFill>
                <a:srgbClr val="6E9F97"/>
              </a:solidFill>
              <a:latin typeface="Playpen Sans Bold"/>
              <a:ea typeface="Playpen Sans Bold"/>
              <a:cs typeface="Playpen Sans Bold"/>
              <a:sym typeface="Playpen Sans Bold"/>
            </a:endParaRPr>
          </a:p>
          <a:p>
            <a:pPr marL="672392" lvl="1" indent="-336196" algn="just">
              <a:lnSpc>
                <a:spcPts val="4360"/>
              </a:lnSpc>
              <a:buFont typeface="Arial"/>
              <a:buChar char="•"/>
            </a:pPr>
            <a:r>
              <a:rPr lang="en-US" sz="3114" b="1">
                <a:solidFill>
                  <a:srgbClr val="6E9F97"/>
                </a:solidFill>
                <a:latin typeface="Playpen Sans Bold"/>
                <a:ea typeface="Playpen Sans Bold"/>
                <a:cs typeface="Playpen Sans Bold"/>
                <a:sym typeface="Playpen Sans Bold"/>
              </a:rPr>
              <a:t>We aim to have an open door policy and will always make time to speak to you. If you need to speak to us at the end of the day, please appreciate you will need to wait until the other children have been dismissed for safety reasons. Alternatively, we can speak over the phone or make an appointment.</a:t>
            </a:r>
          </a:p>
          <a:p>
            <a:pPr algn="just">
              <a:lnSpc>
                <a:spcPts val="4360"/>
              </a:lnSpc>
            </a:pPr>
            <a:endParaRPr lang="en-US" sz="3114" b="1">
              <a:solidFill>
                <a:srgbClr val="6E9F97"/>
              </a:solidFill>
              <a:latin typeface="Playpen Sans Bold"/>
              <a:ea typeface="Playpen Sans Bold"/>
              <a:cs typeface="Playpen Sans Bold"/>
              <a:sym typeface="Playpen Sans Bold"/>
            </a:endParaRPr>
          </a:p>
          <a:p>
            <a:pPr marL="672392" lvl="1" indent="-336196" algn="just">
              <a:lnSpc>
                <a:spcPts val="4360"/>
              </a:lnSpc>
              <a:buFont typeface="Arial"/>
              <a:buChar char="•"/>
            </a:pPr>
            <a:r>
              <a:rPr lang="en-US" sz="3114" b="1">
                <a:solidFill>
                  <a:srgbClr val="6E9F97"/>
                </a:solidFill>
                <a:latin typeface="Playpen Sans Bold"/>
                <a:ea typeface="Playpen Sans Bold"/>
                <a:cs typeface="Playpen Sans Bold"/>
                <a:sym typeface="Playpen Sans Bold"/>
              </a:rPr>
              <a:t>We will also have the opportunity to speak at pupil progress meetings that we have three times each year. You will be given written achievements and targets prior to pupil progress meetings. </a:t>
            </a:r>
          </a:p>
          <a:p>
            <a:pPr algn="just">
              <a:lnSpc>
                <a:spcPts val="4360"/>
              </a:lnSpc>
            </a:pPr>
            <a:endParaRPr lang="en-US" sz="3114" b="1">
              <a:solidFill>
                <a:srgbClr val="6E9F97"/>
              </a:solidFill>
              <a:latin typeface="Playpen Sans Bold"/>
              <a:ea typeface="Playpen Sans Bold"/>
              <a:cs typeface="Playpen Sans Bold"/>
              <a:sym typeface="Playpen Sans Bold"/>
            </a:endParaRPr>
          </a:p>
          <a:p>
            <a:pPr marL="672392" lvl="1" indent="-336196" algn="just">
              <a:lnSpc>
                <a:spcPts val="4360"/>
              </a:lnSpc>
              <a:buFont typeface="Arial"/>
              <a:buChar char="•"/>
            </a:pPr>
            <a:r>
              <a:rPr lang="en-US" sz="3114" b="1">
                <a:solidFill>
                  <a:srgbClr val="6E9F97"/>
                </a:solidFill>
                <a:latin typeface="Playpen Sans Bold"/>
                <a:ea typeface="Playpen Sans Bold"/>
                <a:cs typeface="Playpen Sans Bold"/>
                <a:sym typeface="Playpen Sans Bold"/>
              </a:rPr>
              <a:t>You can also see all the wonderful things your children have been doing on the school website and the school twitter page.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8F6"/>
        </a:solidFill>
        <a:effectLst/>
      </p:bgPr>
    </p:bg>
    <p:spTree>
      <p:nvGrpSpPr>
        <p:cNvPr id="1" name=""/>
        <p:cNvGrpSpPr/>
        <p:nvPr/>
      </p:nvGrpSpPr>
      <p:grpSpPr>
        <a:xfrm>
          <a:off x="0" y="0"/>
          <a:ext cx="0" cy="0"/>
          <a:chOff x="0" y="0"/>
          <a:chExt cx="0" cy="0"/>
        </a:xfrm>
      </p:grpSpPr>
      <p:sp>
        <p:nvSpPr>
          <p:cNvPr id="2" name="Freeform 2"/>
          <p:cNvSpPr/>
          <p:nvPr/>
        </p:nvSpPr>
        <p:spPr>
          <a:xfrm>
            <a:off x="-165571" y="8521110"/>
            <a:ext cx="2938422" cy="2170760"/>
          </a:xfrm>
          <a:custGeom>
            <a:avLst/>
            <a:gdLst/>
            <a:ahLst/>
            <a:cxnLst/>
            <a:rect l="l" t="t" r="r" b="b"/>
            <a:pathLst>
              <a:path w="2938422" h="2170760">
                <a:moveTo>
                  <a:pt x="0" y="0"/>
                </a:moveTo>
                <a:lnTo>
                  <a:pt x="2938423" y="0"/>
                </a:lnTo>
                <a:lnTo>
                  <a:pt x="2938423" y="2170759"/>
                </a:lnTo>
                <a:lnTo>
                  <a:pt x="0" y="217075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14875895" y="8404651"/>
            <a:ext cx="3587579" cy="2403678"/>
          </a:xfrm>
          <a:custGeom>
            <a:avLst/>
            <a:gdLst/>
            <a:ahLst/>
            <a:cxnLst/>
            <a:rect l="l" t="t" r="r" b="b"/>
            <a:pathLst>
              <a:path w="3587579" h="2403678">
                <a:moveTo>
                  <a:pt x="0" y="0"/>
                </a:moveTo>
                <a:lnTo>
                  <a:pt x="3587579" y="0"/>
                </a:lnTo>
                <a:lnTo>
                  <a:pt x="3587579" y="2403677"/>
                </a:lnTo>
                <a:lnTo>
                  <a:pt x="0" y="240367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6853655" y="5322470"/>
            <a:ext cx="3219638" cy="5239056"/>
          </a:xfrm>
          <a:custGeom>
            <a:avLst/>
            <a:gdLst/>
            <a:ahLst/>
            <a:cxnLst/>
            <a:rect l="l" t="t" r="r" b="b"/>
            <a:pathLst>
              <a:path w="3219638" h="5239056">
                <a:moveTo>
                  <a:pt x="0" y="0"/>
                </a:moveTo>
                <a:lnTo>
                  <a:pt x="3219638" y="0"/>
                </a:lnTo>
                <a:lnTo>
                  <a:pt x="3219638" y="5239056"/>
                </a:lnTo>
                <a:lnTo>
                  <a:pt x="0" y="52390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3854205">
            <a:off x="14556664" y="7901122"/>
            <a:ext cx="4226040" cy="6876693"/>
          </a:xfrm>
          <a:custGeom>
            <a:avLst/>
            <a:gdLst/>
            <a:ahLst/>
            <a:cxnLst/>
            <a:rect l="l" t="t" r="r" b="b"/>
            <a:pathLst>
              <a:path w="4226040" h="6876693">
                <a:moveTo>
                  <a:pt x="0" y="0"/>
                </a:moveTo>
                <a:lnTo>
                  <a:pt x="4226041" y="0"/>
                </a:lnTo>
                <a:lnTo>
                  <a:pt x="4226041" y="6876694"/>
                </a:lnTo>
                <a:lnTo>
                  <a:pt x="0" y="687669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flipV="1">
            <a:off x="15183212" y="-479172"/>
            <a:ext cx="3104788" cy="2293662"/>
          </a:xfrm>
          <a:custGeom>
            <a:avLst/>
            <a:gdLst/>
            <a:ahLst/>
            <a:cxnLst/>
            <a:rect l="l" t="t" r="r" b="b"/>
            <a:pathLst>
              <a:path w="3104788" h="2293662">
                <a:moveTo>
                  <a:pt x="0" y="2293663"/>
                </a:moveTo>
                <a:lnTo>
                  <a:pt x="3104788" y="2293663"/>
                </a:lnTo>
                <a:lnTo>
                  <a:pt x="3104788" y="0"/>
                </a:lnTo>
                <a:lnTo>
                  <a:pt x="0" y="0"/>
                </a:lnTo>
                <a:lnTo>
                  <a:pt x="0" y="2293663"/>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rot="9444004">
            <a:off x="-67353" y="-478577"/>
            <a:ext cx="3587579" cy="2403678"/>
          </a:xfrm>
          <a:custGeom>
            <a:avLst/>
            <a:gdLst/>
            <a:ahLst/>
            <a:cxnLst/>
            <a:rect l="l" t="t" r="r" b="b"/>
            <a:pathLst>
              <a:path w="3587579" h="2403678">
                <a:moveTo>
                  <a:pt x="0" y="0"/>
                </a:moveTo>
                <a:lnTo>
                  <a:pt x="3587579" y="0"/>
                </a:lnTo>
                <a:lnTo>
                  <a:pt x="3587579" y="2403678"/>
                </a:lnTo>
                <a:lnTo>
                  <a:pt x="0" y="240367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flipH="1">
            <a:off x="-2443632" y="-1075631"/>
            <a:ext cx="3747272" cy="6097633"/>
          </a:xfrm>
          <a:custGeom>
            <a:avLst/>
            <a:gdLst/>
            <a:ahLst/>
            <a:cxnLst/>
            <a:rect l="l" t="t" r="r" b="b"/>
            <a:pathLst>
              <a:path w="3747272" h="6097633">
                <a:moveTo>
                  <a:pt x="3747272" y="0"/>
                </a:moveTo>
                <a:lnTo>
                  <a:pt x="0" y="0"/>
                </a:lnTo>
                <a:lnTo>
                  <a:pt x="0" y="6097632"/>
                </a:lnTo>
                <a:lnTo>
                  <a:pt x="3747272" y="6097632"/>
                </a:lnTo>
                <a:lnTo>
                  <a:pt x="3747272"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rot="-6694938">
            <a:off x="15089" y="-3066601"/>
            <a:ext cx="3422696" cy="5569476"/>
          </a:xfrm>
          <a:custGeom>
            <a:avLst/>
            <a:gdLst/>
            <a:ahLst/>
            <a:cxnLst/>
            <a:rect l="l" t="t" r="r" b="b"/>
            <a:pathLst>
              <a:path w="3422696" h="5569476">
                <a:moveTo>
                  <a:pt x="0" y="0"/>
                </a:moveTo>
                <a:lnTo>
                  <a:pt x="3422696" y="0"/>
                </a:lnTo>
                <a:lnTo>
                  <a:pt x="3422696" y="5569476"/>
                </a:lnTo>
                <a:lnTo>
                  <a:pt x="0" y="556947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0" name="Freeform 10"/>
          <p:cNvSpPr/>
          <p:nvPr/>
        </p:nvSpPr>
        <p:spPr>
          <a:xfrm>
            <a:off x="4062710" y="1529433"/>
            <a:ext cx="10162580" cy="7228135"/>
          </a:xfrm>
          <a:custGeom>
            <a:avLst/>
            <a:gdLst/>
            <a:ahLst/>
            <a:cxnLst/>
            <a:rect l="l" t="t" r="r" b="b"/>
            <a:pathLst>
              <a:path w="10162580" h="7228135">
                <a:moveTo>
                  <a:pt x="0" y="0"/>
                </a:moveTo>
                <a:lnTo>
                  <a:pt x="10162580" y="0"/>
                </a:lnTo>
                <a:lnTo>
                  <a:pt x="10162580" y="7228134"/>
                </a:lnTo>
                <a:lnTo>
                  <a:pt x="0" y="722813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1" name="TextBox 11"/>
          <p:cNvSpPr txBox="1"/>
          <p:nvPr/>
        </p:nvSpPr>
        <p:spPr>
          <a:xfrm>
            <a:off x="4662934" y="3422493"/>
            <a:ext cx="8962132" cy="1899977"/>
          </a:xfrm>
          <a:prstGeom prst="rect">
            <a:avLst/>
          </a:prstGeom>
        </p:spPr>
        <p:txBody>
          <a:bodyPr lIns="0" tIns="0" rIns="0" bIns="0" rtlCol="0" anchor="t">
            <a:spAutoFit/>
          </a:bodyPr>
          <a:lstStyle/>
          <a:p>
            <a:pPr algn="ctr">
              <a:lnSpc>
                <a:spcPts val="13926"/>
              </a:lnSpc>
            </a:pPr>
            <a:r>
              <a:rPr lang="en-US" sz="9947" dirty="0">
                <a:solidFill>
                  <a:srgbClr val="191919"/>
                </a:solidFill>
                <a:latin typeface="Funtastic"/>
                <a:ea typeface="Funtastic"/>
                <a:cs typeface="Funtastic"/>
                <a:sym typeface="Funtastic"/>
              </a:rPr>
              <a:t>Any 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1354</Words>
  <Application>Microsoft Office PowerPoint</Application>
  <PresentationFormat>Custom</PresentationFormat>
  <Paragraphs>120</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Funtastic</vt:lpstr>
      <vt:lpstr>Calibri</vt:lpstr>
      <vt:lpstr>Arial</vt:lpstr>
      <vt:lpstr>Playpen Sans</vt:lpstr>
      <vt:lpstr>Playpen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Parent Presentation</dc:title>
  <dc:creator>Miss J Doolan</dc:creator>
  <cp:lastModifiedBy>Miss J Doolan</cp:lastModifiedBy>
  <cp:revision>2</cp:revision>
  <dcterms:created xsi:type="dcterms:W3CDTF">2006-08-16T00:00:00Z</dcterms:created>
  <dcterms:modified xsi:type="dcterms:W3CDTF">2025-10-08T08:43:19Z</dcterms:modified>
  <dc:identifier>DAGytGCQMeM</dc:identifier>
</cp:coreProperties>
</file>