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Lst>
  <p:sldSz cy="5143500" cx="9144000"/>
  <p:notesSz cx="6858000" cy="9144000"/>
  <p:embeddedFontLst>
    <p:embeddedFont>
      <p:font typeface="Lobster"/>
      <p:regular r:id="rId1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11" Type="http://schemas.openxmlformats.org/officeDocument/2006/relationships/font" Target="fonts/Lobster-regular.fntdata"/><Relationship Id="rId10" Type="http://schemas.openxmlformats.org/officeDocument/2006/relationships/slide" Target="slides/slide5.xml"/><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g16e666b1e19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 name="Google Shape;61;g16e666b1e19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 name="Shape 66"/>
        <p:cNvGrpSpPr/>
        <p:nvPr/>
      </p:nvGrpSpPr>
      <p:grpSpPr>
        <a:xfrm>
          <a:off x="0" y="0"/>
          <a:ext cx="0" cy="0"/>
          <a:chOff x="0" y="0"/>
          <a:chExt cx="0" cy="0"/>
        </a:xfrm>
      </p:grpSpPr>
      <p:sp>
        <p:nvSpPr>
          <p:cNvPr id="67" name="Google Shape;67;g16e666b1e19_0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8" name="Google Shape;68;g16e666b1e19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 name="Shape 73"/>
        <p:cNvGrpSpPr/>
        <p:nvPr/>
      </p:nvGrpSpPr>
      <p:grpSpPr>
        <a:xfrm>
          <a:off x="0" y="0"/>
          <a:ext cx="0" cy="0"/>
          <a:chOff x="0" y="0"/>
          <a:chExt cx="0" cy="0"/>
        </a:xfrm>
      </p:grpSpPr>
      <p:sp>
        <p:nvSpPr>
          <p:cNvPr id="74" name="Google Shape;74;g16e666b1e19_0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5" name="Google Shape;75;g16e666b1e19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g16e666b1e19_0_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2" name="Google Shape;82;g16e666b1e19_0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mc:AlternateContent>
    <mc:Choice Requires="p14">
      <p:transition spd="slow" p14:dur="2700">
        <p:fade thruBlk="1"/>
      </p:transition>
    </mc:Choice>
    <mc:Fallback>
      <p:transition spd="slow">
        <p:fade/>
      </p:transition>
    </mc:Fallback>
  </mc:AlternateConten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jpg"/><Relationship Id="rId4" Type="http://schemas.openxmlformats.org/officeDocument/2006/relationships/image" Target="../media/image1.png"/><Relationship Id="rId5" Type="http://schemas.openxmlformats.org/officeDocument/2006/relationships/image" Target="../media/image5.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7.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4.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3.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FF6DB"/>
            </a:gs>
            <a:gs pos="100000">
              <a:srgbClr val="FAD25C"/>
            </a:gs>
          </a:gsLst>
          <a:lin ang="5400012" scaled="0"/>
        </a:gradFill>
      </p:bgPr>
    </p:bg>
    <p:spTree>
      <p:nvGrpSpPr>
        <p:cNvPr id="53" name="Shape 53"/>
        <p:cNvGrpSpPr/>
        <p:nvPr/>
      </p:nvGrpSpPr>
      <p:grpSpPr>
        <a:xfrm>
          <a:off x="0" y="0"/>
          <a:ext cx="0" cy="0"/>
          <a:chOff x="0" y="0"/>
          <a:chExt cx="0" cy="0"/>
        </a:xfrm>
      </p:grpSpPr>
      <p:sp>
        <p:nvSpPr>
          <p:cNvPr id="54" name="Google Shape;54;p13"/>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a:t>Black history month</a:t>
            </a:r>
            <a:endParaRPr/>
          </a:p>
        </p:txBody>
      </p:sp>
      <p:sp>
        <p:nvSpPr>
          <p:cNvPr id="55" name="Google Shape;55;p13"/>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
              <a:t>By Heidi Smith &amp; Ava hardy</a:t>
            </a:r>
            <a:endParaRPr/>
          </a:p>
        </p:txBody>
      </p:sp>
      <p:pic>
        <p:nvPicPr>
          <p:cNvPr id="56" name="Google Shape;56;p13"/>
          <p:cNvPicPr preferRelativeResize="0"/>
          <p:nvPr/>
        </p:nvPicPr>
        <p:blipFill>
          <a:blip r:embed="rId3">
            <a:alphaModFix/>
          </a:blip>
          <a:stretch>
            <a:fillRect/>
          </a:stretch>
        </p:blipFill>
        <p:spPr>
          <a:xfrm>
            <a:off x="1" y="3387496"/>
            <a:ext cx="3488126" cy="1755999"/>
          </a:xfrm>
          <a:prstGeom prst="rect">
            <a:avLst/>
          </a:prstGeom>
          <a:noFill/>
          <a:ln>
            <a:noFill/>
          </a:ln>
        </p:spPr>
      </p:pic>
      <p:pic>
        <p:nvPicPr>
          <p:cNvPr id="57" name="Google Shape;57;p13"/>
          <p:cNvPicPr preferRelativeResize="0"/>
          <p:nvPr/>
        </p:nvPicPr>
        <p:blipFill>
          <a:blip r:embed="rId4">
            <a:alphaModFix/>
          </a:blip>
          <a:stretch>
            <a:fillRect/>
          </a:stretch>
        </p:blipFill>
        <p:spPr>
          <a:xfrm>
            <a:off x="5655875" y="3393463"/>
            <a:ext cx="3488124" cy="1744062"/>
          </a:xfrm>
          <a:prstGeom prst="rect">
            <a:avLst/>
          </a:prstGeom>
          <a:noFill/>
          <a:ln>
            <a:noFill/>
          </a:ln>
        </p:spPr>
      </p:pic>
      <p:pic>
        <p:nvPicPr>
          <p:cNvPr id="58" name="Google Shape;58;p13"/>
          <p:cNvPicPr preferRelativeResize="0"/>
          <p:nvPr/>
        </p:nvPicPr>
        <p:blipFill>
          <a:blip r:embed="rId5">
            <a:alphaModFix/>
          </a:blip>
          <a:stretch>
            <a:fillRect/>
          </a:stretch>
        </p:blipFill>
        <p:spPr>
          <a:xfrm>
            <a:off x="0" y="0"/>
            <a:ext cx="3488126" cy="1962066"/>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2CC"/>
        </a:solidFill>
      </p:bgPr>
    </p:bg>
    <p:spTree>
      <p:nvGrpSpPr>
        <p:cNvPr id="62" name="Shape 62"/>
        <p:cNvGrpSpPr/>
        <p:nvPr/>
      </p:nvGrpSpPr>
      <p:grpSpPr>
        <a:xfrm>
          <a:off x="0" y="0"/>
          <a:ext cx="0" cy="0"/>
          <a:chOff x="0" y="0"/>
          <a:chExt cx="0" cy="0"/>
        </a:xfrm>
      </p:grpSpPr>
      <p:sp>
        <p:nvSpPr>
          <p:cNvPr id="63" name="Google Shape;63;p1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Ivory bangle lady:</a:t>
            </a:r>
            <a:endParaRPr/>
          </a:p>
        </p:txBody>
      </p:sp>
      <p:sp>
        <p:nvSpPr>
          <p:cNvPr id="64" name="Google Shape;64;p1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rPr lang="en" sz="2000">
                <a:latin typeface="Lobster"/>
                <a:ea typeface="Lobster"/>
                <a:cs typeface="Lobster"/>
                <a:sym typeface="Lobster"/>
              </a:rPr>
              <a:t>The ivory bangle lady was discovered in 1901 in a roman burial site on sycamore terrace. She also had a very rich stone grave with her luxury goods!  She was found wearing these bangles made from ivory from central Africa. Scientific research found she was between 18-23 years with a mixture of ‘black’ and ‘white’ ancestral traits. She was lady of north African descent .</a:t>
            </a:r>
            <a:endParaRPr sz="2000">
              <a:latin typeface="Lobster"/>
              <a:ea typeface="Lobster"/>
              <a:cs typeface="Lobster"/>
              <a:sym typeface="Lobster"/>
            </a:endParaRPr>
          </a:p>
        </p:txBody>
      </p:sp>
      <p:pic>
        <p:nvPicPr>
          <p:cNvPr id="65" name="Google Shape;65;p14"/>
          <p:cNvPicPr preferRelativeResize="0"/>
          <p:nvPr/>
        </p:nvPicPr>
        <p:blipFill>
          <a:blip r:embed="rId3">
            <a:alphaModFix/>
          </a:blip>
          <a:stretch>
            <a:fillRect/>
          </a:stretch>
        </p:blipFill>
        <p:spPr>
          <a:xfrm>
            <a:off x="6551523" y="3069525"/>
            <a:ext cx="2592475" cy="2073976"/>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CECD5"/>
            </a:gs>
            <a:gs pos="100000">
              <a:srgbClr val="93BC81"/>
            </a:gs>
          </a:gsLst>
          <a:path path="circle">
            <a:fillToRect b="50%" l="50%" r="50%" t="50%"/>
          </a:path>
          <a:tileRect/>
        </a:gradFill>
      </p:bgPr>
    </p:bg>
    <p:spTree>
      <p:nvGrpSpPr>
        <p:cNvPr id="69" name="Shape 69"/>
        <p:cNvGrpSpPr/>
        <p:nvPr/>
      </p:nvGrpSpPr>
      <p:grpSpPr>
        <a:xfrm>
          <a:off x="0" y="0"/>
          <a:ext cx="0" cy="0"/>
          <a:chOff x="0" y="0"/>
          <a:chExt cx="0" cy="0"/>
        </a:xfrm>
      </p:grpSpPr>
      <p:sp>
        <p:nvSpPr>
          <p:cNvPr id="70" name="Google Shape;70;p1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John Blanke </a:t>
            </a:r>
            <a:endParaRPr/>
          </a:p>
        </p:txBody>
      </p:sp>
      <p:sp>
        <p:nvSpPr>
          <p:cNvPr id="71" name="Google Shape;71;p15"/>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sz="2000">
                <a:latin typeface="Lobster"/>
                <a:ea typeface="Lobster"/>
                <a:cs typeface="Lobster"/>
                <a:sym typeface="Lobster"/>
              </a:rPr>
              <a:t>John Blanke was an African trumpeter! . He was a regular musician at the courts of both Henry VII and Henry VIII. Musicians payments were noticed in the accounts of the treasurer of the Chamber, who was responsible for paying the wages. There are several payments recorded to a ‘John blanke, the blacke trumpeter’. </a:t>
            </a:r>
            <a:endParaRPr sz="2000">
              <a:latin typeface="Lobster"/>
              <a:ea typeface="Lobster"/>
              <a:cs typeface="Lobster"/>
              <a:sym typeface="Lobster"/>
            </a:endParaRPr>
          </a:p>
          <a:p>
            <a:pPr indent="0" lvl="0" marL="0" rtl="0" algn="l">
              <a:spcBef>
                <a:spcPts val="1200"/>
              </a:spcBef>
              <a:spcAft>
                <a:spcPts val="1200"/>
              </a:spcAft>
              <a:buNone/>
            </a:pPr>
            <a:r>
              <a:rPr lang="en" sz="2000">
                <a:latin typeface="Lobster"/>
                <a:ea typeface="Lobster"/>
                <a:cs typeface="Lobster"/>
                <a:sym typeface="Lobster"/>
              </a:rPr>
              <a:t>This trumpeter was payed 8d a day, first by Henry VII and then from 1509 by Henry VIII</a:t>
            </a:r>
            <a:endParaRPr sz="2000">
              <a:latin typeface="Lobster"/>
              <a:ea typeface="Lobster"/>
              <a:cs typeface="Lobster"/>
              <a:sym typeface="Lobster"/>
            </a:endParaRPr>
          </a:p>
        </p:txBody>
      </p:sp>
      <p:pic>
        <p:nvPicPr>
          <p:cNvPr id="72" name="Google Shape;72;p15"/>
          <p:cNvPicPr preferRelativeResize="0"/>
          <p:nvPr/>
        </p:nvPicPr>
        <p:blipFill>
          <a:blip r:embed="rId3">
            <a:alphaModFix/>
          </a:blip>
          <a:stretch>
            <a:fillRect/>
          </a:stretch>
        </p:blipFill>
        <p:spPr>
          <a:xfrm>
            <a:off x="8092675" y="3663150"/>
            <a:ext cx="967550" cy="14803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5D0D0"/>
            </a:gs>
            <a:gs pos="100000">
              <a:srgbClr val="D96868"/>
            </a:gs>
          </a:gsLst>
          <a:path path="circle">
            <a:fillToRect b="50%" l="50%" r="50%" t="50%"/>
          </a:path>
          <a:tileRect/>
        </a:gradFill>
      </p:bgPr>
    </p:bg>
    <p:spTree>
      <p:nvGrpSpPr>
        <p:cNvPr id="76" name="Shape 76"/>
        <p:cNvGrpSpPr/>
        <p:nvPr/>
      </p:nvGrpSpPr>
      <p:grpSpPr>
        <a:xfrm>
          <a:off x="0" y="0"/>
          <a:ext cx="0" cy="0"/>
          <a:chOff x="0" y="0"/>
          <a:chExt cx="0" cy="0"/>
        </a:xfrm>
      </p:grpSpPr>
      <p:sp>
        <p:nvSpPr>
          <p:cNvPr id="77" name="Google Shape;77;p1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Paul Stephenson </a:t>
            </a:r>
            <a:endParaRPr/>
          </a:p>
        </p:txBody>
      </p:sp>
      <p:sp>
        <p:nvSpPr>
          <p:cNvPr id="78" name="Google Shape;78;p16"/>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rPr lang="en" sz="2000">
                <a:latin typeface="Lobster"/>
                <a:ea typeface="Lobster"/>
                <a:cs typeface="Lobster"/>
                <a:sym typeface="Lobster"/>
              </a:rPr>
              <a:t>Paul Stephenson was born to a british mother and west african father in Rochford, Essex in 1937 and was determined to confront the racism he’d encountered both growing up in in east London, and since arriving in Bristol as a community development officer in 1962. In 1963, when it was still legal to discriminate against a person based on their colour, So when a Bristol bus firm refused to employ black or Asian people, Paul began a 60-day boycott of the company. He also had a good friendship with Muhammad Ali </a:t>
            </a:r>
            <a:endParaRPr sz="2000">
              <a:latin typeface="Lobster"/>
              <a:ea typeface="Lobster"/>
              <a:cs typeface="Lobster"/>
              <a:sym typeface="Lobster"/>
            </a:endParaRPr>
          </a:p>
        </p:txBody>
      </p:sp>
      <p:pic>
        <p:nvPicPr>
          <p:cNvPr id="79" name="Google Shape;79;p16"/>
          <p:cNvPicPr preferRelativeResize="0"/>
          <p:nvPr/>
        </p:nvPicPr>
        <p:blipFill>
          <a:blip r:embed="rId3">
            <a:alphaModFix/>
          </a:blip>
          <a:stretch>
            <a:fillRect/>
          </a:stretch>
        </p:blipFill>
        <p:spPr>
          <a:xfrm>
            <a:off x="6350275" y="3354400"/>
            <a:ext cx="2686300" cy="1789101"/>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2F2F2"/>
            </a:gs>
            <a:gs pos="100000">
              <a:srgbClr val="A6A6A6"/>
            </a:gs>
          </a:gsLst>
          <a:lin ang="5400012" scaled="0"/>
        </a:gradFill>
      </p:bgPr>
    </p:bg>
    <p:spTree>
      <p:nvGrpSpPr>
        <p:cNvPr id="83" name="Shape 83"/>
        <p:cNvGrpSpPr/>
        <p:nvPr/>
      </p:nvGrpSpPr>
      <p:grpSpPr>
        <a:xfrm>
          <a:off x="0" y="0"/>
          <a:ext cx="0" cy="0"/>
          <a:chOff x="0" y="0"/>
          <a:chExt cx="0" cy="0"/>
        </a:xfrm>
      </p:grpSpPr>
      <p:sp>
        <p:nvSpPr>
          <p:cNvPr id="84" name="Google Shape;84;p1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Civil rights </a:t>
            </a:r>
            <a:endParaRPr/>
          </a:p>
        </p:txBody>
      </p:sp>
      <p:sp>
        <p:nvSpPr>
          <p:cNvPr id="85" name="Google Shape;85;p17"/>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sz="2000">
                <a:latin typeface="Comic Sans MS"/>
                <a:ea typeface="Comic Sans MS"/>
                <a:cs typeface="Comic Sans MS"/>
                <a:sym typeface="Comic Sans MS"/>
              </a:rPr>
              <a:t>Everybody should be treated equally no matter what. Even if they are black. Everybody should have a name in this world. Everybody should be treated the same even if they are a woman or a black slave. </a:t>
            </a:r>
            <a:endParaRPr sz="2000">
              <a:latin typeface="Comic Sans MS"/>
              <a:ea typeface="Comic Sans MS"/>
              <a:cs typeface="Comic Sans MS"/>
              <a:sym typeface="Comic Sans MS"/>
            </a:endParaRPr>
          </a:p>
          <a:p>
            <a:pPr indent="0" lvl="0" marL="0" rtl="0" algn="l">
              <a:spcBef>
                <a:spcPts val="1200"/>
              </a:spcBef>
              <a:spcAft>
                <a:spcPts val="0"/>
              </a:spcAft>
              <a:buNone/>
            </a:pPr>
            <a:r>
              <a:t/>
            </a:r>
            <a:endParaRPr sz="2000">
              <a:latin typeface="Comic Sans MS"/>
              <a:ea typeface="Comic Sans MS"/>
              <a:cs typeface="Comic Sans MS"/>
              <a:sym typeface="Comic Sans MS"/>
            </a:endParaRPr>
          </a:p>
          <a:p>
            <a:pPr indent="0" lvl="0" marL="0" rtl="0" algn="l">
              <a:spcBef>
                <a:spcPts val="1200"/>
              </a:spcBef>
              <a:spcAft>
                <a:spcPts val="0"/>
              </a:spcAft>
              <a:buNone/>
            </a:pPr>
            <a:r>
              <a:rPr lang="en" sz="2000">
                <a:latin typeface="Comic Sans MS"/>
                <a:ea typeface="Comic Sans MS"/>
                <a:cs typeface="Comic Sans MS"/>
                <a:sym typeface="Comic Sans MS"/>
              </a:rPr>
              <a:t>Thank you for listening!</a:t>
            </a:r>
            <a:endParaRPr sz="2000">
              <a:latin typeface="Comic Sans MS"/>
              <a:ea typeface="Comic Sans MS"/>
              <a:cs typeface="Comic Sans MS"/>
              <a:sym typeface="Comic Sans MS"/>
            </a:endParaRPr>
          </a:p>
          <a:p>
            <a:pPr indent="0" lvl="0" marL="0" rtl="0" algn="l">
              <a:spcBef>
                <a:spcPts val="1200"/>
              </a:spcBef>
              <a:spcAft>
                <a:spcPts val="0"/>
              </a:spcAft>
              <a:buNone/>
            </a:pPr>
            <a:r>
              <a:t/>
            </a:r>
            <a:endParaRPr sz="2000">
              <a:latin typeface="Comic Sans MS"/>
              <a:ea typeface="Comic Sans MS"/>
              <a:cs typeface="Comic Sans MS"/>
              <a:sym typeface="Comic Sans MS"/>
            </a:endParaRPr>
          </a:p>
          <a:p>
            <a:pPr indent="0" lvl="0" marL="0" rtl="0" algn="l">
              <a:spcBef>
                <a:spcPts val="1200"/>
              </a:spcBef>
              <a:spcAft>
                <a:spcPts val="1200"/>
              </a:spcAft>
              <a:buNone/>
            </a:pPr>
            <a:r>
              <a:rPr lang="en" sz="2000">
                <a:latin typeface="Comic Sans MS"/>
                <a:ea typeface="Comic Sans MS"/>
                <a:cs typeface="Comic Sans MS"/>
                <a:sym typeface="Comic Sans MS"/>
              </a:rPr>
              <a:t>EQUAL RIGHTS FOR ALL!!!!!</a:t>
            </a:r>
            <a:endParaRPr sz="2000">
              <a:latin typeface="Comic Sans MS"/>
              <a:ea typeface="Comic Sans MS"/>
              <a:cs typeface="Comic Sans MS"/>
              <a:sym typeface="Comic Sans MS"/>
            </a:endParaRPr>
          </a:p>
        </p:txBody>
      </p:sp>
      <p:pic>
        <p:nvPicPr>
          <p:cNvPr id="86" name="Google Shape;86;p17"/>
          <p:cNvPicPr preferRelativeResize="0"/>
          <p:nvPr/>
        </p:nvPicPr>
        <p:blipFill>
          <a:blip r:embed="rId3">
            <a:alphaModFix/>
          </a:blip>
          <a:stretch>
            <a:fillRect/>
          </a:stretch>
        </p:blipFill>
        <p:spPr>
          <a:xfrm>
            <a:off x="6280875" y="2248525"/>
            <a:ext cx="2916150" cy="299607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