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Lst>
  <p:sldSz cy="5143500" cx="9144000"/>
  <p:notesSz cx="6858000" cy="9144000"/>
  <p:embeddedFontLst>
    <p:embeddedFont>
      <p:font typeface="Amatic SC"/>
      <p:regular r:id="rId24"/>
      <p:bold r:id="rId25"/>
    </p:embeddedFont>
    <p:embeddedFont>
      <p:font typeface="Average"/>
      <p:regular r:id="rId26"/>
    </p:embeddedFont>
    <p:embeddedFont>
      <p:font typeface="Oswald"/>
      <p:regular r:id="rId27"/>
      <p:bold r:id="rId28"/>
    </p:embeddedFont>
    <p:embeddedFont>
      <p:font typeface="Merriweather"/>
      <p:regular r:id="rId29"/>
      <p:bold r:id="rId30"/>
      <p:italic r:id="rId31"/>
      <p:boldItalic r:id="rId3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font" Target="fonts/AmaticSC-regular.fntdata"/><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Average-regular.fntdata"/><Relationship Id="rId25" Type="http://schemas.openxmlformats.org/officeDocument/2006/relationships/font" Target="fonts/AmaticSC-bold.fntdata"/><Relationship Id="rId28" Type="http://schemas.openxmlformats.org/officeDocument/2006/relationships/font" Target="fonts/Oswald-bold.fntdata"/><Relationship Id="rId27" Type="http://schemas.openxmlformats.org/officeDocument/2006/relationships/font" Target="fonts/Oswald-regular.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Merriweather-regular.fntdata"/><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Merriweather-italic.fntdata"/><Relationship Id="rId30" Type="http://schemas.openxmlformats.org/officeDocument/2006/relationships/font" Target="fonts/Merriweather-bold.fntdata"/><Relationship Id="rId11" Type="http://schemas.openxmlformats.org/officeDocument/2006/relationships/slide" Target="slides/slide6.xml"/><Relationship Id="rId10" Type="http://schemas.openxmlformats.org/officeDocument/2006/relationships/slide" Target="slides/slide5.xml"/><Relationship Id="rId32" Type="http://schemas.openxmlformats.org/officeDocument/2006/relationships/font" Target="fonts/Merriweather-boldItalic.fntdata"/><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 name="Shape 55"/>
        <p:cNvGrpSpPr/>
        <p:nvPr/>
      </p:nvGrpSpPr>
      <p:grpSpPr>
        <a:xfrm>
          <a:off x="0" y="0"/>
          <a:ext cx="0" cy="0"/>
          <a:chOff x="0" y="0"/>
          <a:chExt cx="0" cy="0"/>
        </a:xfrm>
      </p:grpSpPr>
      <p:sp>
        <p:nvSpPr>
          <p:cNvPr id="56" name="Google Shape;56;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7" name="Google Shape;57;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 name="Shape 61"/>
        <p:cNvGrpSpPr/>
        <p:nvPr/>
      </p:nvGrpSpPr>
      <p:grpSpPr>
        <a:xfrm>
          <a:off x="0" y="0"/>
          <a:ext cx="0" cy="0"/>
          <a:chOff x="0" y="0"/>
          <a:chExt cx="0" cy="0"/>
        </a:xfrm>
      </p:grpSpPr>
      <p:sp>
        <p:nvSpPr>
          <p:cNvPr id="62" name="Google Shape;62;gf2af9df7f3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3" name="Google Shape;63;gf2af9df7f3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 name="Shape 66"/>
        <p:cNvGrpSpPr/>
        <p:nvPr/>
      </p:nvGrpSpPr>
      <p:grpSpPr>
        <a:xfrm>
          <a:off x="0" y="0"/>
          <a:ext cx="0" cy="0"/>
          <a:chOff x="0" y="0"/>
          <a:chExt cx="0" cy="0"/>
        </a:xfrm>
      </p:grpSpPr>
      <p:sp>
        <p:nvSpPr>
          <p:cNvPr id="67" name="Google Shape;67;gf2af9df7f3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8" name="Google Shape;68;gf2af9df7f3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 name="Shape 72"/>
        <p:cNvGrpSpPr/>
        <p:nvPr/>
      </p:nvGrpSpPr>
      <p:grpSpPr>
        <a:xfrm>
          <a:off x="0" y="0"/>
          <a:ext cx="0" cy="0"/>
          <a:chOff x="0" y="0"/>
          <a:chExt cx="0" cy="0"/>
        </a:xfrm>
      </p:grpSpPr>
      <p:sp>
        <p:nvSpPr>
          <p:cNvPr id="73" name="Google Shape;73;gf2af9df7f3_0_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4" name="Google Shape;74;gf2af9df7f3_0_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 name="Shape 78"/>
        <p:cNvGrpSpPr/>
        <p:nvPr/>
      </p:nvGrpSpPr>
      <p:grpSpPr>
        <a:xfrm>
          <a:off x="0" y="0"/>
          <a:ext cx="0" cy="0"/>
          <a:chOff x="0" y="0"/>
          <a:chExt cx="0" cy="0"/>
        </a:xfrm>
      </p:grpSpPr>
      <p:sp>
        <p:nvSpPr>
          <p:cNvPr id="79" name="Google Shape;79;gf2af9df7f3_0_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0" name="Google Shape;80;gf2af9df7f3_0_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gedfeaa519c_0_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6" name="Google Shape;86;gedfeaa519c_0_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gedfeaa519c_0_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2" name="Google Shape;92;gedfeaa519c_0_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gedfeaa519c_0_6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8" name="Google Shape;98;gedfeaa519c_0_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gf2af9df7f3_0_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4" name="Google Shape;104;gf2af9df7f3_0_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gedfeaa519c_0_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1" name="Google Shape;111;gedfeaa519c_0_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gedfeaa519c_0_9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9" name="Google Shape;119;gedfeaa519c_0_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gedfeaa519c_0_10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6" name="Google Shape;126;gedfeaa519c_0_10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gedfeaa519c_0_10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3" name="Google Shape;133;gedfeaa519c_0_10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gedfeaa519c_0_1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9" name="Google Shape;139;gedfeaa519c_0_1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g13f1e3ba378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5" name="Google Shape;145;g13f1e3ba378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g13f1e3ba378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1" name="Google Shape;151;g13f1e3ba378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g13f1e3ba378_0_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7" name="Google Shape;157;g13f1e3ba378_0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gedfeaa519c_0_1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3" name="Google Shape;163;gedfeaa519c_0_1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grpSp>
        <p:nvGrpSpPr>
          <p:cNvPr id="10" name="Google Shape;10;p2"/>
          <p:cNvGrpSpPr/>
          <p:nvPr/>
        </p:nvGrpSpPr>
        <p:grpSpPr>
          <a:xfrm>
            <a:off x="4350279" y="2855377"/>
            <a:ext cx="443589" cy="105632"/>
            <a:chOff x="4137525" y="2915950"/>
            <a:chExt cx="869100" cy="207000"/>
          </a:xfrm>
        </p:grpSpPr>
        <p:sp>
          <p:nvSpPr>
            <p:cNvPr id="11" name="Google Shape;11;p2"/>
            <p:cNvSpPr/>
            <p:nvPr/>
          </p:nvSpPr>
          <p:spPr>
            <a:xfrm>
              <a:off x="4468575" y="2915950"/>
              <a:ext cx="207000" cy="2070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2"/>
            <p:cNvSpPr/>
            <p:nvPr/>
          </p:nvSpPr>
          <p:spPr>
            <a:xfrm>
              <a:off x="4799625" y="2915950"/>
              <a:ext cx="207000" cy="2070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2"/>
            <p:cNvSpPr/>
            <p:nvPr/>
          </p:nvSpPr>
          <p:spPr>
            <a:xfrm>
              <a:off x="4137525" y="2915950"/>
              <a:ext cx="207000" cy="2070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 name="Google Shape;14;p2"/>
          <p:cNvSpPr txBox="1"/>
          <p:nvPr>
            <p:ph type="ctrTitle"/>
          </p:nvPr>
        </p:nvSpPr>
        <p:spPr>
          <a:xfrm>
            <a:off x="671258" y="990800"/>
            <a:ext cx="7801500" cy="1730100"/>
          </a:xfrm>
          <a:prstGeom prst="rect">
            <a:avLst/>
          </a:prstGeom>
        </p:spPr>
        <p:txBody>
          <a:bodyPr anchorCtr="0" anchor="b" bIns="91425" lIns="91425" spcFirstLastPara="1" rIns="91425" wrap="square" tIns="91425">
            <a:normAutofit/>
          </a:bodyPr>
          <a:lstStyle>
            <a:lvl1pPr lvl="0" algn="ctr">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p:txBody>
      </p:sp>
      <p:sp>
        <p:nvSpPr>
          <p:cNvPr id="15" name="Google Shape;15;p2"/>
          <p:cNvSpPr txBox="1"/>
          <p:nvPr>
            <p:ph idx="1" type="subTitle"/>
          </p:nvPr>
        </p:nvSpPr>
        <p:spPr>
          <a:xfrm>
            <a:off x="671250" y="3174876"/>
            <a:ext cx="78015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16" name="Google Shape;16;p2"/>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7" name="Shape 17"/>
        <p:cNvGrpSpPr/>
        <p:nvPr/>
      </p:nvGrpSpPr>
      <p:grpSpPr>
        <a:xfrm>
          <a:off x="0" y="0"/>
          <a:ext cx="0" cy="0"/>
          <a:chOff x="0" y="0"/>
          <a:chExt cx="0" cy="0"/>
        </a:xfrm>
      </p:grpSpPr>
      <p:sp>
        <p:nvSpPr>
          <p:cNvPr id="18" name="Google Shape;18;p3"/>
          <p:cNvSpPr txBox="1"/>
          <p:nvPr>
            <p:ph type="title"/>
          </p:nvPr>
        </p:nvSpPr>
        <p:spPr>
          <a:xfrm>
            <a:off x="671250" y="2141250"/>
            <a:ext cx="7852200" cy="8610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9" name="Google Shape;19;p3"/>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0" name="Shape 20"/>
        <p:cNvGrpSpPr/>
        <p:nvPr/>
      </p:nvGrpSpPr>
      <p:grpSpPr>
        <a:xfrm>
          <a:off x="0" y="0"/>
          <a:ext cx="0" cy="0"/>
          <a:chOff x="0" y="0"/>
          <a:chExt cx="0" cy="0"/>
        </a:xfrm>
      </p:grpSpPr>
      <p:sp>
        <p:nvSpPr>
          <p:cNvPr id="21" name="Google Shape;21;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22" name="Google Shape;22;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23" name="Google Shape;23;p4"/>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4" name="Shape 24"/>
        <p:cNvGrpSpPr/>
        <p:nvPr/>
      </p:nvGrpSpPr>
      <p:grpSpPr>
        <a:xfrm>
          <a:off x="0" y="0"/>
          <a:ext cx="0" cy="0"/>
          <a:chOff x="0" y="0"/>
          <a:chExt cx="0" cy="0"/>
        </a:xfrm>
      </p:grpSpPr>
      <p:sp>
        <p:nvSpPr>
          <p:cNvPr id="25" name="Google Shape;25;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26" name="Google Shape;26;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7" name="Google Shape;27;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8" name="Google Shape;28;p5"/>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9" name="Shape 29"/>
        <p:cNvGrpSpPr/>
        <p:nvPr/>
      </p:nvGrpSpPr>
      <p:grpSpPr>
        <a:xfrm>
          <a:off x="0" y="0"/>
          <a:ext cx="0" cy="0"/>
          <a:chOff x="0" y="0"/>
          <a:chExt cx="0" cy="0"/>
        </a:xfrm>
      </p:grpSpPr>
      <p:sp>
        <p:nvSpPr>
          <p:cNvPr id="30" name="Google Shape;30;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31" name="Google Shape;31;p6"/>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2" name="Shape 32"/>
        <p:cNvGrpSpPr/>
        <p:nvPr/>
      </p:nvGrpSpPr>
      <p:grpSpPr>
        <a:xfrm>
          <a:off x="0" y="0"/>
          <a:ext cx="0" cy="0"/>
          <a:chOff x="0" y="0"/>
          <a:chExt cx="0" cy="0"/>
        </a:xfrm>
      </p:grpSpPr>
      <p:sp>
        <p:nvSpPr>
          <p:cNvPr id="33" name="Google Shape;33;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4" name="Google Shape;34;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5" name="Google Shape;35;p7"/>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lt2"/>
        </a:solidFill>
      </p:bgPr>
    </p:bg>
    <p:spTree>
      <p:nvGrpSpPr>
        <p:cNvPr id="36" name="Shape 36"/>
        <p:cNvGrpSpPr/>
        <p:nvPr/>
      </p:nvGrpSpPr>
      <p:grpSpPr>
        <a:xfrm>
          <a:off x="0" y="0"/>
          <a:ext cx="0" cy="0"/>
          <a:chOff x="0" y="0"/>
          <a:chExt cx="0" cy="0"/>
        </a:xfrm>
      </p:grpSpPr>
      <p:sp>
        <p:nvSpPr>
          <p:cNvPr id="37" name="Google Shape;37;p8"/>
          <p:cNvSpPr txBox="1"/>
          <p:nvPr>
            <p:ph type="title"/>
          </p:nvPr>
        </p:nvSpPr>
        <p:spPr>
          <a:xfrm>
            <a:off x="490250" y="526350"/>
            <a:ext cx="6227100" cy="4090800"/>
          </a:xfrm>
          <a:prstGeom prst="rect">
            <a:avLst/>
          </a:prstGeom>
        </p:spPr>
        <p:txBody>
          <a:bodyPr anchorCtr="0" anchor="ctr" bIns="91425" lIns="91425" spcFirstLastPara="1" rIns="91425" wrap="square" tIns="91425">
            <a:normAutofit/>
          </a:bodyPr>
          <a:lstStyle>
            <a:lvl1pPr lvl="0">
              <a:spcBef>
                <a:spcPts val="0"/>
              </a:spcBef>
              <a:spcAft>
                <a:spcPts val="0"/>
              </a:spcAft>
              <a:buClr>
                <a:schemeClr val="lt1"/>
              </a:buClr>
              <a:buSzPts val="4800"/>
              <a:buNone/>
              <a:defRPr sz="4800">
                <a:solidFill>
                  <a:schemeClr val="lt1"/>
                </a:solidFill>
              </a:defRPr>
            </a:lvl1pPr>
            <a:lvl2pPr lvl="1">
              <a:spcBef>
                <a:spcPts val="0"/>
              </a:spcBef>
              <a:spcAft>
                <a:spcPts val="0"/>
              </a:spcAft>
              <a:buClr>
                <a:schemeClr val="lt1"/>
              </a:buClr>
              <a:buSzPts val="4800"/>
              <a:buNone/>
              <a:defRPr sz="4800">
                <a:solidFill>
                  <a:schemeClr val="lt1"/>
                </a:solidFill>
              </a:defRPr>
            </a:lvl2pPr>
            <a:lvl3pPr lvl="2">
              <a:spcBef>
                <a:spcPts val="0"/>
              </a:spcBef>
              <a:spcAft>
                <a:spcPts val="0"/>
              </a:spcAft>
              <a:buClr>
                <a:schemeClr val="lt1"/>
              </a:buClr>
              <a:buSzPts val="4800"/>
              <a:buNone/>
              <a:defRPr sz="4800">
                <a:solidFill>
                  <a:schemeClr val="lt1"/>
                </a:solidFill>
              </a:defRPr>
            </a:lvl3pPr>
            <a:lvl4pPr lvl="3">
              <a:spcBef>
                <a:spcPts val="0"/>
              </a:spcBef>
              <a:spcAft>
                <a:spcPts val="0"/>
              </a:spcAft>
              <a:buClr>
                <a:schemeClr val="lt1"/>
              </a:buClr>
              <a:buSzPts val="4800"/>
              <a:buNone/>
              <a:defRPr sz="4800">
                <a:solidFill>
                  <a:schemeClr val="lt1"/>
                </a:solidFill>
              </a:defRPr>
            </a:lvl4pPr>
            <a:lvl5pPr lvl="4">
              <a:spcBef>
                <a:spcPts val="0"/>
              </a:spcBef>
              <a:spcAft>
                <a:spcPts val="0"/>
              </a:spcAft>
              <a:buClr>
                <a:schemeClr val="lt1"/>
              </a:buClr>
              <a:buSzPts val="4800"/>
              <a:buNone/>
              <a:defRPr sz="4800">
                <a:solidFill>
                  <a:schemeClr val="lt1"/>
                </a:solidFill>
              </a:defRPr>
            </a:lvl5pPr>
            <a:lvl6pPr lvl="5">
              <a:spcBef>
                <a:spcPts val="0"/>
              </a:spcBef>
              <a:spcAft>
                <a:spcPts val="0"/>
              </a:spcAft>
              <a:buClr>
                <a:schemeClr val="lt1"/>
              </a:buClr>
              <a:buSzPts val="4800"/>
              <a:buNone/>
              <a:defRPr sz="4800">
                <a:solidFill>
                  <a:schemeClr val="lt1"/>
                </a:solidFill>
              </a:defRPr>
            </a:lvl6pPr>
            <a:lvl7pPr lvl="6">
              <a:spcBef>
                <a:spcPts val="0"/>
              </a:spcBef>
              <a:spcAft>
                <a:spcPts val="0"/>
              </a:spcAft>
              <a:buClr>
                <a:schemeClr val="lt1"/>
              </a:buClr>
              <a:buSzPts val="4800"/>
              <a:buNone/>
              <a:defRPr sz="4800">
                <a:solidFill>
                  <a:schemeClr val="lt1"/>
                </a:solidFill>
              </a:defRPr>
            </a:lvl7pPr>
            <a:lvl8pPr lvl="7">
              <a:spcBef>
                <a:spcPts val="0"/>
              </a:spcBef>
              <a:spcAft>
                <a:spcPts val="0"/>
              </a:spcAft>
              <a:buClr>
                <a:schemeClr val="lt1"/>
              </a:buClr>
              <a:buSzPts val="4800"/>
              <a:buNone/>
              <a:defRPr sz="4800">
                <a:solidFill>
                  <a:schemeClr val="lt1"/>
                </a:solidFill>
              </a:defRPr>
            </a:lvl8pPr>
            <a:lvl9pPr lvl="8">
              <a:spcBef>
                <a:spcPts val="0"/>
              </a:spcBef>
              <a:spcAft>
                <a:spcPts val="0"/>
              </a:spcAft>
              <a:buClr>
                <a:schemeClr val="lt1"/>
              </a:buClr>
              <a:buSzPts val="4800"/>
              <a:buNone/>
              <a:defRPr sz="4800">
                <a:solidFill>
                  <a:schemeClr val="lt1"/>
                </a:solidFill>
              </a:defRPr>
            </a:lvl9pPr>
          </a:lstStyle>
          <a:p/>
        </p:txBody>
      </p:sp>
      <p:sp>
        <p:nvSpPr>
          <p:cNvPr id="38" name="Google Shape;38;p8"/>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9" name="Shape 39"/>
        <p:cNvGrpSpPr/>
        <p:nvPr/>
      </p:nvGrpSpPr>
      <p:grpSpPr>
        <a:xfrm>
          <a:off x="0" y="0"/>
          <a:ext cx="0" cy="0"/>
          <a:chOff x="0" y="0"/>
          <a:chExt cx="0" cy="0"/>
        </a:xfrm>
      </p:grpSpPr>
      <p:sp>
        <p:nvSpPr>
          <p:cNvPr id="40" name="Google Shape;40;p9"/>
          <p:cNvSpPr/>
          <p:nvPr/>
        </p:nvSpPr>
        <p:spPr>
          <a:xfrm>
            <a:off x="4572000" y="0"/>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41" name="Google Shape;41;p9"/>
          <p:cNvCxnSpPr/>
          <p:nvPr/>
        </p:nvCxnSpPr>
        <p:spPr>
          <a:xfrm>
            <a:off x="5029675" y="4495500"/>
            <a:ext cx="468300" cy="0"/>
          </a:xfrm>
          <a:prstGeom prst="straightConnector1">
            <a:avLst/>
          </a:prstGeom>
          <a:noFill/>
          <a:ln cap="flat" cmpd="sng" w="19050">
            <a:solidFill>
              <a:schemeClr val="lt1"/>
            </a:solidFill>
            <a:prstDash val="solid"/>
            <a:round/>
            <a:headEnd len="sm" w="sm" type="none"/>
            <a:tailEnd len="sm" w="sm" type="none"/>
          </a:ln>
        </p:spPr>
      </p:cxnSp>
      <p:sp>
        <p:nvSpPr>
          <p:cNvPr id="42" name="Google Shape;42;p9"/>
          <p:cNvSpPr txBox="1"/>
          <p:nvPr>
            <p:ph type="title"/>
          </p:nvPr>
        </p:nvSpPr>
        <p:spPr>
          <a:xfrm>
            <a:off x="265500" y="1081400"/>
            <a:ext cx="4045200" cy="1710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43" name="Google Shape;43;p9"/>
          <p:cNvSpPr txBox="1"/>
          <p:nvPr>
            <p:ph idx="1" type="subTitle"/>
          </p:nvPr>
        </p:nvSpPr>
        <p:spPr>
          <a:xfrm>
            <a:off x="265500" y="2845201"/>
            <a:ext cx="4045200" cy="13455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Clr>
                <a:schemeClr val="dk1"/>
              </a:buClr>
              <a:buSzPts val="2100"/>
              <a:buNone/>
              <a:defRPr sz="2100">
                <a:solidFill>
                  <a:schemeClr val="dk1"/>
                </a:solidFill>
              </a:defRPr>
            </a:lvl1pPr>
            <a:lvl2pPr lvl="1" algn="ctr">
              <a:lnSpc>
                <a:spcPct val="100000"/>
              </a:lnSpc>
              <a:spcBef>
                <a:spcPts val="0"/>
              </a:spcBef>
              <a:spcAft>
                <a:spcPts val="0"/>
              </a:spcAft>
              <a:buClr>
                <a:schemeClr val="dk1"/>
              </a:buClr>
              <a:buSzPts val="2100"/>
              <a:buNone/>
              <a:defRPr sz="2100">
                <a:solidFill>
                  <a:schemeClr val="dk1"/>
                </a:solidFill>
              </a:defRPr>
            </a:lvl2pPr>
            <a:lvl3pPr lvl="2" algn="ctr">
              <a:lnSpc>
                <a:spcPct val="100000"/>
              </a:lnSpc>
              <a:spcBef>
                <a:spcPts val="0"/>
              </a:spcBef>
              <a:spcAft>
                <a:spcPts val="0"/>
              </a:spcAft>
              <a:buClr>
                <a:schemeClr val="dk1"/>
              </a:buClr>
              <a:buSzPts val="2100"/>
              <a:buNone/>
              <a:defRPr sz="2100">
                <a:solidFill>
                  <a:schemeClr val="dk1"/>
                </a:solidFill>
              </a:defRPr>
            </a:lvl3pPr>
            <a:lvl4pPr lvl="3" algn="ctr">
              <a:lnSpc>
                <a:spcPct val="100000"/>
              </a:lnSpc>
              <a:spcBef>
                <a:spcPts val="0"/>
              </a:spcBef>
              <a:spcAft>
                <a:spcPts val="0"/>
              </a:spcAft>
              <a:buClr>
                <a:schemeClr val="dk1"/>
              </a:buClr>
              <a:buSzPts val="2100"/>
              <a:buNone/>
              <a:defRPr sz="2100">
                <a:solidFill>
                  <a:schemeClr val="dk1"/>
                </a:solidFill>
              </a:defRPr>
            </a:lvl4pPr>
            <a:lvl5pPr lvl="4" algn="ctr">
              <a:lnSpc>
                <a:spcPct val="100000"/>
              </a:lnSpc>
              <a:spcBef>
                <a:spcPts val="0"/>
              </a:spcBef>
              <a:spcAft>
                <a:spcPts val="0"/>
              </a:spcAft>
              <a:buClr>
                <a:schemeClr val="dk1"/>
              </a:buClr>
              <a:buSzPts val="2100"/>
              <a:buNone/>
              <a:defRPr sz="2100">
                <a:solidFill>
                  <a:schemeClr val="dk1"/>
                </a:solidFill>
              </a:defRPr>
            </a:lvl5pPr>
            <a:lvl6pPr lvl="5" algn="ctr">
              <a:lnSpc>
                <a:spcPct val="100000"/>
              </a:lnSpc>
              <a:spcBef>
                <a:spcPts val="0"/>
              </a:spcBef>
              <a:spcAft>
                <a:spcPts val="0"/>
              </a:spcAft>
              <a:buClr>
                <a:schemeClr val="dk1"/>
              </a:buClr>
              <a:buSzPts val="2100"/>
              <a:buNone/>
              <a:defRPr sz="2100">
                <a:solidFill>
                  <a:schemeClr val="dk1"/>
                </a:solidFill>
              </a:defRPr>
            </a:lvl6pPr>
            <a:lvl7pPr lvl="6" algn="ctr">
              <a:lnSpc>
                <a:spcPct val="100000"/>
              </a:lnSpc>
              <a:spcBef>
                <a:spcPts val="0"/>
              </a:spcBef>
              <a:spcAft>
                <a:spcPts val="0"/>
              </a:spcAft>
              <a:buClr>
                <a:schemeClr val="dk1"/>
              </a:buClr>
              <a:buSzPts val="2100"/>
              <a:buNone/>
              <a:defRPr sz="2100">
                <a:solidFill>
                  <a:schemeClr val="dk1"/>
                </a:solidFill>
              </a:defRPr>
            </a:lvl7pPr>
            <a:lvl8pPr lvl="7" algn="ctr">
              <a:lnSpc>
                <a:spcPct val="100000"/>
              </a:lnSpc>
              <a:spcBef>
                <a:spcPts val="0"/>
              </a:spcBef>
              <a:spcAft>
                <a:spcPts val="0"/>
              </a:spcAft>
              <a:buClr>
                <a:schemeClr val="dk1"/>
              </a:buClr>
              <a:buSzPts val="2100"/>
              <a:buNone/>
              <a:defRPr sz="2100">
                <a:solidFill>
                  <a:schemeClr val="dk1"/>
                </a:solidFill>
              </a:defRPr>
            </a:lvl8pPr>
            <a:lvl9pPr lvl="8" algn="ctr">
              <a:lnSpc>
                <a:spcPct val="100000"/>
              </a:lnSpc>
              <a:spcBef>
                <a:spcPts val="0"/>
              </a:spcBef>
              <a:spcAft>
                <a:spcPts val="0"/>
              </a:spcAft>
              <a:buClr>
                <a:schemeClr val="dk1"/>
              </a:buClr>
              <a:buSzPts val="2100"/>
              <a:buNone/>
              <a:defRPr sz="2100">
                <a:solidFill>
                  <a:schemeClr val="dk1"/>
                </a:solidFill>
              </a:defRPr>
            </a:lvl9pPr>
          </a:lstStyle>
          <a:p/>
        </p:txBody>
      </p:sp>
      <p:sp>
        <p:nvSpPr>
          <p:cNvPr id="44" name="Google Shape;44;p9"/>
          <p:cNvSpPr txBox="1"/>
          <p:nvPr>
            <p:ph idx="2" type="body"/>
          </p:nvPr>
        </p:nvSpPr>
        <p:spPr>
          <a:xfrm>
            <a:off x="4939500" y="724200"/>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Clr>
                <a:schemeClr val="lt1"/>
              </a:buClr>
              <a:buSzPts val="1800"/>
              <a:buChar char="●"/>
              <a:defRPr>
                <a:solidFill>
                  <a:schemeClr val="lt1"/>
                </a:solidFill>
              </a:defRPr>
            </a:lvl1pPr>
            <a:lvl2pPr indent="-317500" lvl="1" marL="914400">
              <a:spcBef>
                <a:spcPts val="0"/>
              </a:spcBef>
              <a:spcAft>
                <a:spcPts val="0"/>
              </a:spcAft>
              <a:buClr>
                <a:schemeClr val="lt1"/>
              </a:buClr>
              <a:buSzPts val="1400"/>
              <a:buChar char="○"/>
              <a:defRPr>
                <a:solidFill>
                  <a:schemeClr val="lt1"/>
                </a:solidFill>
              </a:defRPr>
            </a:lvl2pPr>
            <a:lvl3pPr indent="-317500" lvl="2" marL="1371600">
              <a:spcBef>
                <a:spcPts val="0"/>
              </a:spcBef>
              <a:spcAft>
                <a:spcPts val="0"/>
              </a:spcAft>
              <a:buClr>
                <a:schemeClr val="lt1"/>
              </a:buClr>
              <a:buSzPts val="1400"/>
              <a:buChar char="■"/>
              <a:defRPr>
                <a:solidFill>
                  <a:schemeClr val="lt1"/>
                </a:solidFill>
              </a:defRPr>
            </a:lvl3pPr>
            <a:lvl4pPr indent="-317500" lvl="3" marL="1828800">
              <a:spcBef>
                <a:spcPts val="0"/>
              </a:spcBef>
              <a:spcAft>
                <a:spcPts val="0"/>
              </a:spcAft>
              <a:buClr>
                <a:schemeClr val="lt1"/>
              </a:buClr>
              <a:buSzPts val="1400"/>
              <a:buChar char="●"/>
              <a:defRPr>
                <a:solidFill>
                  <a:schemeClr val="lt1"/>
                </a:solidFill>
              </a:defRPr>
            </a:lvl4pPr>
            <a:lvl5pPr indent="-317500" lvl="4" marL="2286000">
              <a:spcBef>
                <a:spcPts val="0"/>
              </a:spcBef>
              <a:spcAft>
                <a:spcPts val="0"/>
              </a:spcAft>
              <a:buClr>
                <a:schemeClr val="lt1"/>
              </a:buClr>
              <a:buSzPts val="1400"/>
              <a:buChar char="○"/>
              <a:defRPr>
                <a:solidFill>
                  <a:schemeClr val="lt1"/>
                </a:solidFill>
              </a:defRPr>
            </a:lvl5pPr>
            <a:lvl6pPr indent="-317500" lvl="5" marL="2743200">
              <a:spcBef>
                <a:spcPts val="0"/>
              </a:spcBef>
              <a:spcAft>
                <a:spcPts val="0"/>
              </a:spcAft>
              <a:buClr>
                <a:schemeClr val="lt1"/>
              </a:buClr>
              <a:buSzPts val="1400"/>
              <a:buChar char="■"/>
              <a:defRPr>
                <a:solidFill>
                  <a:schemeClr val="lt1"/>
                </a:solidFill>
              </a:defRPr>
            </a:lvl6pPr>
            <a:lvl7pPr indent="-317500" lvl="6" marL="3200400">
              <a:spcBef>
                <a:spcPts val="0"/>
              </a:spcBef>
              <a:spcAft>
                <a:spcPts val="0"/>
              </a:spcAft>
              <a:buClr>
                <a:schemeClr val="lt1"/>
              </a:buClr>
              <a:buSzPts val="1400"/>
              <a:buChar char="●"/>
              <a:defRPr>
                <a:solidFill>
                  <a:schemeClr val="lt1"/>
                </a:solidFill>
              </a:defRPr>
            </a:lvl7pPr>
            <a:lvl8pPr indent="-317500" lvl="7" marL="3657600">
              <a:spcBef>
                <a:spcPts val="0"/>
              </a:spcBef>
              <a:spcAft>
                <a:spcPts val="0"/>
              </a:spcAft>
              <a:buClr>
                <a:schemeClr val="lt1"/>
              </a:buClr>
              <a:buSzPts val="1400"/>
              <a:buChar char="○"/>
              <a:defRPr>
                <a:solidFill>
                  <a:schemeClr val="lt1"/>
                </a:solidFill>
              </a:defRPr>
            </a:lvl8pPr>
            <a:lvl9pPr indent="-317500" lvl="8" marL="4114800">
              <a:spcBef>
                <a:spcPts val="0"/>
              </a:spcBef>
              <a:spcAft>
                <a:spcPts val="0"/>
              </a:spcAft>
              <a:buClr>
                <a:schemeClr val="lt1"/>
              </a:buClr>
              <a:buSzPts val="1400"/>
              <a:buChar char="■"/>
              <a:defRPr>
                <a:solidFill>
                  <a:schemeClr val="lt1"/>
                </a:solidFill>
              </a:defRPr>
            </a:lvl9pPr>
          </a:lstStyle>
          <a:p/>
        </p:txBody>
      </p:sp>
      <p:sp>
        <p:nvSpPr>
          <p:cNvPr id="45" name="Google Shape;45;p9"/>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6" name="Shape 46"/>
        <p:cNvGrpSpPr/>
        <p:nvPr/>
      </p:nvGrpSpPr>
      <p:grpSpPr>
        <a:xfrm>
          <a:off x="0" y="0"/>
          <a:ext cx="0" cy="0"/>
          <a:chOff x="0" y="0"/>
          <a:chExt cx="0" cy="0"/>
        </a:xfrm>
      </p:grpSpPr>
      <p:sp>
        <p:nvSpPr>
          <p:cNvPr id="47" name="Google Shape;47;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Clr>
                <a:schemeClr val="dk1"/>
              </a:buClr>
              <a:buSzPts val="2100"/>
              <a:buFont typeface="Oswald"/>
              <a:buNone/>
              <a:defRPr sz="2100">
                <a:solidFill>
                  <a:schemeClr val="dk1"/>
                </a:solidFill>
                <a:latin typeface="Oswald"/>
                <a:ea typeface="Oswald"/>
                <a:cs typeface="Oswald"/>
                <a:sym typeface="Oswald"/>
              </a:defRPr>
            </a:lvl1pPr>
          </a:lstStyle>
          <a:p/>
        </p:txBody>
      </p:sp>
      <p:sp>
        <p:nvSpPr>
          <p:cNvPr id="48" name="Google Shape;48;p10"/>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9" name="Shape 49"/>
        <p:cNvGrpSpPr/>
        <p:nvPr/>
      </p:nvGrpSpPr>
      <p:grpSpPr>
        <a:xfrm>
          <a:off x="0" y="0"/>
          <a:ext cx="0" cy="0"/>
          <a:chOff x="0" y="0"/>
          <a:chExt cx="0" cy="0"/>
        </a:xfrm>
      </p:grpSpPr>
      <p:sp>
        <p:nvSpPr>
          <p:cNvPr id="50" name="Google Shape;50;p11"/>
          <p:cNvSpPr txBox="1"/>
          <p:nvPr>
            <p:ph hasCustomPrompt="1" type="title"/>
          </p:nvPr>
        </p:nvSpPr>
        <p:spPr>
          <a:xfrm>
            <a:off x="311700" y="1255275"/>
            <a:ext cx="8520600" cy="18906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51" name="Google Shape;51;p11"/>
          <p:cNvSpPr txBox="1"/>
          <p:nvPr>
            <p:ph idx="1" type="body"/>
          </p:nvPr>
        </p:nvSpPr>
        <p:spPr>
          <a:xfrm>
            <a:off x="311700" y="32284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52" name="Google Shape;52;p11"/>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3" name="Shape 53"/>
        <p:cNvGrpSpPr/>
        <p:nvPr/>
      </p:nvGrpSpPr>
      <p:grpSpPr>
        <a:xfrm>
          <a:off x="0" y="0"/>
          <a:ext cx="0" cy="0"/>
          <a:chOff x="0" y="0"/>
          <a:chExt cx="0" cy="0"/>
        </a:xfrm>
      </p:grpSpPr>
      <p:sp>
        <p:nvSpPr>
          <p:cNvPr id="54" name="Google Shape;54;p12"/>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late">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1pPr>
            <a:lvl2pPr lvl="1">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2pPr>
            <a:lvl3pPr lvl="2">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3pPr>
            <a:lvl4pPr lvl="3">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4pPr>
            <a:lvl5pPr lvl="4">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5pPr>
            <a:lvl6pPr lvl="5">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6pPr>
            <a:lvl7pPr lvl="6">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7pPr>
            <a:lvl8pPr lvl="7">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8pPr>
            <a:lvl9pPr lvl="8">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accent3"/>
              </a:buClr>
              <a:buSzPts val="1800"/>
              <a:buFont typeface="Average"/>
              <a:buChar char="●"/>
              <a:defRPr sz="1800">
                <a:solidFill>
                  <a:schemeClr val="accent3"/>
                </a:solidFill>
                <a:latin typeface="Average"/>
                <a:ea typeface="Average"/>
                <a:cs typeface="Average"/>
                <a:sym typeface="Average"/>
              </a:defRPr>
            </a:lvl1pPr>
            <a:lvl2pPr indent="-317500" lvl="1" marL="9144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2pPr>
            <a:lvl3pPr indent="-317500" lvl="2" marL="13716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3pPr>
            <a:lvl4pPr indent="-317500" lvl="3" marL="18288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4pPr>
            <a:lvl5pPr indent="-317500" lvl="4" marL="22860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5pPr>
            <a:lvl6pPr indent="-317500" lvl="5" marL="27432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6pPr>
            <a:lvl7pPr indent="-317500" lvl="6" marL="32004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7pPr>
            <a:lvl8pPr indent="-317500" lvl="7" marL="36576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8pPr>
            <a:lvl9pPr indent="-317500" lvl="8" marL="41148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9pPr>
          </a:lstStyle>
          <a:p/>
        </p:txBody>
      </p:sp>
      <p:sp>
        <p:nvSpPr>
          <p:cNvPr id="8" name="Google Shape;8;p1"/>
          <p:cNvSpPr txBox="1"/>
          <p:nvPr>
            <p:ph idx="12" type="sldNum"/>
          </p:nvPr>
        </p:nvSpPr>
        <p:spPr>
          <a:xfrm>
            <a:off x="8490250" y="4681009"/>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accent3"/>
                </a:solidFill>
                <a:latin typeface="Average"/>
                <a:ea typeface="Average"/>
                <a:cs typeface="Average"/>
                <a:sym typeface="Average"/>
              </a:defRPr>
            </a:lvl1pPr>
            <a:lvl2pPr lvl="1" algn="r">
              <a:buNone/>
              <a:defRPr sz="1000">
                <a:solidFill>
                  <a:schemeClr val="accent3"/>
                </a:solidFill>
                <a:latin typeface="Average"/>
                <a:ea typeface="Average"/>
                <a:cs typeface="Average"/>
                <a:sym typeface="Average"/>
              </a:defRPr>
            </a:lvl2pPr>
            <a:lvl3pPr lvl="2" algn="r">
              <a:buNone/>
              <a:defRPr sz="1000">
                <a:solidFill>
                  <a:schemeClr val="accent3"/>
                </a:solidFill>
                <a:latin typeface="Average"/>
                <a:ea typeface="Average"/>
                <a:cs typeface="Average"/>
                <a:sym typeface="Average"/>
              </a:defRPr>
            </a:lvl3pPr>
            <a:lvl4pPr lvl="3" algn="r">
              <a:buNone/>
              <a:defRPr sz="1000">
                <a:solidFill>
                  <a:schemeClr val="accent3"/>
                </a:solidFill>
                <a:latin typeface="Average"/>
                <a:ea typeface="Average"/>
                <a:cs typeface="Average"/>
                <a:sym typeface="Average"/>
              </a:defRPr>
            </a:lvl4pPr>
            <a:lvl5pPr lvl="4" algn="r">
              <a:buNone/>
              <a:defRPr sz="1000">
                <a:solidFill>
                  <a:schemeClr val="accent3"/>
                </a:solidFill>
                <a:latin typeface="Average"/>
                <a:ea typeface="Average"/>
                <a:cs typeface="Average"/>
                <a:sym typeface="Average"/>
              </a:defRPr>
            </a:lvl5pPr>
            <a:lvl6pPr lvl="5" algn="r">
              <a:buNone/>
              <a:defRPr sz="1000">
                <a:solidFill>
                  <a:schemeClr val="accent3"/>
                </a:solidFill>
                <a:latin typeface="Average"/>
                <a:ea typeface="Average"/>
                <a:cs typeface="Average"/>
                <a:sym typeface="Average"/>
              </a:defRPr>
            </a:lvl6pPr>
            <a:lvl7pPr lvl="6" algn="r">
              <a:buNone/>
              <a:defRPr sz="1000">
                <a:solidFill>
                  <a:schemeClr val="accent3"/>
                </a:solidFill>
                <a:latin typeface="Average"/>
                <a:ea typeface="Average"/>
                <a:cs typeface="Average"/>
                <a:sym typeface="Average"/>
              </a:defRPr>
            </a:lvl7pPr>
            <a:lvl8pPr lvl="7" algn="r">
              <a:buNone/>
              <a:defRPr sz="1000">
                <a:solidFill>
                  <a:schemeClr val="accent3"/>
                </a:solidFill>
                <a:latin typeface="Average"/>
                <a:ea typeface="Average"/>
                <a:cs typeface="Average"/>
                <a:sym typeface="Average"/>
              </a:defRPr>
            </a:lvl8pPr>
            <a:lvl9pPr lvl="8" algn="r">
              <a:buNone/>
              <a:defRPr sz="1000">
                <a:solidFill>
                  <a:schemeClr val="accent3"/>
                </a:solidFill>
                <a:latin typeface="Average"/>
                <a:ea typeface="Average"/>
                <a:cs typeface="Average"/>
                <a:sym typeface="Average"/>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hyperlink" Target="https://www.cathedralschoolstpeterandjohn.com/year-5-3/"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hyperlink" Target="https://www.gov.uk/guidance/multiplication-tables-check-development-process" TargetMode="External"/><Relationship Id="rId4" Type="http://schemas.openxmlformats.org/officeDocument/2006/relationships/hyperlink" Target="https://www.gov.uk/guidance/multiplication-tables-check-development-process"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hyperlink" Target="https://www.tentenresources.co.uk/life-to-the-full-primary/"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2.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 name="Shape 58"/>
        <p:cNvGrpSpPr/>
        <p:nvPr/>
      </p:nvGrpSpPr>
      <p:grpSpPr>
        <a:xfrm>
          <a:off x="0" y="0"/>
          <a:ext cx="0" cy="0"/>
          <a:chOff x="0" y="0"/>
          <a:chExt cx="0" cy="0"/>
        </a:xfrm>
      </p:grpSpPr>
      <p:sp>
        <p:nvSpPr>
          <p:cNvPr id="59" name="Google Shape;59;p13"/>
          <p:cNvSpPr txBox="1"/>
          <p:nvPr>
            <p:ph type="ctrTitle"/>
          </p:nvPr>
        </p:nvSpPr>
        <p:spPr>
          <a:xfrm>
            <a:off x="671258" y="990800"/>
            <a:ext cx="7801500" cy="17301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
              <a:t>Year 4 </a:t>
            </a:r>
            <a:endParaRPr/>
          </a:p>
        </p:txBody>
      </p:sp>
      <p:sp>
        <p:nvSpPr>
          <p:cNvPr id="60" name="Google Shape;60;p13"/>
          <p:cNvSpPr txBox="1"/>
          <p:nvPr>
            <p:ph idx="1" type="subTitle"/>
          </p:nvPr>
        </p:nvSpPr>
        <p:spPr>
          <a:xfrm>
            <a:off x="518175" y="3001400"/>
            <a:ext cx="8197200" cy="14073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
              <a:t>Parents Meeting</a:t>
            </a:r>
            <a:endParaRPr/>
          </a:p>
          <a:p>
            <a:pPr indent="0" lvl="0" marL="0" rtl="0" algn="ctr">
              <a:spcBef>
                <a:spcPts val="0"/>
              </a:spcBef>
              <a:spcAft>
                <a:spcPts val="0"/>
              </a:spcAft>
              <a:buNone/>
            </a:pPr>
            <a:r>
              <a:rPr lang="en"/>
              <a:t>         Class Teacher: Miss Allen               Teaching Assistant: Mrs Leech</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 name="Shape 64"/>
        <p:cNvGrpSpPr/>
        <p:nvPr/>
      </p:nvGrpSpPr>
      <p:grpSpPr>
        <a:xfrm>
          <a:off x="0" y="0"/>
          <a:ext cx="0" cy="0"/>
          <a:chOff x="0" y="0"/>
          <a:chExt cx="0" cy="0"/>
        </a:xfrm>
      </p:grpSpPr>
      <p:sp>
        <p:nvSpPr>
          <p:cNvPr id="65" name="Google Shape;65;p14"/>
          <p:cNvSpPr txBox="1"/>
          <p:nvPr/>
        </p:nvSpPr>
        <p:spPr>
          <a:xfrm>
            <a:off x="665475" y="338375"/>
            <a:ext cx="8008500" cy="24012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 sz="3600">
                <a:solidFill>
                  <a:srgbClr val="EBEBEB"/>
                </a:solidFill>
                <a:latin typeface="Merriweather"/>
                <a:ea typeface="Merriweather"/>
                <a:cs typeface="Merriweather"/>
                <a:sym typeface="Merriweather"/>
              </a:rPr>
              <a:t>Growing together within God’s loving family, we support, challenge and inspire each other to become the best that we can be.</a:t>
            </a:r>
            <a:endParaRPr>
              <a:latin typeface="Merriweather"/>
              <a:ea typeface="Merriweather"/>
              <a:cs typeface="Merriweather"/>
              <a:sym typeface="Merriweathe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 name="Shape 69"/>
        <p:cNvGrpSpPr/>
        <p:nvPr/>
      </p:nvGrpSpPr>
      <p:grpSpPr>
        <a:xfrm>
          <a:off x="0" y="0"/>
          <a:ext cx="0" cy="0"/>
          <a:chOff x="0" y="0"/>
          <a:chExt cx="0" cy="0"/>
        </a:xfrm>
      </p:grpSpPr>
      <p:sp>
        <p:nvSpPr>
          <p:cNvPr id="70" name="Google Shape;70;p15"/>
          <p:cNvSpPr txBox="1"/>
          <p:nvPr/>
        </p:nvSpPr>
        <p:spPr>
          <a:xfrm>
            <a:off x="169225" y="1195650"/>
            <a:ext cx="8527500" cy="3528000"/>
          </a:xfrm>
          <a:prstGeom prst="rect">
            <a:avLst/>
          </a:prstGeom>
          <a:solidFill>
            <a:schemeClr val="dk1"/>
          </a:solidFill>
          <a:ln>
            <a:noFill/>
          </a:ln>
        </p:spPr>
        <p:txBody>
          <a:bodyPr anchorCtr="0" anchor="t" bIns="91425" lIns="91425" spcFirstLastPara="1" rIns="91425" wrap="square" tIns="91425">
            <a:spAutoFit/>
          </a:bodyPr>
          <a:lstStyle/>
          <a:p>
            <a:pPr indent="-381000" lvl="0" marL="457200" rtl="0" algn="l">
              <a:lnSpc>
                <a:spcPct val="115000"/>
              </a:lnSpc>
              <a:spcBef>
                <a:spcPts val="1000"/>
              </a:spcBef>
              <a:spcAft>
                <a:spcPts val="0"/>
              </a:spcAft>
              <a:buSzPts val="2400"/>
              <a:buChar char="-"/>
            </a:pPr>
            <a:r>
              <a:rPr lang="en" sz="2400">
                <a:solidFill>
                  <a:srgbClr val="404040"/>
                </a:solidFill>
              </a:rPr>
              <a:t>I</a:t>
            </a:r>
            <a:r>
              <a:rPr lang="en" sz="2400">
                <a:solidFill>
                  <a:srgbClr val="0B0C0C"/>
                </a:solidFill>
                <a:latin typeface="Merriweather"/>
                <a:ea typeface="Merriweather"/>
                <a:cs typeface="Merriweather"/>
                <a:sym typeface="Merriweather"/>
              </a:rPr>
              <a:t>mportance of our health and well-being in order to have the capacity to make the right choices and work at our best level</a:t>
            </a:r>
            <a:endParaRPr sz="2400">
              <a:solidFill>
                <a:srgbClr val="0B0C0C"/>
              </a:solidFill>
              <a:latin typeface="Merriweather"/>
              <a:ea typeface="Merriweather"/>
              <a:cs typeface="Merriweather"/>
              <a:sym typeface="Merriweather"/>
            </a:endParaRPr>
          </a:p>
          <a:p>
            <a:pPr indent="-381000" lvl="0" marL="457200" rtl="0" algn="l">
              <a:lnSpc>
                <a:spcPct val="115000"/>
              </a:lnSpc>
              <a:spcBef>
                <a:spcPts val="0"/>
              </a:spcBef>
              <a:spcAft>
                <a:spcPts val="0"/>
              </a:spcAft>
              <a:buClr>
                <a:srgbClr val="0B0C0C"/>
              </a:buClr>
              <a:buSzPts val="2400"/>
              <a:buFont typeface="Merriweather"/>
              <a:buChar char="-"/>
            </a:pPr>
            <a:r>
              <a:rPr lang="en" sz="2400">
                <a:solidFill>
                  <a:srgbClr val="0B0C0C"/>
                </a:solidFill>
                <a:latin typeface="Merriweather"/>
                <a:ea typeface="Merriweather"/>
                <a:cs typeface="Merriweather"/>
                <a:sym typeface="Merriweather"/>
              </a:rPr>
              <a:t>Positive reinforcement policy</a:t>
            </a:r>
            <a:endParaRPr sz="2400">
              <a:solidFill>
                <a:srgbClr val="0B0C0C"/>
              </a:solidFill>
              <a:latin typeface="Merriweather"/>
              <a:ea typeface="Merriweather"/>
              <a:cs typeface="Merriweather"/>
              <a:sym typeface="Merriweather"/>
            </a:endParaRPr>
          </a:p>
          <a:p>
            <a:pPr indent="-381000" lvl="0" marL="457200" rtl="0" algn="l">
              <a:lnSpc>
                <a:spcPct val="115000"/>
              </a:lnSpc>
              <a:spcBef>
                <a:spcPts val="0"/>
              </a:spcBef>
              <a:spcAft>
                <a:spcPts val="0"/>
              </a:spcAft>
              <a:buClr>
                <a:srgbClr val="0B0C0C"/>
              </a:buClr>
              <a:buSzPts val="2400"/>
              <a:buFont typeface="Merriweather"/>
              <a:buChar char="-"/>
            </a:pPr>
            <a:r>
              <a:rPr lang="en" sz="2400">
                <a:solidFill>
                  <a:srgbClr val="0B0C0C"/>
                </a:solidFill>
                <a:latin typeface="Merriweather"/>
                <a:ea typeface="Merriweather"/>
                <a:cs typeface="Merriweather"/>
                <a:sym typeface="Merriweather"/>
              </a:rPr>
              <a:t>Reflection times where needed to support children in understanding appropriate behaviour</a:t>
            </a:r>
            <a:endParaRPr sz="2400">
              <a:solidFill>
                <a:srgbClr val="0B0C0C"/>
              </a:solidFill>
              <a:latin typeface="Merriweather"/>
              <a:ea typeface="Merriweather"/>
              <a:cs typeface="Merriweather"/>
              <a:sym typeface="Merriweather"/>
            </a:endParaRPr>
          </a:p>
          <a:p>
            <a:pPr indent="-381000" lvl="0" marL="457200" rtl="0" algn="l">
              <a:lnSpc>
                <a:spcPct val="115000"/>
              </a:lnSpc>
              <a:spcBef>
                <a:spcPts val="0"/>
              </a:spcBef>
              <a:spcAft>
                <a:spcPts val="0"/>
              </a:spcAft>
              <a:buClr>
                <a:srgbClr val="0B0C0C"/>
              </a:buClr>
              <a:buSzPts val="2400"/>
              <a:buFont typeface="Merriweather"/>
              <a:buChar char="-"/>
            </a:pPr>
            <a:r>
              <a:rPr lang="en" sz="2400">
                <a:solidFill>
                  <a:srgbClr val="0B0C0C"/>
                </a:solidFill>
                <a:latin typeface="Merriweather"/>
                <a:ea typeface="Merriweather"/>
                <a:cs typeface="Merriweather"/>
                <a:sym typeface="Merriweather"/>
              </a:rPr>
              <a:t>Our behaviour links to the beatitudes</a:t>
            </a:r>
            <a:endParaRPr sz="2400">
              <a:solidFill>
                <a:srgbClr val="0B0C0C"/>
              </a:solidFill>
              <a:latin typeface="Merriweather"/>
              <a:ea typeface="Merriweather"/>
              <a:cs typeface="Merriweather"/>
              <a:sym typeface="Merriweather"/>
            </a:endParaRPr>
          </a:p>
          <a:p>
            <a:pPr indent="-381000" lvl="0" marL="457200" rtl="0" algn="l">
              <a:lnSpc>
                <a:spcPct val="115000"/>
              </a:lnSpc>
              <a:spcBef>
                <a:spcPts val="0"/>
              </a:spcBef>
              <a:spcAft>
                <a:spcPts val="0"/>
              </a:spcAft>
              <a:buClr>
                <a:srgbClr val="0B0C0C"/>
              </a:buClr>
              <a:buSzPts val="2400"/>
              <a:buFont typeface="Merriweather"/>
              <a:buChar char="-"/>
            </a:pPr>
            <a:r>
              <a:rPr lang="en" sz="2400">
                <a:solidFill>
                  <a:srgbClr val="0B0C0C"/>
                </a:solidFill>
                <a:latin typeface="Merriweather"/>
                <a:ea typeface="Merriweather"/>
                <a:cs typeface="Merriweather"/>
                <a:sym typeface="Merriweather"/>
              </a:rPr>
              <a:t>Mrs Bolton drop in sessions for children and parents</a:t>
            </a:r>
            <a:endParaRPr>
              <a:solidFill>
                <a:srgbClr val="0B0C0C"/>
              </a:solidFill>
              <a:latin typeface="Merriweather"/>
              <a:ea typeface="Merriweather"/>
              <a:cs typeface="Merriweather"/>
              <a:sym typeface="Merriweather"/>
            </a:endParaRPr>
          </a:p>
        </p:txBody>
      </p:sp>
      <p:sp>
        <p:nvSpPr>
          <p:cNvPr id="71" name="Google Shape;71;p15"/>
          <p:cNvSpPr txBox="1"/>
          <p:nvPr/>
        </p:nvSpPr>
        <p:spPr>
          <a:xfrm>
            <a:off x="67675" y="236875"/>
            <a:ext cx="8583900" cy="738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3600">
                <a:solidFill>
                  <a:srgbClr val="EBEBEB"/>
                </a:solidFill>
                <a:latin typeface="Oswald"/>
                <a:ea typeface="Oswald"/>
                <a:cs typeface="Oswald"/>
                <a:sym typeface="Oswald"/>
              </a:rPr>
              <a:t>Spiritual, moral, social and cultural development </a:t>
            </a:r>
            <a:endParaRPr>
              <a:latin typeface="Oswald"/>
              <a:ea typeface="Oswald"/>
              <a:cs typeface="Oswald"/>
              <a:sym typeface="Oswald"/>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 name="Shape 75"/>
        <p:cNvGrpSpPr/>
        <p:nvPr/>
      </p:nvGrpSpPr>
      <p:grpSpPr>
        <a:xfrm>
          <a:off x="0" y="0"/>
          <a:ext cx="0" cy="0"/>
          <a:chOff x="0" y="0"/>
          <a:chExt cx="0" cy="0"/>
        </a:xfrm>
      </p:grpSpPr>
      <p:sp>
        <p:nvSpPr>
          <p:cNvPr id="76" name="Google Shape;76;p16"/>
          <p:cNvSpPr txBox="1"/>
          <p:nvPr/>
        </p:nvSpPr>
        <p:spPr>
          <a:xfrm>
            <a:off x="312725" y="924200"/>
            <a:ext cx="8425800" cy="4037400"/>
          </a:xfrm>
          <a:prstGeom prst="rect">
            <a:avLst/>
          </a:prstGeom>
          <a:solidFill>
            <a:schemeClr val="dk1"/>
          </a:solidFill>
          <a:ln>
            <a:noFill/>
          </a:ln>
        </p:spPr>
        <p:txBody>
          <a:bodyPr anchorCtr="0" anchor="t" bIns="91425" lIns="91425" spcFirstLastPara="1" rIns="91425" wrap="square" tIns="91425">
            <a:spAutoFit/>
          </a:bodyPr>
          <a:lstStyle/>
          <a:p>
            <a:pPr indent="0" lvl="0" marL="0" rtl="0" algn="l">
              <a:lnSpc>
                <a:spcPct val="115000"/>
              </a:lnSpc>
              <a:spcBef>
                <a:spcPts val="1000"/>
              </a:spcBef>
              <a:spcAft>
                <a:spcPts val="0"/>
              </a:spcAft>
              <a:buNone/>
            </a:pPr>
            <a:r>
              <a:rPr lang="en" sz="1800">
                <a:solidFill>
                  <a:srgbClr val="0B0C0C"/>
                </a:solidFill>
                <a:latin typeface="Merriweather"/>
                <a:ea typeface="Merriweather"/>
                <a:cs typeface="Merriweather"/>
                <a:sym typeface="Merriweather"/>
              </a:rPr>
              <a:t>Our daily reward system for following the Golden Rules and showing God’s love to one another.</a:t>
            </a:r>
            <a:endParaRPr sz="1800">
              <a:solidFill>
                <a:srgbClr val="0B0C0C"/>
              </a:solidFill>
              <a:latin typeface="Merriweather"/>
              <a:ea typeface="Merriweather"/>
              <a:cs typeface="Merriweather"/>
              <a:sym typeface="Merriweather"/>
            </a:endParaRPr>
          </a:p>
          <a:p>
            <a:pPr indent="0" lvl="0" marL="0" rtl="0" algn="l">
              <a:lnSpc>
                <a:spcPct val="115000"/>
              </a:lnSpc>
              <a:spcBef>
                <a:spcPts val="1000"/>
              </a:spcBef>
              <a:spcAft>
                <a:spcPts val="0"/>
              </a:spcAft>
              <a:buNone/>
            </a:pPr>
            <a:r>
              <a:rPr lang="en" sz="1800">
                <a:solidFill>
                  <a:srgbClr val="0B0C0C"/>
                </a:solidFill>
                <a:latin typeface="Merriweather"/>
                <a:ea typeface="Merriweather"/>
                <a:cs typeface="Merriweather"/>
                <a:sym typeface="Merriweather"/>
              </a:rPr>
              <a:t>Golden time (Y1-6) and our reward assembly is on a Friday to celebrate the achievements of the week.</a:t>
            </a:r>
            <a:endParaRPr sz="1800">
              <a:solidFill>
                <a:srgbClr val="0B0C0C"/>
              </a:solidFill>
              <a:latin typeface="Merriweather"/>
              <a:ea typeface="Merriweather"/>
              <a:cs typeface="Merriweather"/>
              <a:sym typeface="Merriweather"/>
            </a:endParaRPr>
          </a:p>
          <a:p>
            <a:pPr indent="0" lvl="0" marL="0" rtl="0" algn="l">
              <a:lnSpc>
                <a:spcPct val="115000"/>
              </a:lnSpc>
              <a:spcBef>
                <a:spcPts val="1000"/>
              </a:spcBef>
              <a:spcAft>
                <a:spcPts val="0"/>
              </a:spcAft>
              <a:buNone/>
            </a:pPr>
            <a:r>
              <a:rPr lang="en" sz="1800">
                <a:solidFill>
                  <a:srgbClr val="0B0C0C"/>
                </a:solidFill>
                <a:latin typeface="Merriweather"/>
                <a:ea typeface="Merriweather"/>
                <a:cs typeface="Merriweather"/>
                <a:sym typeface="Merriweather"/>
              </a:rPr>
              <a:t>Classroom daily rewards - class dojo</a:t>
            </a:r>
            <a:endParaRPr sz="1800">
              <a:solidFill>
                <a:srgbClr val="0B0C0C"/>
              </a:solidFill>
              <a:latin typeface="Merriweather"/>
              <a:ea typeface="Merriweather"/>
              <a:cs typeface="Merriweather"/>
              <a:sym typeface="Merriweather"/>
            </a:endParaRPr>
          </a:p>
          <a:p>
            <a:pPr indent="0" lvl="0" marL="0" rtl="0" algn="l">
              <a:lnSpc>
                <a:spcPct val="115000"/>
              </a:lnSpc>
              <a:spcBef>
                <a:spcPts val="1000"/>
              </a:spcBef>
              <a:spcAft>
                <a:spcPts val="0"/>
              </a:spcAft>
              <a:buNone/>
            </a:pPr>
            <a:r>
              <a:rPr lang="en" sz="1800">
                <a:solidFill>
                  <a:srgbClr val="0B0C0C"/>
                </a:solidFill>
                <a:latin typeface="Merriweather"/>
                <a:ea typeface="Merriweather"/>
                <a:cs typeface="Merriweather"/>
                <a:sym typeface="Merriweather"/>
              </a:rPr>
              <a:t>Star of the Day</a:t>
            </a:r>
            <a:endParaRPr sz="1800">
              <a:solidFill>
                <a:srgbClr val="0B0C0C"/>
              </a:solidFill>
              <a:latin typeface="Merriweather"/>
              <a:ea typeface="Merriweather"/>
              <a:cs typeface="Merriweather"/>
              <a:sym typeface="Merriweather"/>
            </a:endParaRPr>
          </a:p>
          <a:p>
            <a:pPr indent="0" lvl="0" marL="0" rtl="0" algn="l">
              <a:lnSpc>
                <a:spcPct val="115000"/>
              </a:lnSpc>
              <a:spcBef>
                <a:spcPts val="1000"/>
              </a:spcBef>
              <a:spcAft>
                <a:spcPts val="0"/>
              </a:spcAft>
              <a:buNone/>
            </a:pPr>
            <a:r>
              <a:rPr lang="en" sz="1800">
                <a:solidFill>
                  <a:srgbClr val="0B0C0C"/>
                </a:solidFill>
                <a:latin typeface="Merriweather"/>
                <a:ea typeface="Merriweather"/>
                <a:cs typeface="Merriweather"/>
                <a:sym typeface="Merriweather"/>
              </a:rPr>
              <a:t>Compliments Sheets</a:t>
            </a:r>
            <a:endParaRPr sz="1800">
              <a:solidFill>
                <a:srgbClr val="0B0C0C"/>
              </a:solidFill>
              <a:latin typeface="Merriweather"/>
              <a:ea typeface="Merriweather"/>
              <a:cs typeface="Merriweather"/>
              <a:sym typeface="Merriweather"/>
            </a:endParaRPr>
          </a:p>
          <a:p>
            <a:pPr indent="0" lvl="0" marL="0" rtl="0" algn="l">
              <a:lnSpc>
                <a:spcPct val="115000"/>
              </a:lnSpc>
              <a:spcBef>
                <a:spcPts val="1000"/>
              </a:spcBef>
              <a:spcAft>
                <a:spcPts val="0"/>
              </a:spcAft>
              <a:buNone/>
            </a:pPr>
            <a:r>
              <a:rPr lang="en" sz="1800">
                <a:solidFill>
                  <a:srgbClr val="0B0C0C"/>
                </a:solidFill>
                <a:latin typeface="Merriweather"/>
                <a:ea typeface="Merriweather"/>
                <a:cs typeface="Merriweather"/>
                <a:sym typeface="Merriweather"/>
              </a:rPr>
              <a:t>V.I.P table</a:t>
            </a:r>
            <a:endParaRPr sz="1800">
              <a:solidFill>
                <a:srgbClr val="0B0C0C"/>
              </a:solidFill>
              <a:latin typeface="Merriweather"/>
              <a:ea typeface="Merriweather"/>
              <a:cs typeface="Merriweather"/>
              <a:sym typeface="Merriweather"/>
            </a:endParaRPr>
          </a:p>
          <a:p>
            <a:pPr indent="0" lvl="0" marL="0" rtl="0" algn="l">
              <a:lnSpc>
                <a:spcPct val="115000"/>
              </a:lnSpc>
              <a:spcBef>
                <a:spcPts val="1000"/>
              </a:spcBef>
              <a:spcAft>
                <a:spcPts val="0"/>
              </a:spcAft>
              <a:buNone/>
            </a:pPr>
            <a:r>
              <a:rPr lang="en" sz="1800">
                <a:solidFill>
                  <a:srgbClr val="0B0C0C"/>
                </a:solidFill>
                <a:latin typeface="Merriweather"/>
                <a:ea typeface="Merriweather"/>
                <a:cs typeface="Merriweather"/>
                <a:sym typeface="Merriweather"/>
              </a:rPr>
              <a:t>Golden cards</a:t>
            </a:r>
            <a:endParaRPr sz="1800">
              <a:solidFill>
                <a:srgbClr val="0B0C0C"/>
              </a:solidFill>
              <a:latin typeface="Merriweather"/>
              <a:ea typeface="Merriweather"/>
              <a:cs typeface="Merriweather"/>
              <a:sym typeface="Merriweather"/>
            </a:endParaRPr>
          </a:p>
          <a:p>
            <a:pPr indent="0" lvl="0" marL="0" rtl="0" algn="l">
              <a:spcBef>
                <a:spcPts val="0"/>
              </a:spcBef>
              <a:spcAft>
                <a:spcPts val="0"/>
              </a:spcAft>
              <a:buNone/>
            </a:pPr>
            <a:r>
              <a:t/>
            </a:r>
            <a:endParaRPr>
              <a:solidFill>
                <a:srgbClr val="0B0C0C"/>
              </a:solidFill>
              <a:latin typeface="Merriweather"/>
              <a:ea typeface="Merriweather"/>
              <a:cs typeface="Merriweather"/>
              <a:sym typeface="Merriweather"/>
            </a:endParaRPr>
          </a:p>
        </p:txBody>
      </p:sp>
      <p:sp>
        <p:nvSpPr>
          <p:cNvPr id="77" name="Google Shape;77;p16"/>
          <p:cNvSpPr txBox="1"/>
          <p:nvPr/>
        </p:nvSpPr>
        <p:spPr>
          <a:xfrm>
            <a:off x="406075" y="270725"/>
            <a:ext cx="5538300" cy="738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3600">
                <a:solidFill>
                  <a:srgbClr val="EBEBEB"/>
                </a:solidFill>
                <a:latin typeface="Oswald"/>
                <a:ea typeface="Oswald"/>
                <a:cs typeface="Oswald"/>
                <a:sym typeface="Oswald"/>
              </a:rPr>
              <a:t>Good to be green</a:t>
            </a:r>
            <a:endParaRPr>
              <a:latin typeface="Oswald"/>
              <a:ea typeface="Oswald"/>
              <a:cs typeface="Oswald"/>
              <a:sym typeface="Oswald"/>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 name="Shape 81"/>
        <p:cNvGrpSpPr/>
        <p:nvPr/>
      </p:nvGrpSpPr>
      <p:grpSpPr>
        <a:xfrm>
          <a:off x="0" y="0"/>
          <a:ext cx="0" cy="0"/>
          <a:chOff x="0" y="0"/>
          <a:chExt cx="0" cy="0"/>
        </a:xfrm>
      </p:grpSpPr>
      <p:sp>
        <p:nvSpPr>
          <p:cNvPr id="82" name="Google Shape;82;p17"/>
          <p:cNvSpPr txBox="1"/>
          <p:nvPr/>
        </p:nvSpPr>
        <p:spPr>
          <a:xfrm>
            <a:off x="315825" y="981325"/>
            <a:ext cx="6485700" cy="3895800"/>
          </a:xfrm>
          <a:prstGeom prst="rect">
            <a:avLst/>
          </a:prstGeom>
          <a:solidFill>
            <a:schemeClr val="dk1"/>
          </a:solidFill>
          <a:ln>
            <a:noFill/>
          </a:ln>
        </p:spPr>
        <p:txBody>
          <a:bodyPr anchorCtr="0" anchor="t" bIns="91425" lIns="91425" spcFirstLastPara="1" rIns="91425" wrap="square" tIns="91425">
            <a:spAutoFit/>
          </a:bodyPr>
          <a:lstStyle/>
          <a:p>
            <a:pPr indent="0" lvl="0" marL="0" rtl="0" algn="l">
              <a:lnSpc>
                <a:spcPct val="115000"/>
              </a:lnSpc>
              <a:spcBef>
                <a:spcPts val="1000"/>
              </a:spcBef>
              <a:spcAft>
                <a:spcPts val="0"/>
              </a:spcAft>
              <a:buNone/>
            </a:pPr>
            <a:r>
              <a:rPr lang="en" sz="2200">
                <a:solidFill>
                  <a:srgbClr val="0B0C0C"/>
                </a:solidFill>
                <a:latin typeface="Merriweather"/>
                <a:ea typeface="Merriweather"/>
                <a:cs typeface="Merriweather"/>
                <a:sym typeface="Merriweather"/>
              </a:rPr>
              <a:t>Sharing of great work in assembly</a:t>
            </a:r>
            <a:endParaRPr sz="2200">
              <a:solidFill>
                <a:srgbClr val="0B0C0C"/>
              </a:solidFill>
              <a:latin typeface="Merriweather"/>
              <a:ea typeface="Merriweather"/>
              <a:cs typeface="Merriweather"/>
              <a:sym typeface="Merriweather"/>
            </a:endParaRPr>
          </a:p>
          <a:p>
            <a:pPr indent="0" lvl="0" marL="0" rtl="0" algn="l">
              <a:lnSpc>
                <a:spcPct val="115000"/>
              </a:lnSpc>
              <a:spcBef>
                <a:spcPts val="1000"/>
              </a:spcBef>
              <a:spcAft>
                <a:spcPts val="0"/>
              </a:spcAft>
              <a:buNone/>
            </a:pPr>
            <a:r>
              <a:rPr lang="en" sz="2200">
                <a:solidFill>
                  <a:srgbClr val="0B0C0C"/>
                </a:solidFill>
                <a:latin typeface="Merriweather"/>
                <a:ea typeface="Merriweather"/>
                <a:cs typeface="Merriweather"/>
                <a:sym typeface="Merriweather"/>
              </a:rPr>
              <a:t>Wall of Fame</a:t>
            </a:r>
            <a:endParaRPr sz="2200">
              <a:solidFill>
                <a:srgbClr val="0B0C0C"/>
              </a:solidFill>
              <a:latin typeface="Merriweather"/>
              <a:ea typeface="Merriweather"/>
              <a:cs typeface="Merriweather"/>
              <a:sym typeface="Merriweather"/>
            </a:endParaRPr>
          </a:p>
          <a:p>
            <a:pPr indent="0" lvl="0" marL="0" rtl="0" algn="l">
              <a:lnSpc>
                <a:spcPct val="115000"/>
              </a:lnSpc>
              <a:spcBef>
                <a:spcPts val="1000"/>
              </a:spcBef>
              <a:spcAft>
                <a:spcPts val="0"/>
              </a:spcAft>
              <a:buNone/>
            </a:pPr>
            <a:r>
              <a:rPr lang="en" sz="2200">
                <a:solidFill>
                  <a:srgbClr val="0B0C0C"/>
                </a:solidFill>
                <a:latin typeface="Merriweather"/>
                <a:ea typeface="Merriweather"/>
                <a:cs typeface="Merriweather"/>
                <a:sym typeface="Merriweather"/>
              </a:rPr>
              <a:t>Head teacher awards</a:t>
            </a:r>
            <a:endParaRPr sz="2200">
              <a:solidFill>
                <a:srgbClr val="0B0C0C"/>
              </a:solidFill>
              <a:latin typeface="Merriweather"/>
              <a:ea typeface="Merriweather"/>
              <a:cs typeface="Merriweather"/>
              <a:sym typeface="Merriweather"/>
            </a:endParaRPr>
          </a:p>
          <a:p>
            <a:pPr indent="0" lvl="0" marL="0" rtl="0" algn="l">
              <a:lnSpc>
                <a:spcPct val="115000"/>
              </a:lnSpc>
              <a:spcBef>
                <a:spcPts val="1000"/>
              </a:spcBef>
              <a:spcAft>
                <a:spcPts val="0"/>
              </a:spcAft>
              <a:buNone/>
            </a:pPr>
            <a:r>
              <a:rPr lang="en" sz="2200">
                <a:solidFill>
                  <a:srgbClr val="0B0C0C"/>
                </a:solidFill>
                <a:latin typeface="Merriweather"/>
                <a:ea typeface="Merriweather"/>
                <a:cs typeface="Merriweather"/>
                <a:sym typeface="Merriweather"/>
              </a:rPr>
              <a:t>Sharing news with parents – phone call home</a:t>
            </a:r>
            <a:endParaRPr sz="2200">
              <a:solidFill>
                <a:srgbClr val="0B0C0C"/>
              </a:solidFill>
              <a:latin typeface="Merriweather"/>
              <a:ea typeface="Merriweather"/>
              <a:cs typeface="Merriweather"/>
              <a:sym typeface="Merriweather"/>
            </a:endParaRPr>
          </a:p>
          <a:p>
            <a:pPr indent="0" lvl="0" marL="0" rtl="0" algn="l">
              <a:lnSpc>
                <a:spcPct val="115000"/>
              </a:lnSpc>
              <a:spcBef>
                <a:spcPts val="1000"/>
              </a:spcBef>
              <a:spcAft>
                <a:spcPts val="0"/>
              </a:spcAft>
              <a:buNone/>
            </a:pPr>
            <a:r>
              <a:rPr lang="en" sz="2200">
                <a:solidFill>
                  <a:srgbClr val="0B0C0C"/>
                </a:solidFill>
                <a:latin typeface="Merriweather"/>
                <a:ea typeface="Merriweather"/>
                <a:cs typeface="Merriweather"/>
                <a:sym typeface="Merriweather"/>
              </a:rPr>
              <a:t>Website</a:t>
            </a:r>
            <a:endParaRPr sz="2200">
              <a:solidFill>
                <a:srgbClr val="0B0C0C"/>
              </a:solidFill>
              <a:latin typeface="Merriweather"/>
              <a:ea typeface="Merriweather"/>
              <a:cs typeface="Merriweather"/>
              <a:sym typeface="Merriweather"/>
            </a:endParaRPr>
          </a:p>
          <a:p>
            <a:pPr indent="0" lvl="0" marL="0" rtl="0" algn="l">
              <a:lnSpc>
                <a:spcPct val="115000"/>
              </a:lnSpc>
              <a:spcBef>
                <a:spcPts val="1000"/>
              </a:spcBef>
              <a:spcAft>
                <a:spcPts val="0"/>
              </a:spcAft>
              <a:buNone/>
            </a:pPr>
            <a:r>
              <a:rPr lang="en" sz="2200">
                <a:solidFill>
                  <a:srgbClr val="0B0C0C"/>
                </a:solidFill>
                <a:latin typeface="Merriweather"/>
                <a:ea typeface="Merriweather"/>
                <a:cs typeface="Merriweather"/>
                <a:sym typeface="Merriweather"/>
              </a:rPr>
              <a:t>Twitter</a:t>
            </a:r>
            <a:endParaRPr sz="2200">
              <a:solidFill>
                <a:srgbClr val="0B0C0C"/>
              </a:solidFill>
              <a:latin typeface="Merriweather"/>
              <a:ea typeface="Merriweather"/>
              <a:cs typeface="Merriweather"/>
              <a:sym typeface="Merriweather"/>
            </a:endParaRPr>
          </a:p>
          <a:p>
            <a:pPr indent="0" lvl="0" marL="0" rtl="0" algn="l">
              <a:lnSpc>
                <a:spcPct val="115000"/>
              </a:lnSpc>
              <a:spcBef>
                <a:spcPts val="1000"/>
              </a:spcBef>
              <a:spcAft>
                <a:spcPts val="0"/>
              </a:spcAft>
              <a:buNone/>
            </a:pPr>
            <a:r>
              <a:rPr lang="en" sz="2200" u="sng">
                <a:solidFill>
                  <a:srgbClr val="0B0C0C"/>
                </a:solidFill>
                <a:latin typeface="Merriweather"/>
                <a:ea typeface="Merriweather"/>
                <a:cs typeface="Merriweather"/>
                <a:sym typeface="Merriweather"/>
                <a:hlinkClick r:id="rId3">
                  <a:extLst>
                    <a:ext uri="{A12FA001-AC4F-418D-AE19-62706E023703}">
                      <ahyp:hlinkClr val="tx"/>
                    </a:ext>
                  </a:extLst>
                </a:hlinkClick>
              </a:rPr>
              <a:t>(cathedralschoolstpeterandjohn.com)</a:t>
            </a:r>
            <a:endParaRPr sz="2200" u="sng">
              <a:solidFill>
                <a:srgbClr val="0B0C0C"/>
              </a:solidFill>
              <a:latin typeface="Merriweather"/>
              <a:ea typeface="Merriweather"/>
              <a:cs typeface="Merriweather"/>
              <a:sym typeface="Merriweather"/>
            </a:endParaRPr>
          </a:p>
          <a:p>
            <a:pPr indent="0" lvl="0" marL="0" rtl="0" algn="l">
              <a:spcBef>
                <a:spcPts val="0"/>
              </a:spcBef>
              <a:spcAft>
                <a:spcPts val="0"/>
              </a:spcAft>
              <a:buNone/>
            </a:pPr>
            <a:r>
              <a:t/>
            </a:r>
            <a:endParaRPr>
              <a:latin typeface="Average"/>
              <a:ea typeface="Average"/>
              <a:cs typeface="Average"/>
              <a:sym typeface="Average"/>
            </a:endParaRPr>
          </a:p>
        </p:txBody>
      </p:sp>
      <p:sp>
        <p:nvSpPr>
          <p:cNvPr id="83" name="Google Shape;83;p17"/>
          <p:cNvSpPr txBox="1"/>
          <p:nvPr>
            <p:ph idx="4294967295" type="title"/>
          </p:nvPr>
        </p:nvSpPr>
        <p:spPr>
          <a:xfrm>
            <a:off x="311700" y="230700"/>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Sharing </a:t>
            </a:r>
            <a:r>
              <a:rPr lang="en"/>
              <a:t>children's work</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Homework and Spellings</a:t>
            </a:r>
            <a:endParaRPr/>
          </a:p>
        </p:txBody>
      </p:sp>
      <p:sp>
        <p:nvSpPr>
          <p:cNvPr id="89" name="Google Shape;89;p18"/>
          <p:cNvSpPr txBox="1"/>
          <p:nvPr>
            <p:ph idx="1" type="body"/>
          </p:nvPr>
        </p:nvSpPr>
        <p:spPr>
          <a:xfrm>
            <a:off x="311700" y="1152475"/>
            <a:ext cx="8520600" cy="3562500"/>
          </a:xfrm>
          <a:prstGeom prst="rect">
            <a:avLst/>
          </a:prstGeom>
          <a:solidFill>
            <a:schemeClr val="dk1"/>
          </a:solidFill>
        </p:spPr>
        <p:txBody>
          <a:bodyPr anchorCtr="0" anchor="t" bIns="91425" lIns="91425" spcFirstLastPara="1" rIns="91425" wrap="square" tIns="91425">
            <a:normAutofit/>
          </a:bodyPr>
          <a:lstStyle/>
          <a:p>
            <a:pPr indent="-342900" lvl="0" marL="457200" rtl="0" algn="l">
              <a:spcBef>
                <a:spcPts val="0"/>
              </a:spcBef>
              <a:spcAft>
                <a:spcPts val="0"/>
              </a:spcAft>
              <a:buClr>
                <a:schemeClr val="lt1"/>
              </a:buClr>
              <a:buSzPts val="1800"/>
              <a:buChar char="-"/>
            </a:pPr>
            <a:r>
              <a:rPr lang="en">
                <a:solidFill>
                  <a:schemeClr val="lt1"/>
                </a:solidFill>
              </a:rPr>
              <a:t>Homework will be given out on Friday and returned to school to be marked on Tuesday. </a:t>
            </a:r>
            <a:endParaRPr>
              <a:solidFill>
                <a:schemeClr val="lt1"/>
              </a:solidFill>
            </a:endParaRPr>
          </a:p>
          <a:p>
            <a:pPr indent="-342900" lvl="0" marL="457200" rtl="0" algn="l">
              <a:spcBef>
                <a:spcPts val="0"/>
              </a:spcBef>
              <a:spcAft>
                <a:spcPts val="0"/>
              </a:spcAft>
              <a:buClr>
                <a:schemeClr val="lt1"/>
              </a:buClr>
              <a:buSzPts val="1800"/>
              <a:buChar char="-"/>
            </a:pPr>
            <a:r>
              <a:rPr lang="en">
                <a:solidFill>
                  <a:schemeClr val="lt1"/>
                </a:solidFill>
              </a:rPr>
              <a:t>Spelling tests will be carried out on Tuesday. You can find your </a:t>
            </a:r>
            <a:r>
              <a:rPr lang="en">
                <a:solidFill>
                  <a:schemeClr val="lt1"/>
                </a:solidFill>
              </a:rPr>
              <a:t>children's</a:t>
            </a:r>
            <a:r>
              <a:rPr lang="en">
                <a:solidFill>
                  <a:schemeClr val="lt1"/>
                </a:solidFill>
              </a:rPr>
              <a:t> scores in their home spelling book and incorrect words will be highlighted so they can continue to practice these. </a:t>
            </a:r>
            <a:endParaRPr>
              <a:solidFill>
                <a:schemeClr val="lt1"/>
              </a:solidFill>
            </a:endParaRPr>
          </a:p>
          <a:p>
            <a:pPr indent="-342900" lvl="0" marL="457200" rtl="0" algn="l">
              <a:spcBef>
                <a:spcPts val="0"/>
              </a:spcBef>
              <a:spcAft>
                <a:spcPts val="0"/>
              </a:spcAft>
              <a:buClr>
                <a:schemeClr val="lt1"/>
              </a:buClr>
              <a:buSzPts val="1800"/>
              <a:buChar char="-"/>
            </a:pPr>
            <a:r>
              <a:rPr lang="en">
                <a:solidFill>
                  <a:schemeClr val="lt1"/>
                </a:solidFill>
              </a:rPr>
              <a:t>Homework will consist of one piece of Literacy and one piece of Maths work. Some weeks it may include a topic based piece of work. </a:t>
            </a:r>
            <a:endParaRPr>
              <a:solidFill>
                <a:schemeClr val="lt1"/>
              </a:solidFill>
            </a:endParaRPr>
          </a:p>
          <a:p>
            <a:pPr indent="-342900" lvl="0" marL="457200" rtl="0" algn="l">
              <a:spcBef>
                <a:spcPts val="0"/>
              </a:spcBef>
              <a:spcAft>
                <a:spcPts val="0"/>
              </a:spcAft>
              <a:buClr>
                <a:schemeClr val="lt1"/>
              </a:buClr>
              <a:buSzPts val="1800"/>
              <a:buChar char="-"/>
            </a:pPr>
            <a:r>
              <a:rPr lang="en">
                <a:solidFill>
                  <a:schemeClr val="lt1"/>
                </a:solidFill>
              </a:rPr>
              <a:t>Children are expected to read and have </a:t>
            </a:r>
            <a:r>
              <a:rPr lang="en">
                <a:solidFill>
                  <a:schemeClr val="lt1"/>
                </a:solidFill>
              </a:rPr>
              <a:t>their</a:t>
            </a:r>
            <a:r>
              <a:rPr lang="en">
                <a:solidFill>
                  <a:schemeClr val="lt1"/>
                </a:solidFill>
              </a:rPr>
              <a:t> reading record signed each night. </a:t>
            </a:r>
            <a:endParaRPr>
              <a:solidFill>
                <a:schemeClr val="lt1"/>
              </a:solidFill>
            </a:endParaRPr>
          </a:p>
          <a:p>
            <a:pPr indent="-342900" lvl="0" marL="457200" rtl="0" algn="l">
              <a:spcBef>
                <a:spcPts val="0"/>
              </a:spcBef>
              <a:spcAft>
                <a:spcPts val="0"/>
              </a:spcAft>
              <a:buClr>
                <a:schemeClr val="lt1"/>
              </a:buClr>
              <a:buSzPts val="1800"/>
              <a:buChar char="-"/>
            </a:pPr>
            <a:r>
              <a:rPr lang="en">
                <a:solidFill>
                  <a:schemeClr val="lt1"/>
                </a:solidFill>
              </a:rPr>
              <a:t>Children are expected to read at least 15 pages of their book each night. </a:t>
            </a:r>
            <a:endParaRPr>
              <a:solidFill>
                <a:schemeClr val="lt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19"/>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Swimming and P.E</a:t>
            </a:r>
            <a:endParaRPr/>
          </a:p>
        </p:txBody>
      </p:sp>
      <p:sp>
        <p:nvSpPr>
          <p:cNvPr id="95" name="Google Shape;95;p19"/>
          <p:cNvSpPr txBox="1"/>
          <p:nvPr>
            <p:ph idx="1" type="body"/>
          </p:nvPr>
        </p:nvSpPr>
        <p:spPr>
          <a:xfrm>
            <a:off x="311700" y="1152475"/>
            <a:ext cx="8520600" cy="3416400"/>
          </a:xfrm>
          <a:prstGeom prst="rect">
            <a:avLst/>
          </a:prstGeom>
          <a:solidFill>
            <a:schemeClr val="dk1"/>
          </a:solidFill>
        </p:spPr>
        <p:txBody>
          <a:bodyPr anchorCtr="0" anchor="t" bIns="91425" lIns="91425" spcFirstLastPara="1" rIns="91425" wrap="square" tIns="91425">
            <a:normAutofit/>
          </a:bodyPr>
          <a:lstStyle/>
          <a:p>
            <a:pPr indent="-342900" lvl="0" marL="457200" rtl="0" algn="l">
              <a:spcBef>
                <a:spcPts val="0"/>
              </a:spcBef>
              <a:spcAft>
                <a:spcPts val="0"/>
              </a:spcAft>
              <a:buClr>
                <a:schemeClr val="lt1"/>
              </a:buClr>
              <a:buSzPts val="1800"/>
              <a:buChar char="-"/>
            </a:pPr>
            <a:r>
              <a:rPr lang="en">
                <a:solidFill>
                  <a:schemeClr val="lt1"/>
                </a:solidFill>
              </a:rPr>
              <a:t>Children will be attending swimming lessons each Wednesday.</a:t>
            </a:r>
            <a:endParaRPr>
              <a:solidFill>
                <a:schemeClr val="lt1"/>
              </a:solidFill>
            </a:endParaRPr>
          </a:p>
          <a:p>
            <a:pPr indent="-342900" lvl="0" marL="457200" rtl="0" algn="l">
              <a:spcBef>
                <a:spcPts val="0"/>
              </a:spcBef>
              <a:spcAft>
                <a:spcPts val="0"/>
              </a:spcAft>
              <a:buClr>
                <a:schemeClr val="lt1"/>
              </a:buClr>
              <a:buSzPts val="1800"/>
              <a:buChar char="-"/>
            </a:pPr>
            <a:r>
              <a:rPr lang="en">
                <a:solidFill>
                  <a:schemeClr val="lt1"/>
                </a:solidFill>
              </a:rPr>
              <a:t>They need to bring swimming costume or shorts, a swimming cap and a towel.</a:t>
            </a:r>
            <a:endParaRPr>
              <a:solidFill>
                <a:schemeClr val="lt1"/>
              </a:solidFill>
            </a:endParaRPr>
          </a:p>
          <a:p>
            <a:pPr indent="-342900" lvl="0" marL="457200" rtl="0" algn="l">
              <a:spcBef>
                <a:spcPts val="0"/>
              </a:spcBef>
              <a:spcAft>
                <a:spcPts val="0"/>
              </a:spcAft>
              <a:buClr>
                <a:schemeClr val="lt1"/>
              </a:buClr>
              <a:buSzPts val="1800"/>
              <a:buChar char="-"/>
            </a:pPr>
            <a:r>
              <a:rPr lang="en">
                <a:solidFill>
                  <a:schemeClr val="lt1"/>
                </a:solidFill>
              </a:rPr>
              <a:t>Children will have P.E every other Friday.  </a:t>
            </a:r>
            <a:endParaRPr>
              <a:solidFill>
                <a:schemeClr val="lt1"/>
              </a:solidFill>
            </a:endParaRPr>
          </a:p>
          <a:p>
            <a:pPr indent="-342900" lvl="0" marL="457200" rtl="0" algn="l">
              <a:spcBef>
                <a:spcPts val="0"/>
              </a:spcBef>
              <a:spcAft>
                <a:spcPts val="0"/>
              </a:spcAft>
              <a:buClr>
                <a:schemeClr val="lt1"/>
              </a:buClr>
              <a:buSzPts val="1800"/>
              <a:buChar char="-"/>
            </a:pPr>
            <a:r>
              <a:rPr lang="en">
                <a:solidFill>
                  <a:schemeClr val="lt1"/>
                </a:solidFill>
              </a:rPr>
              <a:t>They need to bring plain black shorts a plain white </a:t>
            </a:r>
            <a:r>
              <a:rPr lang="en">
                <a:solidFill>
                  <a:schemeClr val="lt1"/>
                </a:solidFill>
              </a:rPr>
              <a:t>t shirt</a:t>
            </a:r>
            <a:r>
              <a:rPr lang="en">
                <a:solidFill>
                  <a:schemeClr val="lt1"/>
                </a:solidFill>
              </a:rPr>
              <a:t> and trainers or pumps each week.</a:t>
            </a:r>
            <a:endParaRPr>
              <a:solidFill>
                <a:schemeClr val="lt1"/>
              </a:solidFill>
            </a:endParaRPr>
          </a:p>
          <a:p>
            <a:pPr indent="-342900" lvl="0" marL="457200" rtl="0" algn="l">
              <a:spcBef>
                <a:spcPts val="0"/>
              </a:spcBef>
              <a:spcAft>
                <a:spcPts val="0"/>
              </a:spcAft>
              <a:buClr>
                <a:schemeClr val="lt1"/>
              </a:buClr>
              <a:buSzPts val="1800"/>
              <a:buChar char="-"/>
            </a:pPr>
            <a:r>
              <a:rPr lang="en">
                <a:solidFill>
                  <a:schemeClr val="lt1"/>
                </a:solidFill>
              </a:rPr>
              <a:t>Alternatively they can bring their P.E kit and leave it on their peg.</a:t>
            </a:r>
            <a:endParaRPr>
              <a:solidFill>
                <a:schemeClr val="lt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20"/>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Times Table Test</a:t>
            </a:r>
            <a:endParaRPr/>
          </a:p>
        </p:txBody>
      </p:sp>
      <p:sp>
        <p:nvSpPr>
          <p:cNvPr id="101" name="Google Shape;101;p20"/>
          <p:cNvSpPr txBox="1"/>
          <p:nvPr>
            <p:ph idx="1" type="body"/>
          </p:nvPr>
        </p:nvSpPr>
        <p:spPr>
          <a:xfrm>
            <a:off x="311700" y="1356575"/>
            <a:ext cx="8250600" cy="3416400"/>
          </a:xfrm>
          <a:prstGeom prst="rect">
            <a:avLst/>
          </a:prstGeom>
          <a:solidFill>
            <a:schemeClr val="dk1"/>
          </a:solidFill>
        </p:spPr>
        <p:txBody>
          <a:bodyPr anchorCtr="0" anchor="t" bIns="91425" lIns="91425" spcFirstLastPara="1" rIns="91425" wrap="square" tIns="91425">
            <a:normAutofit/>
          </a:bodyPr>
          <a:lstStyle/>
          <a:p>
            <a:pPr indent="0" lvl="0" marL="0" rtl="0" algn="l">
              <a:spcBef>
                <a:spcPts val="0"/>
              </a:spcBef>
              <a:spcAft>
                <a:spcPts val="0"/>
              </a:spcAft>
              <a:buNone/>
            </a:pPr>
            <a:r>
              <a:rPr lang="en" sz="1350">
                <a:solidFill>
                  <a:schemeClr val="lt1"/>
                </a:solidFill>
                <a:highlight>
                  <a:srgbClr val="FFFFFF"/>
                </a:highlight>
                <a:latin typeface="Merriweather"/>
                <a:ea typeface="Merriweather"/>
                <a:cs typeface="Merriweather"/>
                <a:sym typeface="Merriweather"/>
              </a:rPr>
              <a:t>In June 2020, the </a:t>
            </a:r>
            <a:r>
              <a:rPr lang="en" sz="1350">
                <a:solidFill>
                  <a:schemeClr val="lt1"/>
                </a:solidFill>
                <a:highlight>
                  <a:srgbClr val="FFFFFF"/>
                </a:highlight>
                <a:uFill>
                  <a:noFill/>
                </a:uFill>
                <a:latin typeface="Merriweather"/>
                <a:ea typeface="Merriweather"/>
                <a:cs typeface="Merriweather"/>
                <a:sym typeface="Merriweather"/>
                <a:hlinkClick r:id="rId3">
                  <a:extLst>
                    <a:ext uri="{A12FA001-AC4F-418D-AE19-62706E023703}">
                      <ahyp:hlinkClr val="tx"/>
                    </a:ext>
                  </a:extLst>
                </a:hlinkClick>
              </a:rPr>
              <a:t>new Year 4 multiplication tables check</a:t>
            </a:r>
            <a:r>
              <a:rPr lang="en" sz="1350">
                <a:solidFill>
                  <a:schemeClr val="lt1"/>
                </a:solidFill>
                <a:highlight>
                  <a:srgbClr val="FFFFFF"/>
                </a:highlight>
                <a:latin typeface="Merriweather"/>
                <a:ea typeface="Merriweather"/>
                <a:cs typeface="Merriweather"/>
                <a:sym typeface="Merriweather"/>
              </a:rPr>
              <a:t> became statutory. Your child will need to take a short online test to make sure their times tables knowledge is at the expected level.</a:t>
            </a:r>
            <a:endParaRPr sz="1350">
              <a:solidFill>
                <a:schemeClr val="lt1"/>
              </a:solidFill>
              <a:highlight>
                <a:srgbClr val="FFFFFF"/>
              </a:highlight>
              <a:latin typeface="Merriweather"/>
              <a:ea typeface="Merriweather"/>
              <a:cs typeface="Merriweather"/>
              <a:sym typeface="Merriweather"/>
            </a:endParaRPr>
          </a:p>
          <a:p>
            <a:pPr indent="0" lvl="0" marL="0" rtl="0" algn="l">
              <a:spcBef>
                <a:spcPts val="1200"/>
              </a:spcBef>
              <a:spcAft>
                <a:spcPts val="0"/>
              </a:spcAft>
              <a:buNone/>
            </a:pPr>
            <a:r>
              <a:rPr lang="en" sz="1350">
                <a:solidFill>
                  <a:schemeClr val="lt1"/>
                </a:solidFill>
                <a:highlight>
                  <a:srgbClr val="FFFFFF"/>
                </a:highlight>
                <a:latin typeface="Merriweather"/>
                <a:ea typeface="Merriweather"/>
                <a:cs typeface="Merriweather"/>
                <a:sym typeface="Merriweather"/>
              </a:rPr>
              <a:t>The </a:t>
            </a:r>
            <a:r>
              <a:rPr lang="en" sz="1350">
                <a:solidFill>
                  <a:schemeClr val="lt1"/>
                </a:solidFill>
                <a:highlight>
                  <a:srgbClr val="FFFFFF"/>
                </a:highlight>
                <a:uFill>
                  <a:noFill/>
                </a:uFill>
                <a:latin typeface="Merriweather"/>
                <a:ea typeface="Merriweather"/>
                <a:cs typeface="Merriweather"/>
                <a:sym typeface="Merriweather"/>
                <a:hlinkClick r:id="rId4">
                  <a:extLst>
                    <a:ext uri="{A12FA001-AC4F-418D-AE19-62706E023703}">
                      <ahyp:hlinkClr val="tx"/>
                    </a:ext>
                  </a:extLst>
                </a:hlinkClick>
              </a:rPr>
              <a:t>multiplication tables check</a:t>
            </a:r>
            <a:r>
              <a:rPr lang="en" sz="1350">
                <a:solidFill>
                  <a:schemeClr val="lt1"/>
                </a:solidFill>
                <a:highlight>
                  <a:srgbClr val="FFFFFF"/>
                </a:highlight>
                <a:latin typeface="Merriweather"/>
                <a:ea typeface="Merriweather"/>
                <a:cs typeface="Merriweather"/>
                <a:sym typeface="Merriweather"/>
              </a:rPr>
              <a:t> is an </a:t>
            </a:r>
            <a:r>
              <a:rPr b="1" lang="en" sz="1350">
                <a:solidFill>
                  <a:schemeClr val="lt1"/>
                </a:solidFill>
                <a:highlight>
                  <a:srgbClr val="FFFFFF"/>
                </a:highlight>
                <a:latin typeface="Merriweather"/>
                <a:ea typeface="Merriweather"/>
                <a:cs typeface="Merriweather"/>
                <a:sym typeface="Merriweather"/>
              </a:rPr>
              <a:t>online test</a:t>
            </a:r>
            <a:r>
              <a:rPr lang="en" sz="1350">
                <a:solidFill>
                  <a:schemeClr val="lt1"/>
                </a:solidFill>
                <a:highlight>
                  <a:srgbClr val="FFFFFF"/>
                </a:highlight>
                <a:latin typeface="Merriweather"/>
                <a:ea typeface="Merriweather"/>
                <a:cs typeface="Merriweather"/>
                <a:sym typeface="Merriweather"/>
              </a:rPr>
              <a:t> for pupils in Year 4. </a:t>
            </a:r>
            <a:endParaRPr sz="1350">
              <a:solidFill>
                <a:schemeClr val="lt1"/>
              </a:solidFill>
              <a:highlight>
                <a:srgbClr val="FFFFFF"/>
              </a:highlight>
              <a:latin typeface="Merriweather"/>
              <a:ea typeface="Merriweather"/>
              <a:cs typeface="Merriweather"/>
              <a:sym typeface="Merriweather"/>
            </a:endParaRPr>
          </a:p>
          <a:p>
            <a:pPr indent="0" lvl="0" marL="0" rtl="0" algn="l">
              <a:spcBef>
                <a:spcPts val="1200"/>
              </a:spcBef>
              <a:spcAft>
                <a:spcPts val="0"/>
              </a:spcAft>
              <a:buNone/>
            </a:pPr>
            <a:r>
              <a:rPr lang="en" sz="1350">
                <a:solidFill>
                  <a:schemeClr val="lt1"/>
                </a:solidFill>
                <a:highlight>
                  <a:srgbClr val="FFFFFF"/>
                </a:highlight>
                <a:latin typeface="Merriweather"/>
                <a:ea typeface="Merriweather"/>
                <a:cs typeface="Merriweather"/>
                <a:sym typeface="Merriweather"/>
              </a:rPr>
              <a:t>Pupils are asked to answer </a:t>
            </a:r>
            <a:r>
              <a:rPr b="1" lang="en" sz="1350">
                <a:solidFill>
                  <a:schemeClr val="lt1"/>
                </a:solidFill>
                <a:highlight>
                  <a:srgbClr val="FFFFFF"/>
                </a:highlight>
                <a:latin typeface="Merriweather"/>
                <a:ea typeface="Merriweather"/>
                <a:cs typeface="Merriweather"/>
                <a:sym typeface="Merriweather"/>
              </a:rPr>
              <a:t>25 questions</a:t>
            </a:r>
            <a:r>
              <a:rPr lang="en" sz="1350">
                <a:solidFill>
                  <a:schemeClr val="lt1"/>
                </a:solidFill>
                <a:highlight>
                  <a:srgbClr val="FFFFFF"/>
                </a:highlight>
                <a:latin typeface="Merriweather"/>
                <a:ea typeface="Merriweather"/>
                <a:cs typeface="Merriweather"/>
                <a:sym typeface="Merriweather"/>
              </a:rPr>
              <a:t> on times tables from </a:t>
            </a:r>
            <a:r>
              <a:rPr b="1" lang="en" sz="1350">
                <a:solidFill>
                  <a:schemeClr val="lt1"/>
                </a:solidFill>
                <a:highlight>
                  <a:srgbClr val="FFFFFF"/>
                </a:highlight>
                <a:latin typeface="Merriweather"/>
                <a:ea typeface="Merriweather"/>
                <a:cs typeface="Merriweather"/>
                <a:sym typeface="Merriweather"/>
              </a:rPr>
              <a:t>two to 12</a:t>
            </a:r>
            <a:r>
              <a:rPr lang="en" sz="1350">
                <a:solidFill>
                  <a:schemeClr val="lt1"/>
                </a:solidFill>
                <a:highlight>
                  <a:srgbClr val="FFFFFF"/>
                </a:highlight>
                <a:latin typeface="Merriweather"/>
                <a:ea typeface="Merriweather"/>
                <a:cs typeface="Merriweather"/>
                <a:sym typeface="Merriweather"/>
              </a:rPr>
              <a:t>. They are given </a:t>
            </a:r>
            <a:r>
              <a:rPr b="1" lang="en" sz="1350">
                <a:solidFill>
                  <a:schemeClr val="lt1"/>
                </a:solidFill>
                <a:highlight>
                  <a:srgbClr val="FFFFFF"/>
                </a:highlight>
                <a:latin typeface="Merriweather"/>
                <a:ea typeface="Merriweather"/>
                <a:cs typeface="Merriweather"/>
                <a:sym typeface="Merriweather"/>
              </a:rPr>
              <a:t>six seconds per question</a:t>
            </a:r>
            <a:r>
              <a:rPr lang="en" sz="1350">
                <a:solidFill>
                  <a:schemeClr val="lt1"/>
                </a:solidFill>
                <a:highlight>
                  <a:srgbClr val="FFFFFF"/>
                </a:highlight>
                <a:latin typeface="Merriweather"/>
                <a:ea typeface="Merriweather"/>
                <a:cs typeface="Merriweather"/>
                <a:sym typeface="Merriweather"/>
              </a:rPr>
              <a:t>, with three seconds rest between each question, so the test should last less than five minutes.</a:t>
            </a:r>
            <a:endParaRPr sz="1350">
              <a:solidFill>
                <a:schemeClr val="lt1"/>
              </a:solidFill>
              <a:highlight>
                <a:srgbClr val="FFFFFF"/>
              </a:highlight>
              <a:latin typeface="Merriweather"/>
              <a:ea typeface="Merriweather"/>
              <a:cs typeface="Merriweather"/>
              <a:sym typeface="Merriweather"/>
            </a:endParaRPr>
          </a:p>
          <a:p>
            <a:pPr indent="0" lvl="0" marL="0" rtl="0" algn="l">
              <a:spcBef>
                <a:spcPts val="1200"/>
              </a:spcBef>
              <a:spcAft>
                <a:spcPts val="0"/>
              </a:spcAft>
              <a:buNone/>
            </a:pPr>
            <a:r>
              <a:rPr lang="en" sz="1350">
                <a:solidFill>
                  <a:schemeClr val="lt1"/>
                </a:solidFill>
                <a:highlight>
                  <a:srgbClr val="FFFFFF"/>
                </a:highlight>
                <a:latin typeface="Merriweather"/>
                <a:ea typeface="Merriweather"/>
                <a:cs typeface="Merriweather"/>
                <a:sym typeface="Merriweather"/>
              </a:rPr>
              <a:t>The best way to keep the test stress-free is to work some times tables practice into your daily routine well in advance. With regular practice, your child will get used to tackling these kind of questions with confidence.</a:t>
            </a:r>
            <a:endParaRPr sz="1350">
              <a:solidFill>
                <a:schemeClr val="lt1"/>
              </a:solidFill>
              <a:highlight>
                <a:srgbClr val="FFFFFF"/>
              </a:highlight>
              <a:latin typeface="Merriweather"/>
              <a:ea typeface="Merriweather"/>
              <a:cs typeface="Merriweather"/>
              <a:sym typeface="Merriweather"/>
            </a:endParaRPr>
          </a:p>
          <a:p>
            <a:pPr indent="0" lvl="0" marL="0" rtl="0" algn="l">
              <a:spcBef>
                <a:spcPts val="1200"/>
              </a:spcBef>
              <a:spcAft>
                <a:spcPts val="1200"/>
              </a:spcAft>
              <a:buNone/>
            </a:pPr>
            <a:r>
              <a:rPr lang="en" sz="1350">
                <a:solidFill>
                  <a:schemeClr val="lt1"/>
                </a:solidFill>
                <a:highlight>
                  <a:srgbClr val="FFFFFF"/>
                </a:highlight>
                <a:latin typeface="Merriweather"/>
                <a:ea typeface="Merriweather"/>
                <a:cs typeface="Merriweather"/>
                <a:sym typeface="Merriweather"/>
              </a:rPr>
              <a:t>Help your child become comfortable reading and answering questions on a screen. Times table rockstars is set up to emulate the times table check. </a:t>
            </a:r>
            <a:endParaRPr sz="1350">
              <a:solidFill>
                <a:schemeClr val="lt1"/>
              </a:solidFill>
              <a:highlight>
                <a:srgbClr val="FFFFFF"/>
              </a:highlight>
              <a:latin typeface="Merriweather"/>
              <a:ea typeface="Merriweather"/>
              <a:cs typeface="Merriweather"/>
              <a:sym typeface="Merriweathe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21"/>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The curriculum - Religion</a:t>
            </a:r>
            <a:endParaRPr/>
          </a:p>
        </p:txBody>
      </p:sp>
      <p:sp>
        <p:nvSpPr>
          <p:cNvPr id="107" name="Google Shape;107;p21"/>
          <p:cNvSpPr txBox="1"/>
          <p:nvPr>
            <p:ph idx="1" type="body"/>
          </p:nvPr>
        </p:nvSpPr>
        <p:spPr>
          <a:xfrm>
            <a:off x="251650" y="1017725"/>
            <a:ext cx="8520600" cy="3921000"/>
          </a:xfrm>
          <a:prstGeom prst="rect">
            <a:avLst/>
          </a:prstGeom>
          <a:solidFill>
            <a:schemeClr val="dk1"/>
          </a:solidFill>
        </p:spPr>
        <p:txBody>
          <a:bodyPr anchorCtr="0" anchor="t" bIns="91425" lIns="91425" spcFirstLastPara="1" rIns="91425" wrap="square" tIns="91425">
            <a:normAutofit fontScale="55000" lnSpcReduction="20000"/>
          </a:bodyPr>
          <a:lstStyle/>
          <a:p>
            <a:pPr indent="0" lvl="0" marL="0" rtl="0" algn="l">
              <a:spcBef>
                <a:spcPts val="0"/>
              </a:spcBef>
              <a:spcAft>
                <a:spcPts val="0"/>
              </a:spcAft>
              <a:buNone/>
            </a:pPr>
            <a:r>
              <a:rPr lang="en" sz="3352">
                <a:solidFill>
                  <a:srgbClr val="000000"/>
                </a:solidFill>
              </a:rPr>
              <a:t>Religion is at the heart of our school. We say prayers together and take part in class and whole school worship. We use the come and see programme which gives pupils the </a:t>
            </a:r>
            <a:r>
              <a:rPr lang="en" sz="3352">
                <a:solidFill>
                  <a:srgbClr val="000000"/>
                </a:solidFill>
              </a:rPr>
              <a:t>opportunity</a:t>
            </a:r>
            <a:r>
              <a:rPr lang="en" sz="3352">
                <a:solidFill>
                  <a:srgbClr val="000000"/>
                </a:solidFill>
              </a:rPr>
              <a:t> to explore the mystery of faith through scripture and tradition.</a:t>
            </a:r>
            <a:endParaRPr sz="3244">
              <a:solidFill>
                <a:srgbClr val="000000"/>
              </a:solidFill>
            </a:endParaRPr>
          </a:p>
          <a:p>
            <a:pPr indent="0" lvl="0" marL="0" rtl="0" algn="l">
              <a:spcBef>
                <a:spcPts val="1200"/>
              </a:spcBef>
              <a:spcAft>
                <a:spcPts val="0"/>
              </a:spcAft>
              <a:buNone/>
            </a:pPr>
            <a:r>
              <a:rPr lang="en" sz="3244">
                <a:solidFill>
                  <a:srgbClr val="000000"/>
                </a:solidFill>
              </a:rPr>
              <a:t>In year 4 we follow these topics:</a:t>
            </a:r>
            <a:endParaRPr sz="3244">
              <a:solidFill>
                <a:srgbClr val="000000"/>
              </a:solidFill>
            </a:endParaRPr>
          </a:p>
          <a:p>
            <a:pPr indent="-341920" lvl="0" marL="457200" rtl="0" algn="l">
              <a:spcBef>
                <a:spcPts val="1200"/>
              </a:spcBef>
              <a:spcAft>
                <a:spcPts val="0"/>
              </a:spcAft>
              <a:buClr>
                <a:srgbClr val="000000"/>
              </a:buClr>
              <a:buSzPct val="100000"/>
              <a:buChar char="-"/>
            </a:pPr>
            <a:r>
              <a:rPr lang="en" sz="3244">
                <a:solidFill>
                  <a:srgbClr val="000000"/>
                </a:solidFill>
              </a:rPr>
              <a:t>Special people from the Bible</a:t>
            </a:r>
            <a:endParaRPr sz="3244">
              <a:solidFill>
                <a:srgbClr val="000000"/>
              </a:solidFill>
            </a:endParaRPr>
          </a:p>
          <a:p>
            <a:pPr indent="-341920" lvl="0" marL="457200" rtl="0" algn="l">
              <a:spcBef>
                <a:spcPts val="0"/>
              </a:spcBef>
              <a:spcAft>
                <a:spcPts val="0"/>
              </a:spcAft>
              <a:buClr>
                <a:srgbClr val="000000"/>
              </a:buClr>
              <a:buSzPct val="100000"/>
              <a:buChar char="-"/>
            </a:pPr>
            <a:r>
              <a:rPr lang="en" sz="3244">
                <a:solidFill>
                  <a:srgbClr val="000000"/>
                </a:solidFill>
              </a:rPr>
              <a:t>Baptism and confirmation</a:t>
            </a:r>
            <a:endParaRPr sz="3244">
              <a:solidFill>
                <a:srgbClr val="000000"/>
              </a:solidFill>
            </a:endParaRPr>
          </a:p>
          <a:p>
            <a:pPr indent="-341920" lvl="0" marL="457200" rtl="0" algn="l">
              <a:spcBef>
                <a:spcPts val="0"/>
              </a:spcBef>
              <a:spcAft>
                <a:spcPts val="0"/>
              </a:spcAft>
              <a:buClr>
                <a:srgbClr val="000000"/>
              </a:buClr>
              <a:buSzPct val="100000"/>
              <a:buChar char="-"/>
            </a:pPr>
            <a:r>
              <a:rPr lang="en" sz="3244">
                <a:solidFill>
                  <a:srgbClr val="000000"/>
                </a:solidFill>
              </a:rPr>
              <a:t>Advent and Christmas</a:t>
            </a:r>
            <a:endParaRPr sz="3244">
              <a:solidFill>
                <a:srgbClr val="000000"/>
              </a:solidFill>
            </a:endParaRPr>
          </a:p>
          <a:p>
            <a:pPr indent="-341920" lvl="0" marL="457200" rtl="0" algn="l">
              <a:spcBef>
                <a:spcPts val="0"/>
              </a:spcBef>
              <a:spcAft>
                <a:spcPts val="0"/>
              </a:spcAft>
              <a:buClr>
                <a:srgbClr val="000000"/>
              </a:buClr>
              <a:buSzPct val="100000"/>
              <a:buChar char="-"/>
            </a:pPr>
            <a:r>
              <a:rPr lang="en" sz="3244">
                <a:solidFill>
                  <a:srgbClr val="000000"/>
                </a:solidFill>
              </a:rPr>
              <a:t>Pentecost </a:t>
            </a:r>
            <a:endParaRPr sz="3244">
              <a:solidFill>
                <a:srgbClr val="000000"/>
              </a:solidFill>
            </a:endParaRPr>
          </a:p>
          <a:p>
            <a:pPr indent="-341920" lvl="0" marL="457200" rtl="0" algn="l">
              <a:spcBef>
                <a:spcPts val="0"/>
              </a:spcBef>
              <a:spcAft>
                <a:spcPts val="0"/>
              </a:spcAft>
              <a:buClr>
                <a:srgbClr val="000000"/>
              </a:buClr>
              <a:buSzPct val="100000"/>
              <a:buChar char="-"/>
            </a:pPr>
            <a:r>
              <a:rPr lang="en" sz="3244">
                <a:solidFill>
                  <a:srgbClr val="000000"/>
                </a:solidFill>
              </a:rPr>
              <a:t>Reconciliation</a:t>
            </a:r>
            <a:endParaRPr sz="3244">
              <a:solidFill>
                <a:srgbClr val="000000"/>
              </a:solidFill>
            </a:endParaRPr>
          </a:p>
          <a:p>
            <a:pPr indent="-341920" lvl="0" marL="457200" rtl="0" algn="l">
              <a:spcBef>
                <a:spcPts val="0"/>
              </a:spcBef>
              <a:spcAft>
                <a:spcPts val="0"/>
              </a:spcAft>
              <a:buClr>
                <a:srgbClr val="000000"/>
              </a:buClr>
              <a:buSzPct val="100000"/>
              <a:buChar char="-"/>
            </a:pPr>
            <a:r>
              <a:rPr lang="en" sz="3244">
                <a:solidFill>
                  <a:srgbClr val="000000"/>
                </a:solidFill>
              </a:rPr>
              <a:t>Universal Church</a:t>
            </a:r>
            <a:endParaRPr sz="3244">
              <a:solidFill>
                <a:srgbClr val="000000"/>
              </a:solidFill>
            </a:endParaRPr>
          </a:p>
          <a:p>
            <a:pPr indent="-341920" lvl="0" marL="457200" rtl="0" algn="l">
              <a:spcBef>
                <a:spcPts val="0"/>
              </a:spcBef>
              <a:spcAft>
                <a:spcPts val="0"/>
              </a:spcAft>
              <a:buClr>
                <a:srgbClr val="000000"/>
              </a:buClr>
              <a:buSzPct val="100000"/>
              <a:buChar char="-"/>
            </a:pPr>
            <a:r>
              <a:rPr lang="en" sz="3244">
                <a:solidFill>
                  <a:srgbClr val="000000"/>
                </a:solidFill>
              </a:rPr>
              <a:t>Other religions - Judaism, Sikhism </a:t>
            </a:r>
            <a:endParaRPr sz="3244">
              <a:solidFill>
                <a:srgbClr val="000000"/>
              </a:solidFill>
            </a:endParaRPr>
          </a:p>
          <a:p>
            <a:pPr indent="-291465" lvl="0" marL="457200" rtl="0" algn="l">
              <a:spcBef>
                <a:spcPts val="0"/>
              </a:spcBef>
              <a:spcAft>
                <a:spcPts val="0"/>
              </a:spcAft>
              <a:buClr>
                <a:srgbClr val="000000"/>
              </a:buClr>
              <a:buSzPct val="150000"/>
              <a:buChar char="-"/>
            </a:pPr>
            <a:r>
              <a:t/>
            </a:r>
            <a:endParaRPr sz="1200">
              <a:solidFill>
                <a:srgbClr val="000000"/>
              </a:solidFill>
              <a:highlight>
                <a:srgbClr val="1A6CA3"/>
              </a:highlight>
              <a:latin typeface="Arial"/>
              <a:ea typeface="Arial"/>
              <a:cs typeface="Arial"/>
              <a:sym typeface="Arial"/>
            </a:endParaRPr>
          </a:p>
          <a:p>
            <a:pPr indent="0" lvl="0" marL="0" rtl="0" algn="l">
              <a:spcBef>
                <a:spcPts val="1200"/>
              </a:spcBef>
              <a:spcAft>
                <a:spcPts val="1200"/>
              </a:spcAft>
              <a:buNone/>
            </a:pPr>
            <a:r>
              <a:rPr lang="en" sz="1200">
                <a:solidFill>
                  <a:srgbClr val="000000"/>
                </a:solidFill>
                <a:highlight>
                  <a:srgbClr val="1A6CA3"/>
                </a:highlight>
                <a:latin typeface="Arial"/>
                <a:ea typeface="Arial"/>
                <a:cs typeface="Arial"/>
                <a:sym typeface="Arial"/>
              </a:rPr>
              <a:t> </a:t>
            </a:r>
            <a:endParaRPr>
              <a:solidFill>
                <a:srgbClr val="000000"/>
              </a:solidFill>
            </a:endParaRPr>
          </a:p>
        </p:txBody>
      </p:sp>
      <p:sp>
        <p:nvSpPr>
          <p:cNvPr id="108" name="Google Shape;108;p21"/>
          <p:cNvSpPr txBox="1"/>
          <p:nvPr/>
        </p:nvSpPr>
        <p:spPr>
          <a:xfrm>
            <a:off x="5333675" y="2187075"/>
            <a:ext cx="3163800" cy="2239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u="sng">
                <a:solidFill>
                  <a:srgbClr val="333333"/>
                </a:solidFill>
                <a:latin typeface="Oswald"/>
                <a:ea typeface="Oswald"/>
                <a:cs typeface="Oswald"/>
                <a:sym typeface="Oswald"/>
                <a:hlinkClick r:id="rId3">
                  <a:extLst>
                    <a:ext uri="{A12FA001-AC4F-418D-AE19-62706E023703}">
                      <ahyp:hlinkClr val="tx"/>
                    </a:ext>
                  </a:extLst>
                </a:hlinkClick>
              </a:rPr>
              <a:t>https://www.tentenresources.co.uk/life-to-the-full-primary/</a:t>
            </a:r>
            <a:endParaRPr>
              <a:solidFill>
                <a:srgbClr val="333333"/>
              </a:solidFill>
              <a:latin typeface="Oswald"/>
              <a:ea typeface="Oswald"/>
              <a:cs typeface="Oswald"/>
              <a:sym typeface="Oswald"/>
            </a:endParaRPr>
          </a:p>
          <a:p>
            <a:pPr indent="0" lvl="0" marL="0" rtl="0" algn="l">
              <a:spcBef>
                <a:spcPts val="0"/>
              </a:spcBef>
              <a:spcAft>
                <a:spcPts val="0"/>
              </a:spcAft>
              <a:buNone/>
            </a:pPr>
            <a:r>
              <a:t/>
            </a:r>
            <a:endParaRPr>
              <a:solidFill>
                <a:srgbClr val="333333"/>
              </a:solidFill>
              <a:latin typeface="Oswald"/>
              <a:ea typeface="Oswald"/>
              <a:cs typeface="Oswald"/>
              <a:sym typeface="Oswald"/>
            </a:endParaRPr>
          </a:p>
          <a:p>
            <a:pPr indent="-317500" lvl="0" marL="457200" rtl="0" algn="l">
              <a:spcBef>
                <a:spcPts val="0"/>
              </a:spcBef>
              <a:spcAft>
                <a:spcPts val="0"/>
              </a:spcAft>
              <a:buClr>
                <a:srgbClr val="333333"/>
              </a:buClr>
              <a:buSzPts val="1400"/>
              <a:buFont typeface="Oswald"/>
              <a:buChar char="-"/>
            </a:pPr>
            <a:r>
              <a:rPr lang="en">
                <a:solidFill>
                  <a:srgbClr val="333333"/>
                </a:solidFill>
                <a:latin typeface="Oswald"/>
                <a:ea typeface="Oswald"/>
                <a:cs typeface="Oswald"/>
                <a:sym typeface="Oswald"/>
              </a:rPr>
              <a:t>Health and relationship curriculum</a:t>
            </a:r>
            <a:endParaRPr>
              <a:solidFill>
                <a:srgbClr val="333333"/>
              </a:solidFill>
              <a:latin typeface="Oswald"/>
              <a:ea typeface="Oswald"/>
              <a:cs typeface="Oswald"/>
              <a:sym typeface="Oswald"/>
            </a:endParaRPr>
          </a:p>
          <a:p>
            <a:pPr indent="-317500" lvl="0" marL="457200" rtl="0" algn="l">
              <a:spcBef>
                <a:spcPts val="0"/>
              </a:spcBef>
              <a:spcAft>
                <a:spcPts val="0"/>
              </a:spcAft>
              <a:buClr>
                <a:srgbClr val="333333"/>
              </a:buClr>
              <a:buSzPts val="1400"/>
              <a:buFont typeface="Oswald"/>
              <a:buChar char="-"/>
            </a:pPr>
            <a:r>
              <a:rPr lang="en" sz="1550">
                <a:solidFill>
                  <a:srgbClr val="333333"/>
                </a:solidFill>
                <a:highlight>
                  <a:srgbClr val="FFFFFF"/>
                </a:highlight>
                <a:latin typeface="Oswald"/>
                <a:ea typeface="Oswald"/>
                <a:cs typeface="Oswald"/>
                <a:sym typeface="Oswald"/>
              </a:rPr>
              <a:t>The entire teaching is underpinned with a Christian faith understanding that our deepest identity is as a child of God – created, chosen and loved by God.</a:t>
            </a:r>
            <a:endParaRPr>
              <a:solidFill>
                <a:srgbClr val="333333"/>
              </a:solidFill>
              <a:latin typeface="Oswald"/>
              <a:ea typeface="Oswald"/>
              <a:cs typeface="Oswald"/>
              <a:sym typeface="Oswald"/>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sp>
        <p:nvSpPr>
          <p:cNvPr id="113" name="Google Shape;113;p22"/>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The curriculum - Maths</a:t>
            </a:r>
            <a:endParaRPr/>
          </a:p>
        </p:txBody>
      </p:sp>
      <p:sp>
        <p:nvSpPr>
          <p:cNvPr id="114" name="Google Shape;114;p22"/>
          <p:cNvSpPr txBox="1"/>
          <p:nvPr>
            <p:ph idx="1" type="body"/>
          </p:nvPr>
        </p:nvSpPr>
        <p:spPr>
          <a:xfrm>
            <a:off x="311700" y="1152475"/>
            <a:ext cx="4587000" cy="3899100"/>
          </a:xfrm>
          <a:prstGeom prst="rect">
            <a:avLst/>
          </a:prstGeom>
          <a:solidFill>
            <a:schemeClr val="dk1"/>
          </a:solidFill>
        </p:spPr>
        <p:txBody>
          <a:bodyPr anchorCtr="0" anchor="t" bIns="91425" lIns="91425" spcFirstLastPara="1" rIns="91425" wrap="square" tIns="91425">
            <a:noAutofit/>
          </a:bodyPr>
          <a:lstStyle/>
          <a:p>
            <a:pPr indent="0" lvl="0" marL="0" rtl="0" algn="ctr">
              <a:lnSpc>
                <a:spcPct val="131579"/>
              </a:lnSpc>
              <a:spcBef>
                <a:spcPts val="3000"/>
              </a:spcBef>
              <a:spcAft>
                <a:spcPts val="0"/>
              </a:spcAft>
              <a:buNone/>
            </a:pPr>
            <a:r>
              <a:rPr b="1" lang="en" sz="1400" u="sng">
                <a:solidFill>
                  <a:srgbClr val="0B0C0C"/>
                </a:solidFill>
                <a:highlight>
                  <a:srgbClr val="FFFFFF"/>
                </a:highlight>
                <a:latin typeface="Merriweather"/>
                <a:ea typeface="Merriweather"/>
                <a:cs typeface="Merriweather"/>
                <a:sym typeface="Merriweather"/>
              </a:rPr>
              <a:t>Maths - White Rose</a:t>
            </a:r>
            <a:endParaRPr b="1" sz="1400" u="sng">
              <a:solidFill>
                <a:srgbClr val="0B0C0C"/>
              </a:solidFill>
              <a:highlight>
                <a:srgbClr val="FFFFFF"/>
              </a:highlight>
              <a:latin typeface="Merriweather"/>
              <a:ea typeface="Merriweather"/>
              <a:cs typeface="Merriweather"/>
              <a:sym typeface="Merriweather"/>
            </a:endParaRPr>
          </a:p>
          <a:p>
            <a:pPr indent="0" lvl="0" marL="0" rtl="0" algn="ctr">
              <a:lnSpc>
                <a:spcPct val="131579"/>
              </a:lnSpc>
              <a:spcBef>
                <a:spcPts val="3400"/>
              </a:spcBef>
              <a:spcAft>
                <a:spcPts val="0"/>
              </a:spcAft>
              <a:buNone/>
            </a:pPr>
            <a:r>
              <a:rPr lang="en" sz="1200">
                <a:solidFill>
                  <a:srgbClr val="202124"/>
                </a:solidFill>
                <a:highlight>
                  <a:srgbClr val="FFFFFF"/>
                </a:highlight>
                <a:latin typeface="Merriweather"/>
                <a:ea typeface="Merriweather"/>
                <a:cs typeface="Merriweather"/>
                <a:sym typeface="Merriweather"/>
              </a:rPr>
              <a:t>Lessons and activities are designed to encourage children to become more fluent in their problem- solving and encourage a higher level of thinking in maths in order to deepen understanding and master concepts. Concepts merge from one chapter to the next. Chapters are then broken down into individual lessons.</a:t>
            </a:r>
            <a:endParaRPr sz="1200">
              <a:solidFill>
                <a:srgbClr val="202124"/>
              </a:solidFill>
              <a:highlight>
                <a:srgbClr val="FFFFFF"/>
              </a:highlight>
              <a:latin typeface="Merriweather"/>
              <a:ea typeface="Merriweather"/>
              <a:cs typeface="Merriweather"/>
              <a:sym typeface="Merriweather"/>
            </a:endParaRPr>
          </a:p>
          <a:p>
            <a:pPr indent="0" lvl="0" marL="0" rtl="0" algn="ctr">
              <a:lnSpc>
                <a:spcPct val="131579"/>
              </a:lnSpc>
              <a:spcBef>
                <a:spcPts val="3400"/>
              </a:spcBef>
              <a:spcAft>
                <a:spcPts val="0"/>
              </a:spcAft>
              <a:buNone/>
            </a:pPr>
            <a:r>
              <a:rPr lang="en" sz="1200">
                <a:solidFill>
                  <a:srgbClr val="202124"/>
                </a:solidFill>
                <a:highlight>
                  <a:srgbClr val="FFFFFF"/>
                </a:highlight>
                <a:latin typeface="Merriweather"/>
                <a:ea typeface="Merriweather"/>
                <a:cs typeface="Merriweather"/>
                <a:sym typeface="Merriweather"/>
              </a:rPr>
              <a:t>We use lots of practical resources to support children’s learning and understanding of mathematical concepts. We also use real life problem solving so children can see and use real </a:t>
            </a:r>
            <a:r>
              <a:rPr lang="en" sz="1200">
                <a:solidFill>
                  <a:srgbClr val="202124"/>
                </a:solidFill>
                <a:highlight>
                  <a:srgbClr val="FFFFFF"/>
                </a:highlight>
                <a:latin typeface="Merriweather"/>
                <a:ea typeface="Merriweather"/>
                <a:cs typeface="Merriweather"/>
                <a:sym typeface="Merriweather"/>
              </a:rPr>
              <a:t>life contexts.</a:t>
            </a:r>
            <a:endParaRPr sz="1200">
              <a:solidFill>
                <a:srgbClr val="202124"/>
              </a:solidFill>
              <a:highlight>
                <a:srgbClr val="FFFFFF"/>
              </a:highlight>
              <a:latin typeface="Merriweather"/>
              <a:ea typeface="Merriweather"/>
              <a:cs typeface="Merriweather"/>
              <a:sym typeface="Merriweather"/>
            </a:endParaRPr>
          </a:p>
          <a:p>
            <a:pPr indent="0" lvl="0" marL="0" rtl="0" algn="l">
              <a:spcBef>
                <a:spcPts val="3400"/>
              </a:spcBef>
              <a:spcAft>
                <a:spcPts val="1200"/>
              </a:spcAft>
              <a:buNone/>
            </a:pPr>
            <a:r>
              <a:t/>
            </a:r>
            <a:endParaRPr sz="1200"/>
          </a:p>
        </p:txBody>
      </p:sp>
      <p:pic>
        <p:nvPicPr>
          <p:cNvPr id="115" name="Google Shape;115;p22"/>
          <p:cNvPicPr preferRelativeResize="0"/>
          <p:nvPr/>
        </p:nvPicPr>
        <p:blipFill>
          <a:blip r:embed="rId3">
            <a:alphaModFix/>
          </a:blip>
          <a:stretch>
            <a:fillRect/>
          </a:stretch>
        </p:blipFill>
        <p:spPr>
          <a:xfrm>
            <a:off x="5213150" y="160622"/>
            <a:ext cx="3656150" cy="1586750"/>
          </a:xfrm>
          <a:prstGeom prst="rect">
            <a:avLst/>
          </a:prstGeom>
          <a:noFill/>
          <a:ln>
            <a:noFill/>
          </a:ln>
        </p:spPr>
      </p:pic>
      <p:pic>
        <p:nvPicPr>
          <p:cNvPr id="116" name="Google Shape;116;p22"/>
          <p:cNvPicPr preferRelativeResize="0"/>
          <p:nvPr/>
        </p:nvPicPr>
        <p:blipFill>
          <a:blip r:embed="rId4">
            <a:alphaModFix/>
          </a:blip>
          <a:stretch>
            <a:fillRect/>
          </a:stretch>
        </p:blipFill>
        <p:spPr>
          <a:xfrm>
            <a:off x="5051100" y="1899772"/>
            <a:ext cx="3940500" cy="2786057"/>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23"/>
          <p:cNvSpPr txBox="1"/>
          <p:nvPr>
            <p:ph type="title"/>
          </p:nvPr>
        </p:nvSpPr>
        <p:spPr>
          <a:xfrm>
            <a:off x="311700" y="17967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The curriculum - Literacy </a:t>
            </a:r>
            <a:endParaRPr/>
          </a:p>
        </p:txBody>
      </p:sp>
      <p:sp>
        <p:nvSpPr>
          <p:cNvPr id="122" name="Google Shape;122;p23"/>
          <p:cNvSpPr txBox="1"/>
          <p:nvPr>
            <p:ph idx="1" type="body"/>
          </p:nvPr>
        </p:nvSpPr>
        <p:spPr>
          <a:xfrm>
            <a:off x="311700" y="805475"/>
            <a:ext cx="5454300" cy="3929700"/>
          </a:xfrm>
          <a:prstGeom prst="rect">
            <a:avLst/>
          </a:prstGeom>
          <a:solidFill>
            <a:schemeClr val="dk1"/>
          </a:solidFill>
        </p:spPr>
        <p:txBody>
          <a:bodyPr anchorCtr="0" anchor="t" bIns="91425" lIns="91425" spcFirstLastPara="1" rIns="91425" wrap="square" tIns="91425">
            <a:normAutofit fontScale="85000" lnSpcReduction="10000"/>
          </a:bodyPr>
          <a:lstStyle/>
          <a:p>
            <a:pPr indent="0" lvl="0" marL="0" rtl="0" algn="l">
              <a:spcBef>
                <a:spcPts val="0"/>
              </a:spcBef>
              <a:spcAft>
                <a:spcPts val="0"/>
              </a:spcAft>
              <a:buNone/>
            </a:pPr>
            <a:r>
              <a:rPr lang="en" sz="1900">
                <a:solidFill>
                  <a:srgbClr val="0B0C0C"/>
                </a:solidFill>
                <a:highlight>
                  <a:srgbClr val="FFFFFF"/>
                </a:highlight>
                <a:latin typeface="Merriweather"/>
                <a:ea typeface="Merriweather"/>
                <a:cs typeface="Merriweather"/>
                <a:sym typeface="Merriweather"/>
              </a:rPr>
              <a:t>Year 4 is also often the year that children earn their ‘pen licence’ – that peak of handwriting neatness that allows your child to write in pen at school.</a:t>
            </a:r>
            <a:endParaRPr sz="1900">
              <a:solidFill>
                <a:srgbClr val="0B0C0C"/>
              </a:solidFill>
              <a:highlight>
                <a:srgbClr val="FFFFFF"/>
              </a:highlight>
              <a:latin typeface="Merriweather"/>
              <a:ea typeface="Merriweather"/>
              <a:cs typeface="Merriweather"/>
              <a:sym typeface="Merriweather"/>
            </a:endParaRPr>
          </a:p>
          <a:p>
            <a:pPr indent="0" lvl="0" marL="0" rtl="0" algn="l">
              <a:spcBef>
                <a:spcPts val="0"/>
              </a:spcBef>
              <a:spcAft>
                <a:spcPts val="0"/>
              </a:spcAft>
              <a:buNone/>
            </a:pPr>
            <a:r>
              <a:t/>
            </a:r>
            <a:endParaRPr sz="1900">
              <a:solidFill>
                <a:srgbClr val="0B0C0C"/>
              </a:solidFill>
              <a:highlight>
                <a:srgbClr val="FFFFFF"/>
              </a:highlight>
              <a:latin typeface="Merriweather"/>
              <a:ea typeface="Merriweather"/>
              <a:cs typeface="Merriweather"/>
              <a:sym typeface="Merriweather"/>
            </a:endParaRPr>
          </a:p>
          <a:p>
            <a:pPr indent="0" lvl="0" marL="0" rtl="0" algn="l">
              <a:spcBef>
                <a:spcPts val="0"/>
              </a:spcBef>
              <a:spcAft>
                <a:spcPts val="0"/>
              </a:spcAft>
              <a:buNone/>
            </a:pPr>
            <a:r>
              <a:rPr lang="en" sz="1900">
                <a:solidFill>
                  <a:srgbClr val="0B0C0C"/>
                </a:solidFill>
                <a:highlight>
                  <a:srgbClr val="FFFFFF"/>
                </a:highlight>
                <a:latin typeface="Merriweather"/>
                <a:ea typeface="Merriweather"/>
                <a:cs typeface="Merriweather"/>
                <a:sym typeface="Merriweather"/>
              </a:rPr>
              <a:t>In Year 4 children will:</a:t>
            </a:r>
            <a:endParaRPr sz="1900">
              <a:solidFill>
                <a:srgbClr val="0B0C0C"/>
              </a:solidFill>
              <a:highlight>
                <a:srgbClr val="FFFFFF"/>
              </a:highlight>
              <a:latin typeface="Merriweather"/>
              <a:ea typeface="Merriweather"/>
              <a:cs typeface="Merriweather"/>
              <a:sym typeface="Merriweather"/>
            </a:endParaRPr>
          </a:p>
          <a:p>
            <a:pPr indent="0" lvl="0" marL="0" rtl="0" algn="l">
              <a:spcBef>
                <a:spcPts val="0"/>
              </a:spcBef>
              <a:spcAft>
                <a:spcPts val="0"/>
              </a:spcAft>
              <a:buNone/>
            </a:pPr>
            <a:r>
              <a:t/>
            </a:r>
            <a:endParaRPr sz="1900">
              <a:solidFill>
                <a:srgbClr val="0B0C0C"/>
              </a:solidFill>
              <a:highlight>
                <a:srgbClr val="FFFFFF"/>
              </a:highlight>
              <a:latin typeface="Merriweather"/>
              <a:ea typeface="Merriweather"/>
              <a:cs typeface="Merriweather"/>
              <a:sym typeface="Merriweather"/>
            </a:endParaRPr>
          </a:p>
          <a:p>
            <a:pPr indent="-331152" lvl="0" marL="647700" rtl="0" algn="l">
              <a:spcBef>
                <a:spcPts val="0"/>
              </a:spcBef>
              <a:spcAft>
                <a:spcPts val="0"/>
              </a:spcAft>
              <a:buClr>
                <a:srgbClr val="0B0C0C"/>
              </a:buClr>
              <a:buSzPct val="100000"/>
              <a:buFont typeface="Merriweather"/>
              <a:buChar char="●"/>
            </a:pPr>
            <a:r>
              <a:rPr lang="en" sz="1900">
                <a:solidFill>
                  <a:srgbClr val="0B0C0C"/>
                </a:solidFill>
                <a:latin typeface="Merriweather"/>
                <a:ea typeface="Merriweather"/>
                <a:cs typeface="Merriweather"/>
                <a:sym typeface="Merriweather"/>
              </a:rPr>
              <a:t>Write for a variety of purposes.</a:t>
            </a:r>
            <a:endParaRPr sz="1900">
              <a:solidFill>
                <a:srgbClr val="0B0C0C"/>
              </a:solidFill>
              <a:latin typeface="Merriweather"/>
              <a:ea typeface="Merriweather"/>
              <a:cs typeface="Merriweather"/>
              <a:sym typeface="Merriweather"/>
            </a:endParaRPr>
          </a:p>
          <a:p>
            <a:pPr indent="-331152" lvl="0" marL="647700" rtl="0" algn="l">
              <a:spcBef>
                <a:spcPts val="0"/>
              </a:spcBef>
              <a:spcAft>
                <a:spcPts val="0"/>
              </a:spcAft>
              <a:buClr>
                <a:srgbClr val="0B0C0C"/>
              </a:buClr>
              <a:buSzPct val="100000"/>
              <a:buFont typeface="Merriweather"/>
              <a:buChar char="●"/>
            </a:pPr>
            <a:r>
              <a:rPr lang="en" sz="1900">
                <a:solidFill>
                  <a:srgbClr val="0B0C0C"/>
                </a:solidFill>
                <a:latin typeface="Merriweather"/>
                <a:ea typeface="Merriweather"/>
                <a:cs typeface="Merriweather"/>
                <a:sym typeface="Merriweather"/>
              </a:rPr>
              <a:t>Read and take inspiration from a variety of non-fiction and fiction texts.</a:t>
            </a:r>
            <a:endParaRPr sz="1900">
              <a:solidFill>
                <a:srgbClr val="0B0C0C"/>
              </a:solidFill>
              <a:latin typeface="Merriweather"/>
              <a:ea typeface="Merriweather"/>
              <a:cs typeface="Merriweather"/>
              <a:sym typeface="Merriweather"/>
            </a:endParaRPr>
          </a:p>
          <a:p>
            <a:pPr indent="-331152" lvl="0" marL="647700" rtl="0" algn="l">
              <a:spcBef>
                <a:spcPts val="0"/>
              </a:spcBef>
              <a:spcAft>
                <a:spcPts val="0"/>
              </a:spcAft>
              <a:buClr>
                <a:srgbClr val="0B0C0C"/>
              </a:buClr>
              <a:buSzPct val="100000"/>
              <a:buFont typeface="Merriweather"/>
              <a:buChar char="●"/>
            </a:pPr>
            <a:r>
              <a:rPr lang="en" sz="1900">
                <a:solidFill>
                  <a:srgbClr val="0B0C0C"/>
                </a:solidFill>
                <a:latin typeface="Merriweather"/>
                <a:ea typeface="Merriweather"/>
                <a:cs typeface="Merriweather"/>
                <a:sym typeface="Merriweather"/>
              </a:rPr>
              <a:t>Edit and improve their own writing. </a:t>
            </a:r>
            <a:endParaRPr sz="1900">
              <a:solidFill>
                <a:srgbClr val="0B0C0C"/>
              </a:solidFill>
              <a:latin typeface="Merriweather"/>
              <a:ea typeface="Merriweather"/>
              <a:cs typeface="Merriweather"/>
              <a:sym typeface="Merriweather"/>
            </a:endParaRPr>
          </a:p>
          <a:p>
            <a:pPr indent="0" lvl="0" marL="0" rtl="0" algn="l">
              <a:spcBef>
                <a:spcPts val="1400"/>
              </a:spcBef>
              <a:spcAft>
                <a:spcPts val="0"/>
              </a:spcAft>
              <a:buNone/>
            </a:pPr>
            <a:r>
              <a:t/>
            </a:r>
            <a:endParaRPr sz="1350">
              <a:solidFill>
                <a:srgbClr val="0B0C0C"/>
              </a:solidFill>
              <a:highlight>
                <a:srgbClr val="FFFFFF"/>
              </a:highlight>
              <a:latin typeface="Merriweather"/>
              <a:ea typeface="Merriweather"/>
              <a:cs typeface="Merriweather"/>
              <a:sym typeface="Merriweather"/>
            </a:endParaRPr>
          </a:p>
          <a:p>
            <a:pPr indent="0" lvl="0" marL="0" rtl="0" algn="l">
              <a:spcBef>
                <a:spcPts val="0"/>
              </a:spcBef>
              <a:spcAft>
                <a:spcPts val="0"/>
              </a:spcAft>
              <a:buNone/>
            </a:pPr>
            <a:r>
              <a:t/>
            </a:r>
            <a:endParaRPr>
              <a:solidFill>
                <a:schemeClr val="lt1"/>
              </a:solidFill>
            </a:endParaRPr>
          </a:p>
          <a:p>
            <a:pPr indent="0" lvl="0" marL="0" rtl="0" algn="l">
              <a:spcBef>
                <a:spcPts val="1200"/>
              </a:spcBef>
              <a:spcAft>
                <a:spcPts val="1200"/>
              </a:spcAft>
              <a:buNone/>
            </a:pPr>
            <a:r>
              <a:t/>
            </a:r>
            <a:endParaRPr>
              <a:solidFill>
                <a:schemeClr val="lt1"/>
              </a:solidFill>
            </a:endParaRPr>
          </a:p>
        </p:txBody>
      </p:sp>
      <p:pic>
        <p:nvPicPr>
          <p:cNvPr id="123" name="Google Shape;123;p23"/>
          <p:cNvPicPr preferRelativeResize="0"/>
          <p:nvPr/>
        </p:nvPicPr>
        <p:blipFill>
          <a:blip r:embed="rId3">
            <a:alphaModFix/>
          </a:blip>
          <a:stretch>
            <a:fillRect/>
          </a:stretch>
        </p:blipFill>
        <p:spPr>
          <a:xfrm>
            <a:off x="5953700" y="1132450"/>
            <a:ext cx="2878601" cy="2878601"/>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p24"/>
          <p:cNvSpPr txBox="1"/>
          <p:nvPr>
            <p:ph type="title"/>
          </p:nvPr>
        </p:nvSpPr>
        <p:spPr>
          <a:xfrm>
            <a:off x="311700" y="17967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The curriculum - Science </a:t>
            </a:r>
            <a:endParaRPr/>
          </a:p>
        </p:txBody>
      </p:sp>
      <p:sp>
        <p:nvSpPr>
          <p:cNvPr id="129" name="Google Shape;129;p24"/>
          <p:cNvSpPr txBox="1"/>
          <p:nvPr>
            <p:ph idx="1" type="body"/>
          </p:nvPr>
        </p:nvSpPr>
        <p:spPr>
          <a:xfrm>
            <a:off x="311700" y="805475"/>
            <a:ext cx="5291100" cy="3470700"/>
          </a:xfrm>
          <a:prstGeom prst="rect">
            <a:avLst/>
          </a:prstGeom>
          <a:solidFill>
            <a:schemeClr val="dk1"/>
          </a:solidFill>
        </p:spPr>
        <p:txBody>
          <a:bodyPr anchorCtr="0" anchor="t" bIns="91425" lIns="91425" spcFirstLastPara="1" rIns="91425" wrap="square" tIns="91425">
            <a:normAutofit fontScale="92500" lnSpcReduction="20000"/>
          </a:bodyPr>
          <a:lstStyle/>
          <a:p>
            <a:pPr indent="0" lvl="0" marL="0" rtl="0" algn="l">
              <a:spcBef>
                <a:spcPts val="0"/>
              </a:spcBef>
              <a:spcAft>
                <a:spcPts val="0"/>
              </a:spcAft>
              <a:buNone/>
            </a:pPr>
            <a:r>
              <a:rPr lang="en" sz="2264">
                <a:solidFill>
                  <a:srgbClr val="0B0C0C"/>
                </a:solidFill>
                <a:highlight>
                  <a:srgbClr val="FFFFFF"/>
                </a:highlight>
                <a:latin typeface="Merriweather"/>
                <a:ea typeface="Merriweather"/>
                <a:cs typeface="Merriweather"/>
                <a:sym typeface="Merriweather"/>
              </a:rPr>
              <a:t>The Year 4 Science curriculum focuses on these main topics. The children will take part in hands on practical experiments.</a:t>
            </a:r>
            <a:endParaRPr sz="2264">
              <a:solidFill>
                <a:srgbClr val="0B0C0C"/>
              </a:solidFill>
              <a:highlight>
                <a:srgbClr val="FFFFFF"/>
              </a:highlight>
              <a:latin typeface="Merriweather"/>
              <a:ea typeface="Merriweather"/>
              <a:cs typeface="Merriweather"/>
              <a:sym typeface="Merriweather"/>
            </a:endParaRPr>
          </a:p>
          <a:p>
            <a:pPr indent="-361601" lvl="0" marL="457200" rtl="0" algn="l">
              <a:spcBef>
                <a:spcPts val="1400"/>
              </a:spcBef>
              <a:spcAft>
                <a:spcPts val="0"/>
              </a:spcAft>
              <a:buClr>
                <a:srgbClr val="0B0C0C"/>
              </a:buClr>
              <a:buSzPct val="100000"/>
              <a:buFont typeface="Merriweather"/>
              <a:buChar char="-"/>
            </a:pPr>
            <a:r>
              <a:rPr lang="en" sz="2264">
                <a:solidFill>
                  <a:srgbClr val="0B0C0C"/>
                </a:solidFill>
                <a:highlight>
                  <a:srgbClr val="FFFFFF"/>
                </a:highlight>
                <a:latin typeface="Merriweather"/>
                <a:ea typeface="Merriweather"/>
                <a:cs typeface="Merriweather"/>
                <a:sym typeface="Merriweather"/>
              </a:rPr>
              <a:t>Living things and their habitats</a:t>
            </a:r>
            <a:endParaRPr sz="2264">
              <a:solidFill>
                <a:srgbClr val="0B0C0C"/>
              </a:solidFill>
              <a:highlight>
                <a:srgbClr val="FFFFFF"/>
              </a:highlight>
              <a:latin typeface="Merriweather"/>
              <a:ea typeface="Merriweather"/>
              <a:cs typeface="Merriweather"/>
              <a:sym typeface="Merriweather"/>
            </a:endParaRPr>
          </a:p>
          <a:p>
            <a:pPr indent="-361601" lvl="0" marL="457200" rtl="0" algn="l">
              <a:spcBef>
                <a:spcPts val="0"/>
              </a:spcBef>
              <a:spcAft>
                <a:spcPts val="0"/>
              </a:spcAft>
              <a:buClr>
                <a:srgbClr val="0B0C0C"/>
              </a:buClr>
              <a:buSzPct val="100000"/>
              <a:buFont typeface="Merriweather"/>
              <a:buChar char="-"/>
            </a:pPr>
            <a:r>
              <a:rPr lang="en" sz="2264">
                <a:solidFill>
                  <a:srgbClr val="0B0C0C"/>
                </a:solidFill>
                <a:highlight>
                  <a:srgbClr val="FFFFFF"/>
                </a:highlight>
                <a:latin typeface="Merriweather"/>
                <a:ea typeface="Merriweather"/>
                <a:cs typeface="Merriweather"/>
                <a:sym typeface="Merriweather"/>
              </a:rPr>
              <a:t>States of matter</a:t>
            </a:r>
            <a:endParaRPr sz="2264">
              <a:solidFill>
                <a:srgbClr val="0B0C0C"/>
              </a:solidFill>
              <a:highlight>
                <a:srgbClr val="FFFFFF"/>
              </a:highlight>
              <a:latin typeface="Merriweather"/>
              <a:ea typeface="Merriweather"/>
              <a:cs typeface="Merriweather"/>
              <a:sym typeface="Merriweather"/>
            </a:endParaRPr>
          </a:p>
          <a:p>
            <a:pPr indent="-361601" lvl="0" marL="457200" rtl="0" algn="l">
              <a:spcBef>
                <a:spcPts val="0"/>
              </a:spcBef>
              <a:spcAft>
                <a:spcPts val="0"/>
              </a:spcAft>
              <a:buClr>
                <a:srgbClr val="0B0C0C"/>
              </a:buClr>
              <a:buSzPct val="100000"/>
              <a:buFont typeface="Merriweather"/>
              <a:buChar char="-"/>
            </a:pPr>
            <a:r>
              <a:rPr lang="en" sz="2264">
                <a:solidFill>
                  <a:srgbClr val="0B0C0C"/>
                </a:solidFill>
                <a:highlight>
                  <a:srgbClr val="FFFFFF"/>
                </a:highlight>
                <a:latin typeface="Merriweather"/>
                <a:ea typeface="Merriweather"/>
                <a:cs typeface="Merriweather"/>
                <a:sym typeface="Merriweather"/>
              </a:rPr>
              <a:t>Animals including humans - Teeth and digestion</a:t>
            </a:r>
            <a:endParaRPr sz="2264">
              <a:solidFill>
                <a:srgbClr val="0B0C0C"/>
              </a:solidFill>
              <a:highlight>
                <a:srgbClr val="FFFFFF"/>
              </a:highlight>
              <a:latin typeface="Merriweather"/>
              <a:ea typeface="Merriweather"/>
              <a:cs typeface="Merriweather"/>
              <a:sym typeface="Merriweather"/>
            </a:endParaRPr>
          </a:p>
          <a:p>
            <a:pPr indent="-361601" lvl="0" marL="457200" rtl="0" algn="l">
              <a:spcBef>
                <a:spcPts val="0"/>
              </a:spcBef>
              <a:spcAft>
                <a:spcPts val="0"/>
              </a:spcAft>
              <a:buClr>
                <a:srgbClr val="0B0C0C"/>
              </a:buClr>
              <a:buSzPct val="100000"/>
              <a:buFont typeface="Merriweather"/>
              <a:buChar char="-"/>
            </a:pPr>
            <a:r>
              <a:rPr lang="en" sz="2264">
                <a:solidFill>
                  <a:srgbClr val="0B0C0C"/>
                </a:solidFill>
                <a:highlight>
                  <a:srgbClr val="FFFFFF"/>
                </a:highlight>
                <a:latin typeface="Merriweather"/>
                <a:ea typeface="Merriweather"/>
                <a:cs typeface="Merriweather"/>
                <a:sym typeface="Merriweather"/>
              </a:rPr>
              <a:t>Electricity</a:t>
            </a:r>
            <a:endParaRPr sz="2264">
              <a:solidFill>
                <a:srgbClr val="0B0C0C"/>
              </a:solidFill>
              <a:highlight>
                <a:srgbClr val="FFFFFF"/>
              </a:highlight>
              <a:latin typeface="Merriweather"/>
              <a:ea typeface="Merriweather"/>
              <a:cs typeface="Merriweather"/>
              <a:sym typeface="Merriweather"/>
            </a:endParaRPr>
          </a:p>
          <a:p>
            <a:pPr indent="-361601" lvl="0" marL="457200" rtl="0" algn="l">
              <a:spcBef>
                <a:spcPts val="0"/>
              </a:spcBef>
              <a:spcAft>
                <a:spcPts val="0"/>
              </a:spcAft>
              <a:buClr>
                <a:srgbClr val="0B0C0C"/>
              </a:buClr>
              <a:buSzPct val="100000"/>
              <a:buFont typeface="Merriweather"/>
              <a:buChar char="-"/>
            </a:pPr>
            <a:r>
              <a:rPr lang="en" sz="2264">
                <a:solidFill>
                  <a:srgbClr val="0B0C0C"/>
                </a:solidFill>
                <a:highlight>
                  <a:srgbClr val="FFFFFF"/>
                </a:highlight>
                <a:latin typeface="Merriweather"/>
                <a:ea typeface="Merriweather"/>
                <a:cs typeface="Merriweather"/>
                <a:sym typeface="Merriweather"/>
              </a:rPr>
              <a:t>Sound</a:t>
            </a:r>
            <a:endParaRPr>
              <a:solidFill>
                <a:schemeClr val="lt1"/>
              </a:solidFill>
            </a:endParaRPr>
          </a:p>
        </p:txBody>
      </p:sp>
      <p:pic>
        <p:nvPicPr>
          <p:cNvPr id="130" name="Google Shape;130;p24"/>
          <p:cNvPicPr preferRelativeResize="0"/>
          <p:nvPr/>
        </p:nvPicPr>
        <p:blipFill>
          <a:blip r:embed="rId3">
            <a:alphaModFix/>
          </a:blip>
          <a:stretch>
            <a:fillRect/>
          </a:stretch>
        </p:blipFill>
        <p:spPr>
          <a:xfrm>
            <a:off x="5755200" y="1037425"/>
            <a:ext cx="3236400" cy="24273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p2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The </a:t>
            </a:r>
            <a:r>
              <a:rPr lang="en"/>
              <a:t>curriculum</a:t>
            </a:r>
            <a:r>
              <a:rPr lang="en"/>
              <a:t> - Geography</a:t>
            </a:r>
            <a:endParaRPr/>
          </a:p>
        </p:txBody>
      </p:sp>
      <p:sp>
        <p:nvSpPr>
          <p:cNvPr id="136" name="Google Shape;136;p25"/>
          <p:cNvSpPr txBox="1"/>
          <p:nvPr>
            <p:ph idx="1" type="body"/>
          </p:nvPr>
        </p:nvSpPr>
        <p:spPr>
          <a:xfrm>
            <a:off x="311700" y="1152475"/>
            <a:ext cx="8520600" cy="3416400"/>
          </a:xfrm>
          <a:prstGeom prst="rect">
            <a:avLst/>
          </a:prstGeom>
          <a:solidFill>
            <a:schemeClr val="dk1"/>
          </a:solidFill>
        </p:spPr>
        <p:txBody>
          <a:bodyPr anchorCtr="0" anchor="t" bIns="91425" lIns="91425" spcFirstLastPara="1" rIns="91425" wrap="square" tIns="91425">
            <a:normAutofit/>
          </a:bodyPr>
          <a:lstStyle/>
          <a:p>
            <a:pPr indent="0" lvl="0" marL="0" rtl="0" algn="l">
              <a:spcBef>
                <a:spcPts val="1200"/>
              </a:spcBef>
              <a:spcAft>
                <a:spcPts val="0"/>
              </a:spcAft>
              <a:buNone/>
            </a:pPr>
            <a:r>
              <a:rPr lang="en" sz="2200">
                <a:solidFill>
                  <a:srgbClr val="000000"/>
                </a:solidFill>
              </a:rPr>
              <a:t>Autumn Term – Europe</a:t>
            </a:r>
            <a:endParaRPr sz="2200">
              <a:solidFill>
                <a:srgbClr val="000000"/>
              </a:solidFill>
            </a:endParaRPr>
          </a:p>
          <a:p>
            <a:pPr indent="0" lvl="0" marL="0" rtl="0" algn="l">
              <a:spcBef>
                <a:spcPts val="1200"/>
              </a:spcBef>
              <a:spcAft>
                <a:spcPts val="0"/>
              </a:spcAft>
              <a:buNone/>
            </a:pPr>
            <a:r>
              <a:rPr lang="en" sz="2200">
                <a:solidFill>
                  <a:srgbClr val="000000"/>
                </a:solidFill>
              </a:rPr>
              <a:t> </a:t>
            </a:r>
            <a:endParaRPr sz="2200">
              <a:solidFill>
                <a:srgbClr val="000000"/>
              </a:solidFill>
            </a:endParaRPr>
          </a:p>
          <a:p>
            <a:pPr indent="0" lvl="0" marL="0" rtl="0" algn="l">
              <a:spcBef>
                <a:spcPts val="1200"/>
              </a:spcBef>
              <a:spcAft>
                <a:spcPts val="0"/>
              </a:spcAft>
              <a:buNone/>
            </a:pPr>
            <a:r>
              <a:rPr lang="en" sz="2200">
                <a:solidFill>
                  <a:srgbClr val="000000"/>
                </a:solidFill>
              </a:rPr>
              <a:t>Spring Term – The Water Cycle, Mountains and Rivers</a:t>
            </a:r>
            <a:endParaRPr sz="2200">
              <a:solidFill>
                <a:srgbClr val="000000"/>
              </a:solidFill>
            </a:endParaRPr>
          </a:p>
          <a:p>
            <a:pPr indent="0" lvl="0" marL="0" rtl="0" algn="l">
              <a:spcBef>
                <a:spcPts val="1200"/>
              </a:spcBef>
              <a:spcAft>
                <a:spcPts val="0"/>
              </a:spcAft>
              <a:buNone/>
            </a:pPr>
            <a:r>
              <a:rPr lang="en" sz="2200">
                <a:solidFill>
                  <a:srgbClr val="000000"/>
                </a:solidFill>
              </a:rPr>
              <a:t> </a:t>
            </a:r>
            <a:endParaRPr sz="2200">
              <a:solidFill>
                <a:srgbClr val="000000"/>
              </a:solidFill>
            </a:endParaRPr>
          </a:p>
          <a:p>
            <a:pPr indent="0" lvl="0" marL="0" rtl="0" algn="l">
              <a:spcBef>
                <a:spcPts val="1200"/>
              </a:spcBef>
              <a:spcAft>
                <a:spcPts val="0"/>
              </a:spcAft>
              <a:buNone/>
            </a:pPr>
            <a:r>
              <a:rPr lang="en" sz="2200">
                <a:solidFill>
                  <a:srgbClr val="000000"/>
                </a:solidFill>
              </a:rPr>
              <a:t>Summer Term – A Study of Athens, Greece</a:t>
            </a:r>
            <a:endParaRPr sz="2200">
              <a:solidFill>
                <a:srgbClr val="000000"/>
              </a:solidFill>
            </a:endParaRPr>
          </a:p>
          <a:p>
            <a:pPr indent="0" lvl="0" marL="0" rtl="0" algn="l">
              <a:spcBef>
                <a:spcPts val="1200"/>
              </a:spcBef>
              <a:spcAft>
                <a:spcPts val="1200"/>
              </a:spcAft>
              <a:buNone/>
            </a:pPr>
            <a:r>
              <a:t/>
            </a:r>
            <a:endParaRPr>
              <a:solidFill>
                <a:srgbClr val="0B0C0C"/>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26"/>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The curriculum - History</a:t>
            </a:r>
            <a:endParaRPr/>
          </a:p>
        </p:txBody>
      </p:sp>
      <p:sp>
        <p:nvSpPr>
          <p:cNvPr id="142" name="Google Shape;142;p26"/>
          <p:cNvSpPr txBox="1"/>
          <p:nvPr>
            <p:ph idx="1" type="body"/>
          </p:nvPr>
        </p:nvSpPr>
        <p:spPr>
          <a:xfrm>
            <a:off x="311700" y="1152475"/>
            <a:ext cx="8520600" cy="3416400"/>
          </a:xfrm>
          <a:prstGeom prst="rect">
            <a:avLst/>
          </a:prstGeom>
          <a:solidFill>
            <a:schemeClr val="dk1"/>
          </a:solidFill>
        </p:spPr>
        <p:txBody>
          <a:bodyPr anchorCtr="0" anchor="t" bIns="91425" lIns="91425" spcFirstLastPara="1" rIns="91425" wrap="square" tIns="91425">
            <a:normAutofit/>
          </a:bodyPr>
          <a:lstStyle/>
          <a:p>
            <a:pPr indent="0" lvl="0" marL="0" rtl="0" algn="l">
              <a:spcBef>
                <a:spcPts val="1200"/>
              </a:spcBef>
              <a:spcAft>
                <a:spcPts val="0"/>
              </a:spcAft>
              <a:buNone/>
            </a:pPr>
            <a:r>
              <a:rPr lang="en" sz="1900">
                <a:solidFill>
                  <a:srgbClr val="000000"/>
                </a:solidFill>
                <a:latin typeface="Merriweather"/>
                <a:ea typeface="Merriweather"/>
                <a:cs typeface="Merriweather"/>
                <a:sym typeface="Merriweather"/>
              </a:rPr>
              <a:t>Autumn Term – </a:t>
            </a:r>
            <a:r>
              <a:rPr b="1" lang="en" sz="1900">
                <a:solidFill>
                  <a:srgbClr val="000000"/>
                </a:solidFill>
                <a:latin typeface="Merriweather"/>
                <a:ea typeface="Merriweather"/>
                <a:cs typeface="Merriweather"/>
                <a:sym typeface="Merriweather"/>
              </a:rPr>
              <a:t>Changes in Britain from the Stone Age to the Iron Age</a:t>
            </a:r>
            <a:endParaRPr b="1" sz="1900">
              <a:solidFill>
                <a:srgbClr val="000000"/>
              </a:solidFill>
              <a:latin typeface="Merriweather"/>
              <a:ea typeface="Merriweather"/>
              <a:cs typeface="Merriweather"/>
              <a:sym typeface="Merriweather"/>
            </a:endParaRPr>
          </a:p>
          <a:p>
            <a:pPr indent="0" lvl="0" marL="0" rtl="0" algn="l">
              <a:spcBef>
                <a:spcPts val="1200"/>
              </a:spcBef>
              <a:spcAft>
                <a:spcPts val="0"/>
              </a:spcAft>
              <a:buNone/>
            </a:pPr>
            <a:r>
              <a:rPr lang="en" sz="1900">
                <a:solidFill>
                  <a:srgbClr val="000000"/>
                </a:solidFill>
                <a:latin typeface="Merriweather"/>
                <a:ea typeface="Merriweather"/>
                <a:cs typeface="Merriweather"/>
                <a:sym typeface="Merriweather"/>
              </a:rPr>
              <a:t> </a:t>
            </a:r>
            <a:endParaRPr sz="1900">
              <a:solidFill>
                <a:srgbClr val="000000"/>
              </a:solidFill>
              <a:latin typeface="Merriweather"/>
              <a:ea typeface="Merriweather"/>
              <a:cs typeface="Merriweather"/>
              <a:sym typeface="Merriweather"/>
            </a:endParaRPr>
          </a:p>
          <a:p>
            <a:pPr indent="0" lvl="0" marL="0" rtl="0" algn="l">
              <a:spcBef>
                <a:spcPts val="1200"/>
              </a:spcBef>
              <a:spcAft>
                <a:spcPts val="0"/>
              </a:spcAft>
              <a:buNone/>
            </a:pPr>
            <a:r>
              <a:rPr lang="en" sz="1900">
                <a:solidFill>
                  <a:srgbClr val="000000"/>
                </a:solidFill>
                <a:latin typeface="Merriweather"/>
                <a:ea typeface="Merriweather"/>
                <a:cs typeface="Merriweather"/>
                <a:sym typeface="Merriweather"/>
              </a:rPr>
              <a:t>Spring Term – </a:t>
            </a:r>
            <a:r>
              <a:rPr b="1" lang="en" sz="1900">
                <a:solidFill>
                  <a:srgbClr val="000000"/>
                </a:solidFill>
                <a:latin typeface="Merriweather"/>
                <a:ea typeface="Merriweather"/>
                <a:cs typeface="Merriweather"/>
                <a:sym typeface="Merriweather"/>
              </a:rPr>
              <a:t>The Viking and Anglo-Saxon Struggle for the Kingdom </a:t>
            </a:r>
            <a:endParaRPr b="1" sz="1900">
              <a:solidFill>
                <a:srgbClr val="000000"/>
              </a:solidFill>
              <a:latin typeface="Merriweather"/>
              <a:ea typeface="Merriweather"/>
              <a:cs typeface="Merriweather"/>
              <a:sym typeface="Merriweather"/>
            </a:endParaRPr>
          </a:p>
          <a:p>
            <a:pPr indent="0" lvl="0" marL="0" rtl="0" algn="l">
              <a:spcBef>
                <a:spcPts val="1200"/>
              </a:spcBef>
              <a:spcAft>
                <a:spcPts val="0"/>
              </a:spcAft>
              <a:buNone/>
            </a:pPr>
            <a:r>
              <a:rPr lang="en" sz="1900">
                <a:solidFill>
                  <a:srgbClr val="000000"/>
                </a:solidFill>
                <a:latin typeface="Merriweather"/>
                <a:ea typeface="Merriweather"/>
                <a:cs typeface="Merriweather"/>
                <a:sym typeface="Merriweather"/>
              </a:rPr>
              <a:t> </a:t>
            </a:r>
            <a:endParaRPr sz="1900">
              <a:solidFill>
                <a:srgbClr val="000000"/>
              </a:solidFill>
              <a:latin typeface="Merriweather"/>
              <a:ea typeface="Merriweather"/>
              <a:cs typeface="Merriweather"/>
              <a:sym typeface="Merriweather"/>
            </a:endParaRPr>
          </a:p>
          <a:p>
            <a:pPr indent="0" lvl="0" marL="0" rtl="0" algn="l">
              <a:spcBef>
                <a:spcPts val="1200"/>
              </a:spcBef>
              <a:spcAft>
                <a:spcPts val="1200"/>
              </a:spcAft>
              <a:buNone/>
            </a:pPr>
            <a:r>
              <a:rPr lang="en" sz="1900">
                <a:solidFill>
                  <a:srgbClr val="000000"/>
                </a:solidFill>
                <a:latin typeface="Merriweather"/>
                <a:ea typeface="Merriweather"/>
                <a:cs typeface="Merriweather"/>
                <a:sym typeface="Merriweather"/>
              </a:rPr>
              <a:t>Summer Term – </a:t>
            </a:r>
            <a:r>
              <a:rPr b="1" lang="en" sz="1900">
                <a:solidFill>
                  <a:srgbClr val="000000"/>
                </a:solidFill>
                <a:latin typeface="Merriweather"/>
                <a:ea typeface="Merriweather"/>
                <a:cs typeface="Merriweather"/>
                <a:sym typeface="Merriweather"/>
              </a:rPr>
              <a:t>Ancient Greece</a:t>
            </a:r>
            <a:endParaRPr sz="2600">
              <a:solidFill>
                <a:srgbClr val="000000"/>
              </a:solidFill>
              <a:latin typeface="Merriweather"/>
              <a:ea typeface="Merriweather"/>
              <a:cs typeface="Merriweather"/>
              <a:sym typeface="Merriweathe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27"/>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End of year expectations</a:t>
            </a:r>
            <a:endParaRPr/>
          </a:p>
        </p:txBody>
      </p:sp>
      <p:sp>
        <p:nvSpPr>
          <p:cNvPr id="148" name="Google Shape;148;p27"/>
          <p:cNvSpPr txBox="1"/>
          <p:nvPr>
            <p:ph idx="1" type="body"/>
          </p:nvPr>
        </p:nvSpPr>
        <p:spPr>
          <a:xfrm>
            <a:off x="311700" y="1152475"/>
            <a:ext cx="8520600" cy="3416400"/>
          </a:xfrm>
          <a:prstGeom prst="rect">
            <a:avLst/>
          </a:prstGeom>
          <a:solidFill>
            <a:schemeClr val="dk1"/>
          </a:solidFill>
        </p:spPr>
        <p:txBody>
          <a:bodyPr anchorCtr="0" anchor="t" bIns="91425" lIns="91425" spcFirstLastPara="1" rIns="91425" wrap="square" tIns="91425">
            <a:normAutofit fontScale="25000" lnSpcReduction="20000"/>
          </a:bodyPr>
          <a:lstStyle/>
          <a:p>
            <a:pPr indent="0" lvl="0" marL="0" rtl="0" algn="l">
              <a:lnSpc>
                <a:spcPct val="140000"/>
              </a:lnSpc>
              <a:spcBef>
                <a:spcPts val="1500"/>
              </a:spcBef>
              <a:spcAft>
                <a:spcPts val="0"/>
              </a:spcAft>
              <a:buNone/>
            </a:pPr>
            <a:r>
              <a:rPr b="1" lang="en" sz="4907">
                <a:solidFill>
                  <a:srgbClr val="333333"/>
                </a:solidFill>
                <a:highlight>
                  <a:srgbClr val="FFFFFF"/>
                </a:highlight>
                <a:latin typeface="Amatic SC"/>
                <a:ea typeface="Amatic SC"/>
                <a:cs typeface="Amatic SC"/>
                <a:sym typeface="Amatic SC"/>
              </a:rPr>
              <a:t>Mathematics End of Year</a:t>
            </a:r>
            <a:endParaRPr b="1" sz="4907">
              <a:solidFill>
                <a:srgbClr val="333333"/>
              </a:solidFill>
              <a:highlight>
                <a:srgbClr val="FFFFFF"/>
              </a:highlight>
              <a:latin typeface="Amatic SC"/>
              <a:ea typeface="Amatic SC"/>
              <a:cs typeface="Amatic SC"/>
              <a:sym typeface="Amatic SC"/>
            </a:endParaRPr>
          </a:p>
          <a:p>
            <a:pPr indent="0" lvl="0" marL="0" rtl="0" algn="l">
              <a:spcBef>
                <a:spcPts val="800"/>
              </a:spcBef>
              <a:spcAft>
                <a:spcPts val="0"/>
              </a:spcAft>
              <a:buNone/>
            </a:pPr>
            <a:r>
              <a:rPr lang="en" sz="4457">
                <a:solidFill>
                  <a:srgbClr val="00274F"/>
                </a:solidFill>
                <a:highlight>
                  <a:srgbClr val="FFFFFF"/>
                </a:highlight>
                <a:latin typeface="Arial"/>
                <a:ea typeface="Arial"/>
                <a:cs typeface="Arial"/>
                <a:sym typeface="Arial"/>
              </a:rPr>
              <a:t>Compare &amp; order numbers beyond 1000 and find 1,000 more or less than any number</a:t>
            </a:r>
            <a:endParaRPr sz="4457">
              <a:solidFill>
                <a:srgbClr val="00274F"/>
              </a:solidFill>
              <a:highlight>
                <a:srgbClr val="FFFFFF"/>
              </a:highlight>
              <a:latin typeface="Arial"/>
              <a:ea typeface="Arial"/>
              <a:cs typeface="Arial"/>
              <a:sym typeface="Arial"/>
            </a:endParaRPr>
          </a:p>
          <a:p>
            <a:pPr indent="0" lvl="0" marL="0" rtl="0" algn="l">
              <a:spcBef>
                <a:spcPts val="800"/>
              </a:spcBef>
              <a:spcAft>
                <a:spcPts val="0"/>
              </a:spcAft>
              <a:buNone/>
            </a:pPr>
            <a:r>
              <a:rPr lang="en" sz="4457">
                <a:solidFill>
                  <a:srgbClr val="00274F"/>
                </a:solidFill>
                <a:highlight>
                  <a:srgbClr val="FFFFFF"/>
                </a:highlight>
                <a:latin typeface="Arial"/>
                <a:ea typeface="Arial"/>
                <a:cs typeface="Arial"/>
                <a:sym typeface="Arial"/>
              </a:rPr>
              <a:t>Read &amp; write all numbers to 1000 in digits &amp; words</a:t>
            </a:r>
            <a:endParaRPr sz="4457">
              <a:solidFill>
                <a:srgbClr val="00274F"/>
              </a:solidFill>
              <a:highlight>
                <a:srgbClr val="FFFFFF"/>
              </a:highlight>
              <a:latin typeface="Arial"/>
              <a:ea typeface="Arial"/>
              <a:cs typeface="Arial"/>
              <a:sym typeface="Arial"/>
            </a:endParaRPr>
          </a:p>
          <a:p>
            <a:pPr indent="-299366" lvl="0" marL="457200" rtl="0" algn="l">
              <a:spcBef>
                <a:spcPts val="800"/>
              </a:spcBef>
              <a:spcAft>
                <a:spcPts val="0"/>
              </a:spcAft>
              <a:buClr>
                <a:srgbClr val="00274F"/>
              </a:buClr>
              <a:buSzPct val="100000"/>
              <a:buFont typeface="Arial"/>
              <a:buChar char="●"/>
            </a:pPr>
            <a:r>
              <a:rPr lang="en" sz="4457">
                <a:solidFill>
                  <a:srgbClr val="00274F"/>
                </a:solidFill>
                <a:highlight>
                  <a:srgbClr val="FFFFFF"/>
                </a:highlight>
                <a:latin typeface="Arial"/>
                <a:ea typeface="Arial"/>
                <a:cs typeface="Arial"/>
                <a:sym typeface="Arial"/>
              </a:rPr>
              <a:t>Round any number to the nearest 10, 100 or 1,000</a:t>
            </a:r>
            <a:endParaRPr sz="4457">
              <a:solidFill>
                <a:srgbClr val="00274F"/>
              </a:solidFill>
              <a:highlight>
                <a:srgbClr val="FFFFFF"/>
              </a:highlight>
              <a:latin typeface="Arial"/>
              <a:ea typeface="Arial"/>
              <a:cs typeface="Arial"/>
              <a:sym typeface="Arial"/>
            </a:endParaRPr>
          </a:p>
          <a:p>
            <a:pPr indent="-299366" lvl="0" marL="457200" rtl="0" algn="l">
              <a:spcBef>
                <a:spcPts val="0"/>
              </a:spcBef>
              <a:spcAft>
                <a:spcPts val="0"/>
              </a:spcAft>
              <a:buClr>
                <a:srgbClr val="00274F"/>
              </a:buClr>
              <a:buSzPct val="100000"/>
              <a:buFont typeface="Arial"/>
              <a:buChar char="●"/>
            </a:pPr>
            <a:r>
              <a:rPr lang="en" sz="4457">
                <a:solidFill>
                  <a:srgbClr val="00274F"/>
                </a:solidFill>
                <a:highlight>
                  <a:srgbClr val="FFFFFF"/>
                </a:highlight>
                <a:latin typeface="Arial"/>
                <a:ea typeface="Arial"/>
                <a:cs typeface="Arial"/>
                <a:sym typeface="Arial"/>
              </a:rPr>
              <a:t>Count from 0 in multiples of 6, 7,9, 25 &amp; 1000.</a:t>
            </a:r>
            <a:endParaRPr sz="4457">
              <a:solidFill>
                <a:srgbClr val="00274F"/>
              </a:solidFill>
              <a:highlight>
                <a:srgbClr val="FFFFFF"/>
              </a:highlight>
              <a:latin typeface="Arial"/>
              <a:ea typeface="Arial"/>
              <a:cs typeface="Arial"/>
              <a:sym typeface="Arial"/>
            </a:endParaRPr>
          </a:p>
          <a:p>
            <a:pPr indent="-299366" lvl="0" marL="457200" rtl="0" algn="l">
              <a:spcBef>
                <a:spcPts val="0"/>
              </a:spcBef>
              <a:spcAft>
                <a:spcPts val="0"/>
              </a:spcAft>
              <a:buClr>
                <a:srgbClr val="00274F"/>
              </a:buClr>
              <a:buSzPct val="100000"/>
              <a:buFont typeface="Arial"/>
              <a:buChar char="●"/>
            </a:pPr>
            <a:r>
              <a:rPr lang="en" sz="4457">
                <a:solidFill>
                  <a:srgbClr val="00274F"/>
                </a:solidFill>
                <a:highlight>
                  <a:srgbClr val="FFFFFF"/>
                </a:highlight>
                <a:latin typeface="Arial"/>
                <a:ea typeface="Arial"/>
                <a:cs typeface="Arial"/>
                <a:sym typeface="Arial"/>
              </a:rPr>
              <a:t>Recall &amp; use multiplication &amp; division facts for tables up to 12×12</a:t>
            </a:r>
            <a:endParaRPr sz="4457">
              <a:solidFill>
                <a:srgbClr val="00274F"/>
              </a:solidFill>
              <a:highlight>
                <a:srgbClr val="FFFFFF"/>
              </a:highlight>
              <a:latin typeface="Arial"/>
              <a:ea typeface="Arial"/>
              <a:cs typeface="Arial"/>
              <a:sym typeface="Arial"/>
            </a:endParaRPr>
          </a:p>
          <a:p>
            <a:pPr indent="-299366" lvl="0" marL="457200" rtl="0" algn="l">
              <a:spcBef>
                <a:spcPts val="0"/>
              </a:spcBef>
              <a:spcAft>
                <a:spcPts val="0"/>
              </a:spcAft>
              <a:buClr>
                <a:srgbClr val="00274F"/>
              </a:buClr>
              <a:buSzPct val="100000"/>
              <a:buFont typeface="Arial"/>
              <a:buChar char="●"/>
            </a:pPr>
            <a:r>
              <a:rPr lang="en" sz="4457">
                <a:solidFill>
                  <a:srgbClr val="00274F"/>
                </a:solidFill>
                <a:highlight>
                  <a:srgbClr val="FFFFFF"/>
                </a:highlight>
                <a:latin typeface="Arial"/>
                <a:ea typeface="Arial"/>
                <a:cs typeface="Arial"/>
                <a:sym typeface="Arial"/>
              </a:rPr>
              <a:t>Recognise Place Value of any 4-digit number.</a:t>
            </a:r>
            <a:endParaRPr sz="4457">
              <a:solidFill>
                <a:srgbClr val="00274F"/>
              </a:solidFill>
              <a:highlight>
                <a:srgbClr val="FFFFFF"/>
              </a:highlight>
              <a:latin typeface="Arial"/>
              <a:ea typeface="Arial"/>
              <a:cs typeface="Arial"/>
              <a:sym typeface="Arial"/>
            </a:endParaRPr>
          </a:p>
          <a:p>
            <a:pPr indent="-299366" lvl="0" marL="457200" rtl="0" algn="l">
              <a:spcBef>
                <a:spcPts val="0"/>
              </a:spcBef>
              <a:spcAft>
                <a:spcPts val="0"/>
              </a:spcAft>
              <a:buClr>
                <a:srgbClr val="00274F"/>
              </a:buClr>
              <a:buSzPct val="100000"/>
              <a:buFont typeface="Arial"/>
              <a:buChar char="●"/>
            </a:pPr>
            <a:r>
              <a:rPr lang="en" sz="4457">
                <a:solidFill>
                  <a:srgbClr val="00274F"/>
                </a:solidFill>
                <a:highlight>
                  <a:srgbClr val="FFFFFF"/>
                </a:highlight>
                <a:latin typeface="Arial"/>
                <a:ea typeface="Arial"/>
                <a:cs typeface="Arial"/>
                <a:sym typeface="Arial"/>
              </a:rPr>
              <a:t>Add &amp; subtract 4-digit numbers</a:t>
            </a:r>
            <a:endParaRPr sz="4457">
              <a:solidFill>
                <a:srgbClr val="00274F"/>
              </a:solidFill>
              <a:highlight>
                <a:srgbClr val="FFFFFF"/>
              </a:highlight>
              <a:latin typeface="Arial"/>
              <a:ea typeface="Arial"/>
              <a:cs typeface="Arial"/>
              <a:sym typeface="Arial"/>
            </a:endParaRPr>
          </a:p>
          <a:p>
            <a:pPr indent="-299366" lvl="0" marL="457200" rtl="0" algn="l">
              <a:spcBef>
                <a:spcPts val="0"/>
              </a:spcBef>
              <a:spcAft>
                <a:spcPts val="0"/>
              </a:spcAft>
              <a:buClr>
                <a:srgbClr val="00274F"/>
              </a:buClr>
              <a:buSzPct val="100000"/>
              <a:buFont typeface="Arial"/>
              <a:buChar char="●"/>
            </a:pPr>
            <a:r>
              <a:rPr lang="en" sz="4457">
                <a:solidFill>
                  <a:srgbClr val="00274F"/>
                </a:solidFill>
                <a:highlight>
                  <a:srgbClr val="FFFFFF"/>
                </a:highlight>
                <a:latin typeface="Arial"/>
                <a:ea typeface="Arial"/>
                <a:cs typeface="Arial"/>
                <a:sym typeface="Arial"/>
              </a:rPr>
              <a:t>Add &amp; subtract numbers with up to 4-digits using an efficient written method (column).</a:t>
            </a:r>
            <a:endParaRPr sz="4457">
              <a:solidFill>
                <a:srgbClr val="00274F"/>
              </a:solidFill>
              <a:highlight>
                <a:srgbClr val="FFFFFF"/>
              </a:highlight>
              <a:latin typeface="Arial"/>
              <a:ea typeface="Arial"/>
              <a:cs typeface="Arial"/>
              <a:sym typeface="Arial"/>
            </a:endParaRPr>
          </a:p>
          <a:p>
            <a:pPr indent="-299366" lvl="0" marL="457200" rtl="0" algn="l">
              <a:spcBef>
                <a:spcPts val="0"/>
              </a:spcBef>
              <a:spcAft>
                <a:spcPts val="0"/>
              </a:spcAft>
              <a:buClr>
                <a:srgbClr val="00274F"/>
              </a:buClr>
              <a:buSzPct val="100000"/>
              <a:buFont typeface="Arial"/>
              <a:buChar char="●"/>
            </a:pPr>
            <a:r>
              <a:rPr lang="en" sz="4457">
                <a:solidFill>
                  <a:srgbClr val="00274F"/>
                </a:solidFill>
                <a:highlight>
                  <a:srgbClr val="FFFFFF"/>
                </a:highlight>
                <a:latin typeface="Arial"/>
                <a:ea typeface="Arial"/>
                <a:cs typeface="Arial"/>
                <a:sym typeface="Arial"/>
              </a:rPr>
              <a:t>Use the inverse to check calculations.</a:t>
            </a:r>
            <a:endParaRPr sz="4457">
              <a:solidFill>
                <a:srgbClr val="00274F"/>
              </a:solidFill>
              <a:highlight>
                <a:srgbClr val="FFFFFF"/>
              </a:highlight>
              <a:latin typeface="Arial"/>
              <a:ea typeface="Arial"/>
              <a:cs typeface="Arial"/>
              <a:sym typeface="Arial"/>
            </a:endParaRPr>
          </a:p>
          <a:p>
            <a:pPr indent="-299366" lvl="0" marL="457200" rtl="0" algn="l">
              <a:spcBef>
                <a:spcPts val="0"/>
              </a:spcBef>
              <a:spcAft>
                <a:spcPts val="0"/>
              </a:spcAft>
              <a:buClr>
                <a:srgbClr val="00274F"/>
              </a:buClr>
              <a:buSzPct val="100000"/>
              <a:buFont typeface="Arial"/>
              <a:buChar char="●"/>
            </a:pPr>
            <a:r>
              <a:rPr lang="en" sz="4457">
                <a:solidFill>
                  <a:srgbClr val="00274F"/>
                </a:solidFill>
                <a:highlight>
                  <a:srgbClr val="FFFFFF"/>
                </a:highlight>
                <a:latin typeface="Arial"/>
                <a:ea typeface="Arial"/>
                <a:cs typeface="Arial"/>
                <a:sym typeface="Arial"/>
              </a:rPr>
              <a:t>Multiply &amp; Divide 2 and 3-digit numbers by 1-digit numbers</a:t>
            </a:r>
            <a:endParaRPr sz="4457">
              <a:solidFill>
                <a:srgbClr val="00274F"/>
              </a:solidFill>
              <a:highlight>
                <a:srgbClr val="FFFFFF"/>
              </a:highlight>
              <a:latin typeface="Arial"/>
              <a:ea typeface="Arial"/>
              <a:cs typeface="Arial"/>
              <a:sym typeface="Arial"/>
            </a:endParaRPr>
          </a:p>
          <a:p>
            <a:pPr indent="-299366" lvl="0" marL="457200" rtl="0" algn="l">
              <a:spcBef>
                <a:spcPts val="0"/>
              </a:spcBef>
              <a:spcAft>
                <a:spcPts val="0"/>
              </a:spcAft>
              <a:buClr>
                <a:srgbClr val="00274F"/>
              </a:buClr>
              <a:buSzPct val="100000"/>
              <a:buFont typeface="Arial"/>
              <a:buChar char="●"/>
            </a:pPr>
            <a:r>
              <a:rPr lang="en" sz="4457">
                <a:solidFill>
                  <a:srgbClr val="00274F"/>
                </a:solidFill>
                <a:highlight>
                  <a:srgbClr val="FFFFFF"/>
                </a:highlight>
                <a:latin typeface="Arial"/>
                <a:ea typeface="Arial"/>
                <a:cs typeface="Arial"/>
                <a:sym typeface="Arial"/>
              </a:rPr>
              <a:t>Divide a two and three- digit number by a 1-digit number, or by 10 or 100 using a formal layout.</a:t>
            </a:r>
            <a:br>
              <a:rPr lang="en" sz="4457">
                <a:solidFill>
                  <a:srgbClr val="00274F"/>
                </a:solidFill>
                <a:highlight>
                  <a:srgbClr val="FFFFFF"/>
                </a:highlight>
                <a:latin typeface="Arial"/>
                <a:ea typeface="Arial"/>
                <a:cs typeface="Arial"/>
                <a:sym typeface="Arial"/>
              </a:rPr>
            </a:br>
            <a:r>
              <a:rPr lang="en" sz="4457">
                <a:solidFill>
                  <a:srgbClr val="00274F"/>
                </a:solidFill>
                <a:highlight>
                  <a:srgbClr val="FFFFFF"/>
                </a:highlight>
                <a:latin typeface="Arial"/>
                <a:ea typeface="Arial"/>
                <a:cs typeface="Arial"/>
                <a:sym typeface="Arial"/>
              </a:rPr>
              <a:t>Count up/down in hundredths.</a:t>
            </a:r>
            <a:endParaRPr sz="4457">
              <a:solidFill>
                <a:srgbClr val="00274F"/>
              </a:solidFill>
              <a:highlight>
                <a:srgbClr val="FFFFFF"/>
              </a:highlight>
              <a:latin typeface="Arial"/>
              <a:ea typeface="Arial"/>
              <a:cs typeface="Arial"/>
              <a:sym typeface="Arial"/>
            </a:endParaRPr>
          </a:p>
          <a:p>
            <a:pPr indent="-299366" lvl="0" marL="457200" rtl="0" algn="l">
              <a:spcBef>
                <a:spcPts val="0"/>
              </a:spcBef>
              <a:spcAft>
                <a:spcPts val="0"/>
              </a:spcAft>
              <a:buClr>
                <a:srgbClr val="00274F"/>
              </a:buClr>
              <a:buSzPct val="100000"/>
              <a:buFont typeface="Arial"/>
              <a:buChar char="●"/>
            </a:pPr>
            <a:r>
              <a:rPr lang="en" sz="4457">
                <a:solidFill>
                  <a:srgbClr val="00274F"/>
                </a:solidFill>
                <a:highlight>
                  <a:srgbClr val="FFFFFF"/>
                </a:highlight>
                <a:latin typeface="Arial"/>
                <a:ea typeface="Arial"/>
                <a:cs typeface="Arial"/>
                <a:sym typeface="Arial"/>
              </a:rPr>
              <a:t>Recognise and write decimals fractions of any number of tenths or hundredths</a:t>
            </a:r>
            <a:br>
              <a:rPr lang="en" sz="4457">
                <a:solidFill>
                  <a:srgbClr val="00274F"/>
                </a:solidFill>
                <a:highlight>
                  <a:srgbClr val="FFFFFF"/>
                </a:highlight>
                <a:latin typeface="Arial"/>
                <a:ea typeface="Arial"/>
                <a:cs typeface="Arial"/>
                <a:sym typeface="Arial"/>
              </a:rPr>
            </a:br>
            <a:r>
              <a:rPr lang="en" sz="4457">
                <a:solidFill>
                  <a:srgbClr val="00274F"/>
                </a:solidFill>
                <a:highlight>
                  <a:srgbClr val="FFFFFF"/>
                </a:highlight>
                <a:latin typeface="Arial"/>
                <a:ea typeface="Arial"/>
                <a:cs typeface="Arial"/>
                <a:sym typeface="Arial"/>
              </a:rPr>
              <a:t>+/- fractions with the same denominator</a:t>
            </a:r>
            <a:endParaRPr sz="4457">
              <a:solidFill>
                <a:srgbClr val="00274F"/>
              </a:solidFill>
              <a:highlight>
                <a:srgbClr val="FFFFFF"/>
              </a:highlight>
              <a:latin typeface="Arial"/>
              <a:ea typeface="Arial"/>
              <a:cs typeface="Arial"/>
              <a:sym typeface="Arial"/>
            </a:endParaRPr>
          </a:p>
          <a:p>
            <a:pPr indent="-299366" lvl="0" marL="457200" rtl="0" algn="l">
              <a:spcBef>
                <a:spcPts val="0"/>
              </a:spcBef>
              <a:spcAft>
                <a:spcPts val="0"/>
              </a:spcAft>
              <a:buClr>
                <a:srgbClr val="00274F"/>
              </a:buClr>
              <a:buSzPct val="100000"/>
              <a:buFont typeface="Arial"/>
              <a:buChar char="●"/>
            </a:pPr>
            <a:r>
              <a:rPr lang="en" sz="4457">
                <a:solidFill>
                  <a:srgbClr val="00274F"/>
                </a:solidFill>
                <a:highlight>
                  <a:srgbClr val="FFFFFF"/>
                </a:highlight>
                <a:latin typeface="Arial"/>
                <a:ea typeface="Arial"/>
                <a:cs typeface="Arial"/>
                <a:sym typeface="Arial"/>
              </a:rPr>
              <a:t>Recognise and write decimals equivalents of ½ ¼ ¾</a:t>
            </a:r>
            <a:endParaRPr sz="4457">
              <a:solidFill>
                <a:srgbClr val="00274F"/>
              </a:solidFill>
              <a:highlight>
                <a:srgbClr val="FFFFFF"/>
              </a:highlight>
              <a:latin typeface="Arial"/>
              <a:ea typeface="Arial"/>
              <a:cs typeface="Arial"/>
              <a:sym typeface="Arial"/>
            </a:endParaRPr>
          </a:p>
          <a:p>
            <a:pPr indent="-299366" lvl="0" marL="457200" rtl="0" algn="l">
              <a:spcBef>
                <a:spcPts val="0"/>
              </a:spcBef>
              <a:spcAft>
                <a:spcPts val="0"/>
              </a:spcAft>
              <a:buClr>
                <a:srgbClr val="00274F"/>
              </a:buClr>
              <a:buSzPct val="100000"/>
              <a:buFont typeface="Arial"/>
              <a:buChar char="●"/>
            </a:pPr>
            <a:r>
              <a:rPr lang="en" sz="4457">
                <a:solidFill>
                  <a:srgbClr val="00274F"/>
                </a:solidFill>
                <a:highlight>
                  <a:srgbClr val="FFFFFF"/>
                </a:highlight>
                <a:latin typeface="Arial"/>
                <a:ea typeface="Arial"/>
                <a:cs typeface="Arial"/>
                <a:sym typeface="Arial"/>
              </a:rPr>
              <a:t>Read, write and convert time between analogue and digital 12 and 24 hour clocks; and using Roman numerals.</a:t>
            </a:r>
            <a:endParaRPr sz="4457">
              <a:solidFill>
                <a:srgbClr val="00274F"/>
              </a:solidFill>
              <a:highlight>
                <a:srgbClr val="FFFFFF"/>
              </a:highlight>
              <a:latin typeface="Arial"/>
              <a:ea typeface="Arial"/>
              <a:cs typeface="Arial"/>
              <a:sym typeface="Arial"/>
            </a:endParaRPr>
          </a:p>
          <a:p>
            <a:pPr indent="-299366" lvl="0" marL="457200" rtl="0" algn="l">
              <a:spcBef>
                <a:spcPts val="0"/>
              </a:spcBef>
              <a:spcAft>
                <a:spcPts val="0"/>
              </a:spcAft>
              <a:buClr>
                <a:srgbClr val="00274F"/>
              </a:buClr>
              <a:buSzPct val="100000"/>
              <a:buFont typeface="Arial"/>
              <a:buChar char="●"/>
            </a:pPr>
            <a:r>
              <a:rPr lang="en" sz="4457">
                <a:solidFill>
                  <a:srgbClr val="00274F"/>
                </a:solidFill>
                <a:highlight>
                  <a:srgbClr val="FFFFFF"/>
                </a:highlight>
                <a:latin typeface="Arial"/>
                <a:ea typeface="Arial"/>
                <a:cs typeface="Arial"/>
                <a:sym typeface="Arial"/>
              </a:rPr>
              <a:t>Convert hours to minutes, minutes to seconds, years to months and weeks to days.</a:t>
            </a:r>
            <a:endParaRPr sz="4457">
              <a:solidFill>
                <a:srgbClr val="00274F"/>
              </a:solidFill>
              <a:highlight>
                <a:srgbClr val="FFFFFF"/>
              </a:highlight>
              <a:latin typeface="Arial"/>
              <a:ea typeface="Arial"/>
              <a:cs typeface="Arial"/>
              <a:sym typeface="Arial"/>
            </a:endParaRPr>
          </a:p>
          <a:p>
            <a:pPr indent="0" lvl="0" marL="0" rtl="0" algn="l">
              <a:spcBef>
                <a:spcPts val="800"/>
              </a:spcBef>
              <a:spcAft>
                <a:spcPts val="0"/>
              </a:spcAft>
              <a:buNone/>
            </a:pPr>
            <a:r>
              <a:rPr lang="en" sz="4457">
                <a:solidFill>
                  <a:srgbClr val="00274F"/>
                </a:solidFill>
                <a:highlight>
                  <a:srgbClr val="FFFFFF"/>
                </a:highlight>
                <a:latin typeface="Arial"/>
                <a:ea typeface="Arial"/>
                <a:cs typeface="Arial"/>
                <a:sym typeface="Arial"/>
              </a:rPr>
              <a:t> </a:t>
            </a:r>
            <a:endParaRPr sz="4457">
              <a:solidFill>
                <a:srgbClr val="00274F"/>
              </a:solidFill>
              <a:highlight>
                <a:srgbClr val="FFFFFF"/>
              </a:highlight>
              <a:latin typeface="Arial"/>
              <a:ea typeface="Arial"/>
              <a:cs typeface="Arial"/>
              <a:sym typeface="Arial"/>
            </a:endParaRPr>
          </a:p>
          <a:p>
            <a:pPr indent="0" lvl="0" marL="0" rtl="0" algn="l">
              <a:lnSpc>
                <a:spcPct val="140000"/>
              </a:lnSpc>
              <a:spcBef>
                <a:spcPts val="1500"/>
              </a:spcBef>
              <a:spcAft>
                <a:spcPts val="0"/>
              </a:spcAft>
              <a:buNone/>
            </a:pPr>
            <a:r>
              <a:rPr b="1" lang="en">
                <a:solidFill>
                  <a:srgbClr val="333333"/>
                </a:solidFill>
                <a:highlight>
                  <a:srgbClr val="FFFFFF"/>
                </a:highlight>
                <a:latin typeface="Amatic SC"/>
                <a:ea typeface="Amatic SC"/>
                <a:cs typeface="Amatic SC"/>
                <a:sym typeface="Amatic SC"/>
              </a:rPr>
              <a:t>Re</a:t>
            </a:r>
            <a:r>
              <a:rPr lang="en" sz="1350">
                <a:solidFill>
                  <a:srgbClr val="00274F"/>
                </a:solidFill>
                <a:highlight>
                  <a:srgbClr val="FFFFFF"/>
                </a:highlight>
                <a:latin typeface="Arial"/>
                <a:ea typeface="Arial"/>
                <a:cs typeface="Arial"/>
                <a:sym typeface="Arial"/>
              </a:rPr>
              <a:t> </a:t>
            </a:r>
            <a:endParaRPr sz="1350">
              <a:solidFill>
                <a:srgbClr val="00274F"/>
              </a:solidFill>
              <a:highlight>
                <a:srgbClr val="FFFFFF"/>
              </a:highlight>
              <a:latin typeface="Arial"/>
              <a:ea typeface="Arial"/>
              <a:cs typeface="Arial"/>
              <a:sym typeface="Arial"/>
            </a:endParaRPr>
          </a:p>
          <a:p>
            <a:pPr indent="0" lvl="0" marL="0" rtl="0" algn="l">
              <a:spcBef>
                <a:spcPts val="800"/>
              </a:spcBef>
              <a:spcAft>
                <a:spcPts val="1200"/>
              </a:spcAft>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2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t/>
            </a:r>
            <a:endParaRPr/>
          </a:p>
        </p:txBody>
      </p:sp>
      <p:sp>
        <p:nvSpPr>
          <p:cNvPr id="154" name="Google Shape;154;p28"/>
          <p:cNvSpPr txBox="1"/>
          <p:nvPr>
            <p:ph idx="1" type="body"/>
          </p:nvPr>
        </p:nvSpPr>
        <p:spPr>
          <a:xfrm>
            <a:off x="311700" y="1152475"/>
            <a:ext cx="8520600" cy="3416400"/>
          </a:xfrm>
          <a:prstGeom prst="rect">
            <a:avLst/>
          </a:prstGeom>
          <a:solidFill>
            <a:schemeClr val="dk1"/>
          </a:solidFill>
        </p:spPr>
        <p:txBody>
          <a:bodyPr anchorCtr="0" anchor="t" bIns="91425" lIns="91425" spcFirstLastPara="1" rIns="91425" wrap="square" tIns="91425">
            <a:normAutofit lnSpcReduction="10000"/>
          </a:bodyPr>
          <a:lstStyle/>
          <a:p>
            <a:pPr indent="0" lvl="0" marL="0" rtl="0" algn="l">
              <a:lnSpc>
                <a:spcPct val="140000"/>
              </a:lnSpc>
              <a:spcBef>
                <a:spcPts val="1500"/>
              </a:spcBef>
              <a:spcAft>
                <a:spcPts val="0"/>
              </a:spcAft>
              <a:buNone/>
            </a:pPr>
            <a:r>
              <a:rPr b="1" lang="en" sz="2000">
                <a:solidFill>
                  <a:srgbClr val="333333"/>
                </a:solidFill>
                <a:highlight>
                  <a:srgbClr val="FFFFFF"/>
                </a:highlight>
                <a:latin typeface="Amatic SC"/>
                <a:ea typeface="Amatic SC"/>
                <a:cs typeface="Amatic SC"/>
                <a:sym typeface="Amatic SC"/>
              </a:rPr>
              <a:t>Re</a:t>
            </a:r>
            <a:r>
              <a:rPr b="1" lang="en" sz="2000">
                <a:solidFill>
                  <a:srgbClr val="333333"/>
                </a:solidFill>
                <a:highlight>
                  <a:srgbClr val="FFFFFF"/>
                </a:highlight>
                <a:latin typeface="Amatic SC"/>
                <a:ea typeface="Amatic SC"/>
                <a:cs typeface="Amatic SC"/>
                <a:sym typeface="Amatic SC"/>
              </a:rPr>
              <a:t>ading End of Year</a:t>
            </a:r>
            <a:endParaRPr b="1" sz="2000">
              <a:solidFill>
                <a:srgbClr val="333333"/>
              </a:solidFill>
              <a:highlight>
                <a:srgbClr val="FFFFFF"/>
              </a:highlight>
              <a:latin typeface="Amatic SC"/>
              <a:ea typeface="Amatic SC"/>
              <a:cs typeface="Amatic SC"/>
              <a:sym typeface="Amatic SC"/>
            </a:endParaRPr>
          </a:p>
          <a:p>
            <a:pPr indent="-327025" lvl="0" marL="457200" rtl="0" algn="l">
              <a:spcBef>
                <a:spcPts val="800"/>
              </a:spcBef>
              <a:spcAft>
                <a:spcPts val="0"/>
              </a:spcAft>
              <a:buClr>
                <a:srgbClr val="00274F"/>
              </a:buClr>
              <a:buSzPts val="1550"/>
              <a:buFont typeface="Arial"/>
              <a:buChar char="●"/>
            </a:pPr>
            <a:r>
              <a:rPr lang="en" sz="1550">
                <a:solidFill>
                  <a:srgbClr val="00274F"/>
                </a:solidFill>
                <a:highlight>
                  <a:srgbClr val="FFFFFF"/>
                </a:highlight>
                <a:latin typeface="Arial"/>
                <a:ea typeface="Arial"/>
                <a:cs typeface="Arial"/>
                <a:sym typeface="Arial"/>
              </a:rPr>
              <a:t>Give a personal point of view on a text.</a:t>
            </a:r>
            <a:endParaRPr sz="1550">
              <a:solidFill>
                <a:srgbClr val="00274F"/>
              </a:solidFill>
              <a:highlight>
                <a:srgbClr val="FFFFFF"/>
              </a:highlight>
              <a:latin typeface="Arial"/>
              <a:ea typeface="Arial"/>
              <a:cs typeface="Arial"/>
              <a:sym typeface="Arial"/>
            </a:endParaRPr>
          </a:p>
          <a:p>
            <a:pPr indent="-327025" lvl="0" marL="457200" rtl="0" algn="l">
              <a:spcBef>
                <a:spcPts val="0"/>
              </a:spcBef>
              <a:spcAft>
                <a:spcPts val="0"/>
              </a:spcAft>
              <a:buClr>
                <a:srgbClr val="00274F"/>
              </a:buClr>
              <a:buSzPts val="1550"/>
              <a:buFont typeface="Arial"/>
              <a:buChar char="●"/>
            </a:pPr>
            <a:r>
              <a:rPr lang="en" sz="1550">
                <a:solidFill>
                  <a:srgbClr val="00274F"/>
                </a:solidFill>
                <a:highlight>
                  <a:srgbClr val="FFFFFF"/>
                </a:highlight>
                <a:latin typeface="Arial"/>
                <a:ea typeface="Arial"/>
                <a:cs typeface="Arial"/>
                <a:sym typeface="Arial"/>
              </a:rPr>
              <a:t>Can re-explain a text with confidence.</a:t>
            </a:r>
            <a:endParaRPr sz="1550">
              <a:solidFill>
                <a:srgbClr val="00274F"/>
              </a:solidFill>
              <a:highlight>
                <a:srgbClr val="FFFFFF"/>
              </a:highlight>
              <a:latin typeface="Arial"/>
              <a:ea typeface="Arial"/>
              <a:cs typeface="Arial"/>
              <a:sym typeface="Arial"/>
            </a:endParaRPr>
          </a:p>
          <a:p>
            <a:pPr indent="-327025" lvl="0" marL="457200" rtl="0" algn="l">
              <a:spcBef>
                <a:spcPts val="0"/>
              </a:spcBef>
              <a:spcAft>
                <a:spcPts val="0"/>
              </a:spcAft>
              <a:buClr>
                <a:srgbClr val="00274F"/>
              </a:buClr>
              <a:buSzPts val="1550"/>
              <a:buFont typeface="Arial"/>
              <a:buChar char="●"/>
            </a:pPr>
            <a:r>
              <a:rPr lang="en" sz="1550">
                <a:solidFill>
                  <a:srgbClr val="00274F"/>
                </a:solidFill>
                <a:highlight>
                  <a:srgbClr val="FFFFFF"/>
                </a:highlight>
                <a:latin typeface="Arial"/>
                <a:ea typeface="Arial"/>
                <a:cs typeface="Arial"/>
                <a:sym typeface="Arial"/>
              </a:rPr>
              <a:t>Justify inferences with evidence, predicting what might happen from details stated or implied.</a:t>
            </a:r>
            <a:endParaRPr sz="1550">
              <a:solidFill>
                <a:srgbClr val="00274F"/>
              </a:solidFill>
              <a:highlight>
                <a:srgbClr val="FFFFFF"/>
              </a:highlight>
              <a:latin typeface="Arial"/>
              <a:ea typeface="Arial"/>
              <a:cs typeface="Arial"/>
              <a:sym typeface="Arial"/>
            </a:endParaRPr>
          </a:p>
          <a:p>
            <a:pPr indent="-327025" lvl="0" marL="457200" rtl="0" algn="l">
              <a:spcBef>
                <a:spcPts val="0"/>
              </a:spcBef>
              <a:spcAft>
                <a:spcPts val="0"/>
              </a:spcAft>
              <a:buClr>
                <a:srgbClr val="00274F"/>
              </a:buClr>
              <a:buSzPts val="1550"/>
              <a:buFont typeface="Arial"/>
              <a:buChar char="●"/>
            </a:pPr>
            <a:r>
              <a:rPr lang="en" sz="1550">
                <a:solidFill>
                  <a:srgbClr val="00274F"/>
                </a:solidFill>
                <a:highlight>
                  <a:srgbClr val="FFFFFF"/>
                </a:highlight>
                <a:latin typeface="Arial"/>
                <a:ea typeface="Arial"/>
                <a:cs typeface="Arial"/>
                <a:sym typeface="Arial"/>
              </a:rPr>
              <a:t>Use appropriate voices for characters within a story</a:t>
            </a:r>
            <a:endParaRPr sz="1550">
              <a:solidFill>
                <a:srgbClr val="00274F"/>
              </a:solidFill>
              <a:highlight>
                <a:srgbClr val="FFFFFF"/>
              </a:highlight>
              <a:latin typeface="Arial"/>
              <a:ea typeface="Arial"/>
              <a:cs typeface="Arial"/>
              <a:sym typeface="Arial"/>
            </a:endParaRPr>
          </a:p>
          <a:p>
            <a:pPr indent="-327025" lvl="0" marL="457200" rtl="0" algn="l">
              <a:spcBef>
                <a:spcPts val="0"/>
              </a:spcBef>
              <a:spcAft>
                <a:spcPts val="0"/>
              </a:spcAft>
              <a:buClr>
                <a:srgbClr val="00274F"/>
              </a:buClr>
              <a:buSzPts val="1550"/>
              <a:buFont typeface="Arial"/>
              <a:buChar char="●"/>
            </a:pPr>
            <a:r>
              <a:rPr lang="en" sz="1550">
                <a:solidFill>
                  <a:srgbClr val="00274F"/>
                </a:solidFill>
                <a:highlight>
                  <a:srgbClr val="FFFFFF"/>
                </a:highlight>
                <a:latin typeface="Arial"/>
                <a:ea typeface="Arial"/>
                <a:cs typeface="Arial"/>
                <a:sym typeface="Arial"/>
              </a:rPr>
              <a:t>Identify how sentence type can be changed by altering word order, tenses, adding/deleting words or amending punctuation.</a:t>
            </a:r>
            <a:endParaRPr sz="1550">
              <a:solidFill>
                <a:srgbClr val="00274F"/>
              </a:solidFill>
              <a:highlight>
                <a:srgbClr val="FFFFFF"/>
              </a:highlight>
              <a:latin typeface="Arial"/>
              <a:ea typeface="Arial"/>
              <a:cs typeface="Arial"/>
              <a:sym typeface="Arial"/>
            </a:endParaRPr>
          </a:p>
          <a:p>
            <a:pPr indent="-327025" lvl="0" marL="457200" rtl="0" algn="l">
              <a:spcBef>
                <a:spcPts val="0"/>
              </a:spcBef>
              <a:spcAft>
                <a:spcPts val="0"/>
              </a:spcAft>
              <a:buClr>
                <a:srgbClr val="00274F"/>
              </a:buClr>
              <a:buSzPts val="1550"/>
              <a:buFont typeface="Arial"/>
              <a:buChar char="●"/>
            </a:pPr>
            <a:r>
              <a:rPr lang="en" sz="1550">
                <a:solidFill>
                  <a:srgbClr val="00274F"/>
                </a:solidFill>
                <a:highlight>
                  <a:srgbClr val="FFFFFF"/>
                </a:highlight>
                <a:latin typeface="Arial"/>
                <a:ea typeface="Arial"/>
                <a:cs typeface="Arial"/>
                <a:sym typeface="Arial"/>
              </a:rPr>
              <a:t>Skim &amp; scan to locate information and/or answer a question.</a:t>
            </a:r>
            <a:endParaRPr sz="1550">
              <a:solidFill>
                <a:srgbClr val="00274F"/>
              </a:solidFill>
              <a:highlight>
                <a:srgbClr val="FFFFFF"/>
              </a:highlight>
              <a:latin typeface="Arial"/>
              <a:ea typeface="Arial"/>
              <a:cs typeface="Arial"/>
              <a:sym typeface="Arial"/>
            </a:endParaRPr>
          </a:p>
          <a:p>
            <a:pPr indent="0" lvl="0" marL="0" rtl="0" algn="l">
              <a:spcBef>
                <a:spcPts val="800"/>
              </a:spcBef>
              <a:spcAft>
                <a:spcPts val="0"/>
              </a:spcAft>
              <a:buNone/>
            </a:pPr>
            <a:r>
              <a:rPr lang="en" sz="1350">
                <a:solidFill>
                  <a:srgbClr val="00274F"/>
                </a:solidFill>
                <a:highlight>
                  <a:srgbClr val="FFFFFF"/>
                </a:highlight>
                <a:latin typeface="Arial"/>
                <a:ea typeface="Arial"/>
                <a:cs typeface="Arial"/>
                <a:sym typeface="Arial"/>
              </a:rPr>
              <a:t> </a:t>
            </a:r>
            <a:endParaRPr sz="1350">
              <a:solidFill>
                <a:srgbClr val="00274F"/>
              </a:solidFill>
              <a:highlight>
                <a:srgbClr val="FFFFFF"/>
              </a:highlight>
              <a:latin typeface="Arial"/>
              <a:ea typeface="Arial"/>
              <a:cs typeface="Arial"/>
              <a:sym typeface="Arial"/>
            </a:endParaRPr>
          </a:p>
          <a:p>
            <a:pPr indent="0" lvl="0" marL="0" rtl="0" algn="l">
              <a:spcBef>
                <a:spcPts val="800"/>
              </a:spcBef>
              <a:spcAft>
                <a:spcPts val="1200"/>
              </a:spcAft>
              <a:buNone/>
            </a:pPr>
            <a: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29"/>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t/>
            </a:r>
            <a:endParaRPr/>
          </a:p>
        </p:txBody>
      </p:sp>
      <p:sp>
        <p:nvSpPr>
          <p:cNvPr id="160" name="Google Shape;160;p29"/>
          <p:cNvSpPr txBox="1"/>
          <p:nvPr>
            <p:ph idx="1" type="body"/>
          </p:nvPr>
        </p:nvSpPr>
        <p:spPr>
          <a:xfrm>
            <a:off x="311700" y="1152475"/>
            <a:ext cx="8520600" cy="3416400"/>
          </a:xfrm>
          <a:prstGeom prst="rect">
            <a:avLst/>
          </a:prstGeom>
          <a:solidFill>
            <a:schemeClr val="dk1"/>
          </a:solidFill>
        </p:spPr>
        <p:txBody>
          <a:bodyPr anchorCtr="0" anchor="t" bIns="91425" lIns="91425" spcFirstLastPara="1" rIns="91425" wrap="square" tIns="91425">
            <a:normAutofit/>
          </a:bodyPr>
          <a:lstStyle/>
          <a:p>
            <a:pPr indent="0" lvl="0" marL="0" rtl="0" algn="l">
              <a:lnSpc>
                <a:spcPct val="140000"/>
              </a:lnSpc>
              <a:spcBef>
                <a:spcPts val="1500"/>
              </a:spcBef>
              <a:spcAft>
                <a:spcPts val="0"/>
              </a:spcAft>
              <a:buNone/>
            </a:pPr>
            <a:r>
              <a:rPr b="1" lang="en">
                <a:solidFill>
                  <a:srgbClr val="333333"/>
                </a:solidFill>
                <a:highlight>
                  <a:srgbClr val="FFFFFF"/>
                </a:highlight>
                <a:latin typeface="Amatic SC"/>
                <a:ea typeface="Amatic SC"/>
                <a:cs typeface="Amatic SC"/>
                <a:sym typeface="Amatic SC"/>
              </a:rPr>
              <a:t>Writing End of Year</a:t>
            </a:r>
            <a:endParaRPr b="1">
              <a:solidFill>
                <a:srgbClr val="333333"/>
              </a:solidFill>
              <a:highlight>
                <a:srgbClr val="FFFFFF"/>
              </a:highlight>
              <a:latin typeface="Amatic SC"/>
              <a:ea typeface="Amatic SC"/>
              <a:cs typeface="Amatic SC"/>
              <a:sym typeface="Amatic SC"/>
            </a:endParaRPr>
          </a:p>
          <a:p>
            <a:pPr indent="-314325" lvl="0" marL="457200" rtl="0" algn="l">
              <a:spcBef>
                <a:spcPts val="800"/>
              </a:spcBef>
              <a:spcAft>
                <a:spcPts val="0"/>
              </a:spcAft>
              <a:buClr>
                <a:srgbClr val="00274F"/>
              </a:buClr>
              <a:buSzPts val="1350"/>
              <a:buFont typeface="Arial"/>
              <a:buChar char="●"/>
            </a:pPr>
            <a:r>
              <a:rPr lang="en" sz="1350">
                <a:solidFill>
                  <a:srgbClr val="00274F"/>
                </a:solidFill>
                <a:highlight>
                  <a:srgbClr val="FFFFFF"/>
                </a:highlight>
                <a:latin typeface="Arial"/>
                <a:ea typeface="Arial"/>
                <a:cs typeface="Arial"/>
                <a:sym typeface="Arial"/>
              </a:rPr>
              <a:t>Vary sentence structure, using different openers.</a:t>
            </a:r>
            <a:endParaRPr sz="1350">
              <a:solidFill>
                <a:srgbClr val="00274F"/>
              </a:solidFill>
              <a:highlight>
                <a:srgbClr val="FFFFFF"/>
              </a:highlight>
              <a:latin typeface="Arial"/>
              <a:ea typeface="Arial"/>
              <a:cs typeface="Arial"/>
              <a:sym typeface="Arial"/>
            </a:endParaRPr>
          </a:p>
          <a:p>
            <a:pPr indent="-314325" lvl="0" marL="457200" rtl="0" algn="l">
              <a:spcBef>
                <a:spcPts val="0"/>
              </a:spcBef>
              <a:spcAft>
                <a:spcPts val="0"/>
              </a:spcAft>
              <a:buClr>
                <a:srgbClr val="00274F"/>
              </a:buClr>
              <a:buSzPts val="1350"/>
              <a:buFont typeface="Arial"/>
              <a:buChar char="●"/>
            </a:pPr>
            <a:r>
              <a:rPr lang="en" sz="1350">
                <a:solidFill>
                  <a:srgbClr val="00274F"/>
                </a:solidFill>
                <a:highlight>
                  <a:srgbClr val="FFFFFF"/>
                </a:highlight>
                <a:latin typeface="Arial"/>
                <a:ea typeface="Arial"/>
                <a:cs typeface="Arial"/>
                <a:sym typeface="Arial"/>
              </a:rPr>
              <a:t>Use adjectival phrases (e.g. biting cold wind).</a:t>
            </a:r>
            <a:endParaRPr sz="1350">
              <a:solidFill>
                <a:srgbClr val="00274F"/>
              </a:solidFill>
              <a:highlight>
                <a:srgbClr val="FFFFFF"/>
              </a:highlight>
              <a:latin typeface="Arial"/>
              <a:ea typeface="Arial"/>
              <a:cs typeface="Arial"/>
              <a:sym typeface="Arial"/>
            </a:endParaRPr>
          </a:p>
          <a:p>
            <a:pPr indent="-314325" lvl="0" marL="457200" rtl="0" algn="l">
              <a:spcBef>
                <a:spcPts val="0"/>
              </a:spcBef>
              <a:spcAft>
                <a:spcPts val="0"/>
              </a:spcAft>
              <a:buClr>
                <a:srgbClr val="00274F"/>
              </a:buClr>
              <a:buSzPts val="1350"/>
              <a:buFont typeface="Arial"/>
              <a:buChar char="●"/>
            </a:pPr>
            <a:r>
              <a:rPr lang="en" sz="1350">
                <a:solidFill>
                  <a:srgbClr val="00274F"/>
                </a:solidFill>
                <a:highlight>
                  <a:srgbClr val="FFFFFF"/>
                </a:highlight>
                <a:latin typeface="Arial"/>
                <a:ea typeface="Arial"/>
                <a:cs typeface="Arial"/>
                <a:sym typeface="Arial"/>
              </a:rPr>
              <a:t>Appropriate choice of noun or pronoun.</a:t>
            </a:r>
            <a:endParaRPr sz="1350">
              <a:solidFill>
                <a:srgbClr val="00274F"/>
              </a:solidFill>
              <a:highlight>
                <a:srgbClr val="FFFFFF"/>
              </a:highlight>
              <a:latin typeface="Arial"/>
              <a:ea typeface="Arial"/>
              <a:cs typeface="Arial"/>
              <a:sym typeface="Arial"/>
            </a:endParaRPr>
          </a:p>
          <a:p>
            <a:pPr indent="-314325" lvl="0" marL="457200" rtl="0" algn="l">
              <a:spcBef>
                <a:spcPts val="0"/>
              </a:spcBef>
              <a:spcAft>
                <a:spcPts val="0"/>
              </a:spcAft>
              <a:buClr>
                <a:srgbClr val="00274F"/>
              </a:buClr>
              <a:buSzPts val="1350"/>
              <a:buFont typeface="Arial"/>
              <a:buChar char="●"/>
            </a:pPr>
            <a:r>
              <a:rPr lang="en" sz="1350">
                <a:solidFill>
                  <a:srgbClr val="00274F"/>
                </a:solidFill>
                <a:highlight>
                  <a:srgbClr val="FFFFFF"/>
                </a:highlight>
                <a:latin typeface="Arial"/>
                <a:ea typeface="Arial"/>
                <a:cs typeface="Arial"/>
                <a:sym typeface="Arial"/>
              </a:rPr>
              <a:t>Apostrophe for singular &amp; plural possession.</a:t>
            </a:r>
            <a:endParaRPr sz="1350">
              <a:solidFill>
                <a:srgbClr val="00274F"/>
              </a:solidFill>
              <a:highlight>
                <a:srgbClr val="FFFFFF"/>
              </a:highlight>
              <a:latin typeface="Arial"/>
              <a:ea typeface="Arial"/>
              <a:cs typeface="Arial"/>
              <a:sym typeface="Arial"/>
            </a:endParaRPr>
          </a:p>
          <a:p>
            <a:pPr indent="-314325" lvl="0" marL="457200" rtl="0" algn="l">
              <a:spcBef>
                <a:spcPts val="0"/>
              </a:spcBef>
              <a:spcAft>
                <a:spcPts val="0"/>
              </a:spcAft>
              <a:buClr>
                <a:srgbClr val="00274F"/>
              </a:buClr>
              <a:buSzPts val="1350"/>
              <a:buFont typeface="Arial"/>
              <a:buChar char="●"/>
            </a:pPr>
            <a:r>
              <a:rPr lang="en" sz="1350">
                <a:solidFill>
                  <a:srgbClr val="00274F"/>
                </a:solidFill>
                <a:highlight>
                  <a:srgbClr val="FFFFFF"/>
                </a:highlight>
                <a:latin typeface="Arial"/>
                <a:ea typeface="Arial"/>
                <a:cs typeface="Arial"/>
                <a:sym typeface="Arial"/>
              </a:rPr>
              <a:t>Comma after fronted adverbial (e.g. Later that day, I heard bad news.).</a:t>
            </a:r>
            <a:endParaRPr sz="1350">
              <a:solidFill>
                <a:srgbClr val="00274F"/>
              </a:solidFill>
              <a:highlight>
                <a:srgbClr val="FFFFFF"/>
              </a:highlight>
              <a:latin typeface="Arial"/>
              <a:ea typeface="Arial"/>
              <a:cs typeface="Arial"/>
              <a:sym typeface="Arial"/>
            </a:endParaRPr>
          </a:p>
          <a:p>
            <a:pPr indent="-314325" lvl="0" marL="457200" rtl="0" algn="l">
              <a:spcBef>
                <a:spcPts val="0"/>
              </a:spcBef>
              <a:spcAft>
                <a:spcPts val="0"/>
              </a:spcAft>
              <a:buClr>
                <a:srgbClr val="00274F"/>
              </a:buClr>
              <a:buSzPts val="1350"/>
              <a:buFont typeface="Arial"/>
              <a:buChar char="●"/>
            </a:pPr>
            <a:r>
              <a:rPr lang="en" sz="1350">
                <a:solidFill>
                  <a:srgbClr val="00274F"/>
                </a:solidFill>
                <a:highlight>
                  <a:srgbClr val="FFFFFF"/>
                </a:highlight>
                <a:latin typeface="Arial"/>
                <a:ea typeface="Arial"/>
                <a:cs typeface="Arial"/>
                <a:sym typeface="Arial"/>
              </a:rPr>
              <a:t>Use commas to mark clauses.</a:t>
            </a:r>
            <a:endParaRPr sz="1350">
              <a:solidFill>
                <a:srgbClr val="00274F"/>
              </a:solidFill>
              <a:highlight>
                <a:srgbClr val="FFFFFF"/>
              </a:highlight>
              <a:latin typeface="Arial"/>
              <a:ea typeface="Arial"/>
              <a:cs typeface="Arial"/>
              <a:sym typeface="Arial"/>
            </a:endParaRPr>
          </a:p>
          <a:p>
            <a:pPr indent="-314325" lvl="0" marL="457200" rtl="0" algn="l">
              <a:spcBef>
                <a:spcPts val="0"/>
              </a:spcBef>
              <a:spcAft>
                <a:spcPts val="0"/>
              </a:spcAft>
              <a:buClr>
                <a:srgbClr val="00274F"/>
              </a:buClr>
              <a:buSzPts val="1350"/>
              <a:buFont typeface="Arial"/>
              <a:buChar char="●"/>
            </a:pPr>
            <a:r>
              <a:rPr lang="en" sz="1350">
                <a:solidFill>
                  <a:srgbClr val="00274F"/>
                </a:solidFill>
                <a:highlight>
                  <a:srgbClr val="FFFFFF"/>
                </a:highlight>
                <a:latin typeface="Arial"/>
                <a:ea typeface="Arial"/>
                <a:cs typeface="Arial"/>
                <a:sym typeface="Arial"/>
              </a:rPr>
              <a:t>Use connectives to link paragraphs.</a:t>
            </a:r>
            <a:endParaRPr sz="1350">
              <a:solidFill>
                <a:srgbClr val="00274F"/>
              </a:solidFill>
              <a:highlight>
                <a:srgbClr val="FFFFFF"/>
              </a:highlight>
              <a:latin typeface="Arial"/>
              <a:ea typeface="Arial"/>
              <a:cs typeface="Arial"/>
              <a:sym typeface="Arial"/>
            </a:endParaRPr>
          </a:p>
          <a:p>
            <a:pPr indent="-314325" lvl="0" marL="457200" rtl="0" algn="l">
              <a:spcBef>
                <a:spcPts val="0"/>
              </a:spcBef>
              <a:spcAft>
                <a:spcPts val="0"/>
              </a:spcAft>
              <a:buClr>
                <a:srgbClr val="00274F"/>
              </a:buClr>
              <a:buSzPts val="1350"/>
              <a:buFont typeface="Arial"/>
              <a:buChar char="●"/>
            </a:pPr>
            <a:r>
              <a:rPr lang="en" sz="1350">
                <a:solidFill>
                  <a:srgbClr val="00274F"/>
                </a:solidFill>
                <a:highlight>
                  <a:srgbClr val="FFFFFF"/>
                </a:highlight>
                <a:latin typeface="Arial"/>
                <a:ea typeface="Arial"/>
                <a:cs typeface="Arial"/>
                <a:sym typeface="Arial"/>
              </a:rPr>
              <a:t>Legible, joined handwriting of consistent quality.</a:t>
            </a:r>
            <a:endParaRPr sz="1350">
              <a:solidFill>
                <a:srgbClr val="00274F"/>
              </a:solidFill>
              <a:highlight>
                <a:srgbClr val="FFFFFF"/>
              </a:highlight>
              <a:latin typeface="Arial"/>
              <a:ea typeface="Arial"/>
              <a:cs typeface="Arial"/>
              <a:sym typeface="Arial"/>
            </a:endParaRPr>
          </a:p>
          <a:p>
            <a:pPr indent="0" lvl="0" marL="0" rtl="0" algn="l">
              <a:spcBef>
                <a:spcPts val="800"/>
              </a:spcBef>
              <a:spcAft>
                <a:spcPts val="1200"/>
              </a:spcAft>
              <a:buNone/>
            </a:pPr>
            <a:r>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30"/>
          <p:cNvSpPr txBox="1"/>
          <p:nvPr>
            <p:ph type="title"/>
          </p:nvPr>
        </p:nvSpPr>
        <p:spPr>
          <a:xfrm>
            <a:off x="311700" y="95350"/>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Any Questions?</a:t>
            </a:r>
            <a:endParaRPr/>
          </a:p>
        </p:txBody>
      </p:sp>
      <p:sp>
        <p:nvSpPr>
          <p:cNvPr id="166" name="Google Shape;166;p30"/>
          <p:cNvSpPr txBox="1"/>
          <p:nvPr>
            <p:ph idx="1" type="body"/>
          </p:nvPr>
        </p:nvSpPr>
        <p:spPr>
          <a:xfrm>
            <a:off x="256550" y="1418675"/>
            <a:ext cx="8520600" cy="1103400"/>
          </a:xfrm>
          <a:prstGeom prst="rect">
            <a:avLst/>
          </a:prstGeom>
        </p:spPr>
        <p:txBody>
          <a:bodyPr anchorCtr="0" anchor="t" bIns="91425" lIns="91425" spcFirstLastPara="1" rIns="91425" wrap="square" tIns="91425">
            <a:normAutofit fontScale="25000" lnSpcReduction="20000"/>
          </a:bodyPr>
          <a:lstStyle/>
          <a:p>
            <a:pPr indent="-371475" lvl="0" marL="457200" rtl="0" algn="l">
              <a:spcBef>
                <a:spcPts val="0"/>
              </a:spcBef>
              <a:spcAft>
                <a:spcPts val="0"/>
              </a:spcAft>
              <a:buSzPct val="100000"/>
              <a:buChar char="-"/>
            </a:pPr>
            <a:r>
              <a:rPr lang="en" sz="9000"/>
              <a:t>Please feel free to ask any questions regarding any issues you may have.</a:t>
            </a:r>
            <a:endParaRPr sz="9000"/>
          </a:p>
          <a:p>
            <a:pPr indent="-371475" lvl="0" marL="457200" rtl="0" algn="l">
              <a:spcBef>
                <a:spcPts val="0"/>
              </a:spcBef>
              <a:spcAft>
                <a:spcPts val="0"/>
              </a:spcAft>
              <a:buSzPct val="100000"/>
              <a:buChar char="-"/>
            </a:pPr>
            <a:r>
              <a:rPr lang="en" sz="9000"/>
              <a:t>I am always happy to help with anything you may need. </a:t>
            </a:r>
            <a:endParaRPr sz="9000"/>
          </a:p>
          <a:p>
            <a:pPr indent="0" lvl="0" marL="0" rtl="0" algn="l">
              <a:spcBef>
                <a:spcPts val="1200"/>
              </a:spcBef>
              <a:spcAft>
                <a:spcPts val="0"/>
              </a:spcAft>
              <a:buNone/>
            </a:pPr>
            <a:r>
              <a:t/>
            </a:r>
            <a:endParaRPr/>
          </a:p>
          <a:p>
            <a:pPr indent="0" lvl="0" marL="0" rtl="0" algn="l">
              <a:spcBef>
                <a:spcPts val="1200"/>
              </a:spcBef>
              <a:spcAft>
                <a:spcPts val="0"/>
              </a:spcAft>
              <a:buNone/>
            </a:pPr>
            <a:r>
              <a:t/>
            </a:r>
            <a:endParaRPr/>
          </a:p>
          <a:p>
            <a:pPr indent="0" lvl="0" marL="0" rtl="0" algn="l">
              <a:spcBef>
                <a:spcPts val="1200"/>
              </a:spcBef>
              <a:spcAft>
                <a:spcPts val="0"/>
              </a:spcAft>
              <a:buNone/>
            </a:pPr>
            <a:r>
              <a:t/>
            </a:r>
            <a:endParaRPr/>
          </a:p>
          <a:p>
            <a:pPr indent="0" lvl="0" marL="0" rtl="0" algn="l">
              <a:spcBef>
                <a:spcPts val="1200"/>
              </a:spcBef>
              <a:spcAft>
                <a:spcPts val="0"/>
              </a:spcAft>
              <a:buNone/>
            </a:pPr>
            <a:r>
              <a:t/>
            </a:r>
            <a:endParaRPr/>
          </a:p>
          <a:p>
            <a:pPr indent="0" lvl="0" marL="0" rtl="0" algn="l">
              <a:spcBef>
                <a:spcPts val="1200"/>
              </a:spcBef>
              <a:spcAft>
                <a:spcPts val="0"/>
              </a:spcAft>
              <a:buNone/>
            </a:pPr>
            <a:r>
              <a:t/>
            </a:r>
            <a:endParaRPr/>
          </a:p>
          <a:p>
            <a:pPr indent="0" lvl="0" marL="0" rtl="0" algn="l">
              <a:spcBef>
                <a:spcPts val="1200"/>
              </a:spcBef>
              <a:spcAft>
                <a:spcPts val="120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late">
  <a:themeElements>
    <a:clrScheme name="Slate">
      <a:dk1>
        <a:srgbClr val="FFFFFF"/>
      </a:dk1>
      <a:lt1>
        <a:srgbClr val="37474F"/>
      </a:lt1>
      <a:dk2>
        <a:srgbClr val="9E9E9E"/>
      </a:dk2>
      <a:lt2>
        <a:srgbClr val="E0E0E0"/>
      </a:lt2>
      <a:accent1>
        <a:srgbClr val="616161"/>
      </a:accent1>
      <a:accent2>
        <a:srgbClr val="78909C"/>
      </a:accent2>
      <a:accent3>
        <a:srgbClr val="CACACA"/>
      </a:accent3>
      <a:accent4>
        <a:srgbClr val="64FFDA"/>
      </a:accent4>
      <a:accent5>
        <a:srgbClr val="FFD966"/>
      </a:accent5>
      <a:accent6>
        <a:srgbClr val="F5F5F5"/>
      </a:accent6>
      <a:hlink>
        <a:srgbClr val="FFD966"/>
      </a:hlink>
      <a:folHlink>
        <a:srgbClr val="FFD96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