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192"/>
  </p:normalViewPr>
  <p:slideViewPr>
    <p:cSldViewPr snapToGrid="0">
      <p:cViewPr varScale="1">
        <p:scale>
          <a:sx n="110" d="100"/>
          <a:sy n="110" d="100"/>
        </p:scale>
        <p:origin x="63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at-school/education-glossary/grammar-literacy-glossary-a-c/#conjunction" TargetMode="External"/><Relationship Id="rId7" Type="http://schemas.openxmlformats.org/officeDocument/2006/relationships/hyperlink" Target="https://home.oxfordowl.co.uk/at-school/education-glossary/grammar-literacy-glossary-d-i/#invertedcomma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ome.oxfordowl.co.uk/at-school/education-glossary/grammar-literacy-glossary-j-q/#paragraph" TargetMode="External"/><Relationship Id="rId5" Type="http://schemas.openxmlformats.org/officeDocument/2006/relationships/hyperlink" Target="https://home.oxfordowl.co.uk/at-school/education-glossary/grammar-literacy-glossary-j-q/#preposition" TargetMode="External"/><Relationship Id="rId4" Type="http://schemas.openxmlformats.org/officeDocument/2006/relationships/hyperlink" Target="https://home.oxfordowl.co.uk/at-school/education-glossary/grammar-literacy-glossary-a-c/#adverb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at-school/education-glossary/grammar-literacy-glossary-d-i/#homophon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n.oxfordowl.co.uk/2019/08/29/13/54/08/76f1443d-9b6d-4030-be0d-25fcfef01438/SpellingWordList_Y3-4.pd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77F05-C498-E86F-B0EB-6043A485DE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Year 3 Key Learning</a:t>
            </a:r>
          </a:p>
        </p:txBody>
      </p:sp>
    </p:spTree>
    <p:extLst>
      <p:ext uri="{BB962C8B-B14F-4D97-AF65-F5344CB8AC3E}">
        <p14:creationId xmlns:p14="http://schemas.microsoft.com/office/powerpoint/2010/main" val="294742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/>
              <a:t>Grammar and Punctuation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989663"/>
            <a:ext cx="10820400" cy="4539723"/>
          </a:xfrm>
        </p:spPr>
        <p:txBody>
          <a:bodyPr anchor="t">
            <a:normAutofit/>
          </a:bodyPr>
          <a:lstStyle/>
          <a:p>
            <a:pPr fontAlgn="base">
              <a:lnSpc>
                <a:spcPct val="90000"/>
              </a:lnSpc>
            </a:pPr>
            <a:r>
              <a:rPr lang="en-GB" sz="1600" b="0" i="0" u="none" strike="noStrike" dirty="0">
                <a:effectLst/>
              </a:rPr>
              <a:t>In Year 3, your child will learn to: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 </a:t>
            </a:r>
            <a:r>
              <a:rPr lang="en-GB" b="0" i="1" u="none" strike="noStrike" dirty="0">
                <a:effectLst/>
              </a:rPr>
              <a:t>a</a:t>
            </a:r>
            <a:r>
              <a:rPr lang="en-GB" b="0" i="0" u="none" strike="noStrike" dirty="0">
                <a:effectLst/>
              </a:rPr>
              <a:t> and </a:t>
            </a:r>
            <a:r>
              <a:rPr lang="en-GB" b="0" i="1" u="none" strike="noStrike" dirty="0">
                <a:effectLst/>
              </a:rPr>
              <a:t>an</a:t>
            </a:r>
            <a:r>
              <a:rPr lang="en-GB" b="0" i="0" u="none" strike="noStrike" dirty="0">
                <a:effectLst/>
              </a:rPr>
              <a:t> correctly, for example ‘</a:t>
            </a:r>
            <a:r>
              <a:rPr lang="en-GB" b="0" i="1" u="none" strike="noStrike" dirty="0">
                <a:effectLst/>
              </a:rPr>
              <a:t>a</a:t>
            </a:r>
            <a:r>
              <a:rPr lang="en-GB" b="0" i="0" u="none" strike="noStrike" dirty="0">
                <a:effectLst/>
              </a:rPr>
              <a:t> rock’, ‘</a:t>
            </a:r>
            <a:r>
              <a:rPr lang="en-GB" b="0" i="1" u="none" strike="noStrike" dirty="0">
                <a:effectLst/>
              </a:rPr>
              <a:t>an</a:t>
            </a:r>
            <a:r>
              <a:rPr lang="en-GB" b="0" i="0" u="none" strike="noStrike" dirty="0">
                <a:effectLst/>
              </a:rPr>
              <a:t> ice-cream’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 </a:t>
            </a:r>
            <a:r>
              <a:rPr lang="en-GB" b="0" i="0" u="sng" strike="noStrike" dirty="0">
                <a:effectLst/>
                <a:hlinkClick r:id="rId3"/>
              </a:rPr>
              <a:t>conjunctions </a:t>
            </a:r>
            <a:r>
              <a:rPr lang="en-GB" b="0" i="0" u="none" strike="noStrike" dirty="0">
                <a:effectLst/>
              </a:rPr>
              <a:t>to talk about time, place and cause, for example, ‘I went to play football </a:t>
            </a:r>
            <a:r>
              <a:rPr lang="en-GB" b="0" i="1" u="none" strike="noStrike" dirty="0">
                <a:effectLst/>
              </a:rPr>
              <a:t>after</a:t>
            </a:r>
            <a:r>
              <a:rPr lang="en-GB" b="0" i="0" u="none" strike="noStrike" dirty="0">
                <a:effectLst/>
              </a:rPr>
              <a:t> I finished dinner’ (time), ‘I asked him to move </a:t>
            </a:r>
            <a:r>
              <a:rPr lang="en-GB" b="0" i="1" u="none" strike="noStrike" dirty="0">
                <a:effectLst/>
              </a:rPr>
              <a:t>so</a:t>
            </a:r>
            <a:r>
              <a:rPr lang="en-GB" b="0" i="0" u="none" strike="noStrike" dirty="0">
                <a:effectLst/>
              </a:rPr>
              <a:t> I could see the sign’ (cause) or ‘I went back to the chair </a:t>
            </a:r>
            <a:r>
              <a:rPr lang="en-GB" b="0" i="1" u="none" strike="noStrike" dirty="0">
                <a:effectLst/>
              </a:rPr>
              <a:t>where</a:t>
            </a:r>
            <a:r>
              <a:rPr lang="en-GB" b="0" i="0" u="none" strike="noStrike" dirty="0">
                <a:effectLst/>
              </a:rPr>
              <a:t> I left my coat’ (place)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 </a:t>
            </a:r>
            <a:r>
              <a:rPr lang="en-GB" b="0" i="0" u="sng" strike="noStrike" dirty="0">
                <a:effectLst/>
                <a:hlinkClick r:id="rId4"/>
              </a:rPr>
              <a:t>adverbs </a:t>
            </a:r>
            <a:r>
              <a:rPr lang="en-GB" b="0" i="0" u="none" strike="noStrike" dirty="0">
                <a:effectLst/>
              </a:rPr>
              <a:t>to talk about time, place and cause, for example, ‘I’ll tidy my bedroom </a:t>
            </a:r>
            <a:r>
              <a:rPr lang="en-GB" b="0" i="1" u="none" strike="noStrike" dirty="0">
                <a:effectLst/>
              </a:rPr>
              <a:t>tomorrow</a:t>
            </a:r>
            <a:r>
              <a:rPr lang="en-GB" b="0" i="0" u="none" strike="noStrike" dirty="0">
                <a:effectLst/>
              </a:rPr>
              <a:t>’ (time), ‘The man waited </a:t>
            </a:r>
            <a:r>
              <a:rPr lang="en-GB" b="0" i="1" u="none" strike="noStrike" dirty="0">
                <a:effectLst/>
              </a:rPr>
              <a:t>outside</a:t>
            </a:r>
            <a:r>
              <a:rPr lang="en-GB" b="0" i="0" u="none" strike="noStrike" dirty="0">
                <a:effectLst/>
              </a:rPr>
              <a:t>’ (place), ‘The bus broke down </a:t>
            </a:r>
            <a:r>
              <a:rPr lang="en-GB" b="0" i="1" u="none" strike="noStrike" dirty="0">
                <a:effectLst/>
              </a:rPr>
              <a:t>therefore </a:t>
            </a:r>
            <a:r>
              <a:rPr lang="en-GB" b="0" i="0" u="none" strike="noStrike" dirty="0">
                <a:effectLst/>
              </a:rPr>
              <a:t>I was late’ (cause)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 </a:t>
            </a:r>
            <a:r>
              <a:rPr lang="en-GB" b="0" i="0" u="sng" strike="noStrike" dirty="0">
                <a:effectLst/>
                <a:hlinkClick r:id="rId5"/>
              </a:rPr>
              <a:t>prepositions </a:t>
            </a:r>
            <a:r>
              <a:rPr lang="en-GB" b="0" i="0" u="none" strike="noStrike" dirty="0">
                <a:effectLst/>
              </a:rPr>
              <a:t>to talk about time, place and cause, for example, ‘We met </a:t>
            </a:r>
            <a:r>
              <a:rPr lang="en-GB" b="0" i="1" u="none" strike="noStrike" dirty="0">
                <a:effectLst/>
              </a:rPr>
              <a:t>at</a:t>
            </a:r>
            <a:r>
              <a:rPr lang="en-GB" b="0" i="0" u="none" strike="noStrike" dirty="0">
                <a:effectLst/>
              </a:rPr>
              <a:t> 2pm’ (time), ‘The school was </a:t>
            </a:r>
            <a:r>
              <a:rPr lang="en-GB" b="0" i="1" u="none" strike="noStrike" dirty="0">
                <a:effectLst/>
              </a:rPr>
              <a:t>next</a:t>
            </a:r>
            <a:r>
              <a:rPr lang="en-GB" b="0" i="0" u="none" strike="noStrike" dirty="0">
                <a:effectLst/>
              </a:rPr>
              <a:t> to the shops’ (place) or ‘We ran home </a:t>
            </a:r>
            <a:r>
              <a:rPr lang="en-GB" b="0" i="1" u="none" strike="noStrike" dirty="0">
                <a:effectLst/>
              </a:rPr>
              <a:t>because of</a:t>
            </a:r>
            <a:r>
              <a:rPr lang="en-GB" b="0" i="0" u="none" strike="noStrike" dirty="0">
                <a:effectLst/>
              </a:rPr>
              <a:t> the rain’ (cause)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Put sentences together into </a:t>
            </a:r>
            <a:r>
              <a:rPr lang="en-GB" b="0" i="0" u="sng" strike="noStrike" dirty="0">
                <a:effectLst/>
                <a:hlinkClick r:id="rId6"/>
              </a:rPr>
              <a:t>paragraphs</a:t>
            </a:r>
            <a:endParaRPr lang="en-GB" b="0" i="0" u="none" strike="noStrike" dirty="0">
              <a:effectLst/>
            </a:endParaRP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 heading and subheadings in non-fiction texts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 the present perfect form of verbs, for example, ‘Bella </a:t>
            </a:r>
            <a:r>
              <a:rPr lang="en-GB" b="0" i="1" u="none" strike="noStrike" dirty="0">
                <a:effectLst/>
              </a:rPr>
              <a:t>has lost</a:t>
            </a:r>
            <a:r>
              <a:rPr lang="en-GB" b="0" i="0" u="none" strike="noStrike" dirty="0">
                <a:effectLst/>
              </a:rPr>
              <a:t> her keys’ or ‘I </a:t>
            </a:r>
            <a:r>
              <a:rPr lang="en-GB" b="0" i="1" u="none" strike="noStrike" dirty="0">
                <a:effectLst/>
              </a:rPr>
              <a:t>have lived</a:t>
            </a:r>
            <a:r>
              <a:rPr lang="en-GB" b="0" i="0" u="none" strike="noStrike" dirty="0">
                <a:effectLst/>
              </a:rPr>
              <a:t> in London for fifteen years’ to talk about events that started in the past and are still happening</a:t>
            </a:r>
          </a:p>
          <a:p>
            <a:pPr marL="742950" lvl="1" indent="-28575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Use </a:t>
            </a:r>
            <a:r>
              <a:rPr lang="en-GB" b="0" i="0" u="sng" strike="noStrike" dirty="0">
                <a:effectLst/>
                <a:hlinkClick r:id="rId7"/>
              </a:rPr>
              <a:t>inverted commas</a:t>
            </a:r>
            <a:r>
              <a:rPr lang="en-GB" b="0" i="0" u="none" strike="noStrike" dirty="0">
                <a:effectLst/>
              </a:rPr>
              <a:t> for speech, for example:</a:t>
            </a:r>
            <a:br>
              <a:rPr lang="en-GB" b="0" i="0" u="none" strike="noStrike" dirty="0">
                <a:effectLst/>
              </a:rPr>
            </a:br>
            <a:r>
              <a:rPr lang="en-GB" b="0" i="0" u="none" strike="noStrike" dirty="0">
                <a:effectLst/>
              </a:rPr>
              <a:t>“It’s pizza for dinner,” said Dad.</a:t>
            </a:r>
            <a:br>
              <a:rPr lang="en-GB" b="0" i="0" u="none" strike="noStrike" dirty="0">
                <a:effectLst/>
              </a:rPr>
            </a:br>
            <a:r>
              <a:rPr lang="en-GB" b="0" i="0" u="none" strike="noStrike" dirty="0">
                <a:effectLst/>
              </a:rPr>
              <a:t>“We’re going to win!</a:t>
            </a:r>
            <a:r>
              <a:rPr lang="en-GB" b="0" i="1" u="none" strike="noStrike" dirty="0">
                <a:effectLst/>
              </a:rPr>
              <a:t>”</a:t>
            </a:r>
            <a:r>
              <a:rPr lang="en-GB" b="0" i="0" u="none" strike="noStrike" dirty="0">
                <a:effectLst/>
              </a:rPr>
              <a:t> said Bill.</a:t>
            </a:r>
          </a:p>
          <a:p>
            <a:pPr>
              <a:lnSpc>
                <a:spcPct val="90000"/>
              </a:lnSpc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063869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Spelling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989663"/>
            <a:ext cx="10820400" cy="4539723"/>
          </a:xfrm>
        </p:spPr>
        <p:txBody>
          <a:bodyPr anchor="t">
            <a:normAutofit/>
          </a:bodyPr>
          <a:lstStyle/>
          <a:p>
            <a:pPr algn="l" fontAlgn="base"/>
            <a:r>
              <a:rPr lang="en-GB" sz="1600" b="0" i="0" u="none" strike="noStrike" dirty="0">
                <a:effectLst/>
              </a:rPr>
              <a:t>In Year 3, your child will learn: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how to use a dictionary to check their spelling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spell many </a:t>
            </a:r>
            <a:r>
              <a:rPr lang="en-GB" b="0" i="0" u="sng" strike="noStrike" dirty="0"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homophones</a:t>
            </a:r>
            <a:r>
              <a:rPr lang="en-GB" b="0" i="0" u="none" strike="noStrike" dirty="0">
                <a:effectLst/>
              </a:rPr>
              <a:t> correctly:</a:t>
            </a:r>
          </a:p>
          <a:p>
            <a:pPr fontAlgn="base"/>
            <a:r>
              <a:rPr lang="en-GB" sz="1600" b="1" dirty="0">
                <a:effectLst/>
              </a:rPr>
              <a:t>Year 3 and 4 Homophones list</a:t>
            </a:r>
            <a:endParaRPr lang="en-GB" sz="1600" dirty="0">
              <a:effectLst/>
            </a:endParaRPr>
          </a:p>
          <a:p>
            <a:pPr fontAlgn="base"/>
            <a:r>
              <a:rPr lang="en-GB" sz="1600" dirty="0">
                <a:effectLst/>
              </a:rPr>
              <a:t>accept/except, affect/effect, ball/bawl, berry/bury, brake/break, fair/fare, grate/great, groan/grown, here/hear, heel/heal/he’ll, knot/not, mail/male, main/mane, meat/meet, medal/meddle, missed/mist, peace/piece, plain/plane, rain/rein/reign, scene/seen, weather/whether, whose/who’s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spelling more words with prefixes including words beginning </a:t>
            </a:r>
            <a:r>
              <a:rPr lang="en-GB" b="0" i="1" u="none" strike="noStrike" dirty="0">
                <a:effectLst/>
              </a:rPr>
              <a:t>dis-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mis-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in-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re-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im-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sub-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inter-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super-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anti-</a:t>
            </a:r>
            <a:r>
              <a:rPr lang="en-GB" b="0" i="0" u="none" strike="noStrike" dirty="0">
                <a:effectLst/>
              </a:rPr>
              <a:t>,</a:t>
            </a:r>
            <a:r>
              <a:rPr lang="en-GB" b="0" i="1" u="none" strike="noStrike" dirty="0">
                <a:effectLst/>
              </a:rPr>
              <a:t> auto-</a:t>
            </a:r>
            <a:endParaRPr lang="en-GB" b="0" i="0" u="none" strike="noStrike" dirty="0">
              <a:effectLst/>
            </a:endParaRP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spelling more words with suffixes and other endings, including words ending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ation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ly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-sure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ture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sion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-ion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ous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-</a:t>
            </a:r>
            <a:r>
              <a:rPr lang="en-GB" b="0" i="1" u="none" strike="noStrike" dirty="0" err="1">
                <a:effectLst/>
              </a:rPr>
              <a:t>tion</a:t>
            </a:r>
            <a:r>
              <a:rPr lang="en-GB" b="0" i="0" u="none" strike="noStrike" dirty="0">
                <a:effectLst/>
              </a:rPr>
              <a:t>,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words with unusual spelling such as </a:t>
            </a:r>
            <a:r>
              <a:rPr lang="en-GB" b="0" i="0" u="none" strike="noStrike" dirty="0" err="1">
                <a:effectLst/>
              </a:rPr>
              <a:t>ch</a:t>
            </a:r>
            <a:r>
              <a:rPr lang="en-GB" b="0" i="0" u="none" strike="noStrike" dirty="0">
                <a:effectLst/>
              </a:rPr>
              <a:t> for /k/, </a:t>
            </a:r>
            <a:r>
              <a:rPr lang="en-GB" b="0" i="0" u="none" strike="noStrike" dirty="0" err="1">
                <a:effectLst/>
              </a:rPr>
              <a:t>gue</a:t>
            </a:r>
            <a:r>
              <a:rPr lang="en-GB" b="0" i="0" u="none" strike="noStrike" dirty="0">
                <a:effectLst/>
              </a:rPr>
              <a:t> for /g/ and que for /k/, </a:t>
            </a:r>
            <a:r>
              <a:rPr lang="en-GB" b="0" i="0" u="none" strike="noStrike" dirty="0" err="1">
                <a:effectLst/>
              </a:rPr>
              <a:t>sc</a:t>
            </a:r>
            <a:r>
              <a:rPr lang="en-GB" b="0" i="0" u="none" strike="noStrike" dirty="0">
                <a:effectLst/>
              </a:rPr>
              <a:t> for /s/ and </a:t>
            </a:r>
            <a:r>
              <a:rPr lang="en-GB" b="0" i="0" u="none" strike="noStrike" dirty="0" err="1">
                <a:effectLst/>
              </a:rPr>
              <a:t>ei</a:t>
            </a:r>
            <a:r>
              <a:rPr lang="en-GB" b="0" i="0" u="none" strike="noStrike" dirty="0">
                <a:effectLst/>
              </a:rPr>
              <a:t>, </a:t>
            </a:r>
            <a:r>
              <a:rPr lang="en-GB" b="0" i="0" u="none" strike="noStrike" dirty="0" err="1">
                <a:effectLst/>
              </a:rPr>
              <a:t>eigh</a:t>
            </a:r>
            <a:r>
              <a:rPr lang="en-GB" b="0" i="0" u="none" strike="noStrike" dirty="0">
                <a:effectLst/>
              </a:rPr>
              <a:t>, and </a:t>
            </a:r>
            <a:r>
              <a:rPr lang="en-GB" b="0" i="0" u="none" strike="noStrike" dirty="0" err="1">
                <a:effectLst/>
              </a:rPr>
              <a:t>ey</a:t>
            </a:r>
            <a:r>
              <a:rPr lang="en-GB" b="0" i="0" u="none" strike="noStrike" dirty="0">
                <a:effectLst/>
              </a:rPr>
              <a:t> for /ay/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using the possessive apostrophe with regular and irregular plurals, for example, </a:t>
            </a:r>
            <a:r>
              <a:rPr lang="en-GB" b="0" i="1" u="none" strike="noStrike" dirty="0">
                <a:effectLst/>
              </a:rPr>
              <a:t>the</a:t>
            </a:r>
            <a:r>
              <a:rPr lang="en-GB" b="0" i="0" u="none" strike="noStrike" dirty="0">
                <a:effectLst/>
              </a:rPr>
              <a:t> </a:t>
            </a:r>
            <a:r>
              <a:rPr lang="en-GB" b="0" i="1" u="none" strike="noStrike" dirty="0">
                <a:effectLst/>
              </a:rPr>
              <a:t>children’s lunch</a:t>
            </a:r>
            <a:r>
              <a:rPr lang="en-GB" b="0" i="0" u="none" strike="noStrike" dirty="0">
                <a:effectLst/>
              </a:rPr>
              <a:t>, </a:t>
            </a:r>
            <a:r>
              <a:rPr lang="en-GB" b="0" i="1" u="none" strike="noStrike" dirty="0">
                <a:effectLst/>
              </a:rPr>
              <a:t>the girls’ shoes</a:t>
            </a:r>
            <a:endParaRPr lang="en-GB" b="0" i="0" u="none" strike="noStrike" dirty="0">
              <a:effectLst/>
            </a:endParaRP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spelling words that are often misspelt (see our </a:t>
            </a:r>
            <a:r>
              <a:rPr lang="en-GB" b="0" i="0" u="sng" strike="noStrike" dirty="0">
                <a:effectLst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Spelling word list for Year 3 and Year 4</a:t>
            </a:r>
            <a:r>
              <a:rPr lang="en-GB" b="0" i="0" u="none" strike="noStrike" dirty="0">
                <a:effectLst/>
              </a:rPr>
              <a:t>)</a:t>
            </a:r>
          </a:p>
          <a:p>
            <a:pPr>
              <a:lnSpc>
                <a:spcPct val="90000"/>
              </a:lnSpc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94961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Writing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989663"/>
            <a:ext cx="10820400" cy="4539723"/>
          </a:xfrm>
        </p:spPr>
        <p:txBody>
          <a:bodyPr anchor="t">
            <a:normAutofit/>
          </a:bodyPr>
          <a:lstStyle/>
          <a:p>
            <a:pPr algn="l" fontAlgn="base"/>
            <a:r>
              <a:rPr lang="en-GB" sz="1600" b="0" i="0" u="none" strike="noStrike" dirty="0">
                <a:effectLst/>
              </a:rPr>
              <a:t>In Year 3, your child will learn: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talk about similar pieces of writing, and using these to help them plan their own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plan their writing by talking about it or writing down key words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use a rich vocabulary and a range of sentence structures to make their writing interesting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create settings, characters, and plots for stories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use simple organisational devices (for example, headings and sub-headings) when writing non-fiction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proof-reading their writing for spelling, grammar, and punctuation errors</a:t>
            </a:r>
          </a:p>
          <a:p>
            <a:pPr marL="742950" lvl="1" indent="-285750" algn="l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</a:rPr>
              <a:t>to read their writing out loud.</a:t>
            </a:r>
          </a:p>
          <a:p>
            <a:pPr>
              <a:lnSpc>
                <a:spcPct val="90000"/>
              </a:lnSpc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769724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Number and place value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989663"/>
            <a:ext cx="10820400" cy="453972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600" b="0" i="0" u="none" strike="noStrike" dirty="0">
                <a:effectLst/>
              </a:rPr>
              <a:t>In Year 3, your child will learn: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Count from 0 in multiples of 4, 8, 50 and 100.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Count up and down in tenths.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Read and write numbers up to 1000 in numerals and in words. </a:t>
            </a:r>
            <a:r>
              <a:rPr lang="en-GB" sz="1600" dirty="0">
                <a:solidFill>
                  <a:srgbClr val="005EA8"/>
                </a:solidFill>
                <a:effectLst/>
              </a:rPr>
              <a:t></a:t>
            </a:r>
            <a:r>
              <a:rPr lang="en-GB" sz="1600" dirty="0">
                <a:effectLst/>
              </a:rPr>
              <a:t>Read and write numbers with one decimal place.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Identify, represent and estimate numbers using different representations (including the number line).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Recognise the place value of each digit in a three-digit number (hundreds, tens, ones). 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Identify the value of each digit to one decimal place. </a:t>
            </a:r>
            <a:r>
              <a:rPr lang="en-GB" sz="1600" dirty="0">
                <a:solidFill>
                  <a:srgbClr val="005EA8"/>
                </a:solidFill>
                <a:effectLst/>
              </a:rPr>
              <a:t></a:t>
            </a:r>
            <a:r>
              <a:rPr lang="en-GB" sz="1600" dirty="0">
                <a:effectLst/>
              </a:rPr>
              <a:t>Partition numbers in different ways (e.g. 146 = 100+ 40+6 and 146 = 130+16). 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Compare and order numbers up to 1000.</a:t>
            </a:r>
          </a:p>
          <a:p>
            <a:pPr algn="just">
              <a:spcAft>
                <a:spcPts val="0"/>
              </a:spcAft>
            </a:pPr>
            <a:r>
              <a:rPr lang="en-GB" sz="1600" dirty="0"/>
              <a:t>C</a:t>
            </a:r>
            <a:r>
              <a:rPr lang="en-GB" sz="1600" dirty="0">
                <a:effectLst/>
              </a:rPr>
              <a:t>ompare and order numbers with one decimal place.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Find 1, 10 or 100 more or less than a given number.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Round numbers to at least 1000 to the nearest 10 or 100. </a:t>
            </a:r>
            <a:r>
              <a:rPr lang="en-GB" sz="1600" dirty="0">
                <a:solidFill>
                  <a:srgbClr val="005EA8"/>
                </a:solidFill>
                <a:effectLst/>
              </a:rPr>
              <a:t></a:t>
            </a:r>
            <a:r>
              <a:rPr lang="en-GB" sz="1600" dirty="0">
                <a:effectLst/>
              </a:rPr>
              <a:t>Find the effect of multiplying a one- or two-digit number by 10 and 100,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identify the value of the digits in the answer.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Describe and extend number sequences involving counting on or back in different steps.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Read Roman numerals from I to XII.</a:t>
            </a:r>
          </a:p>
          <a:p>
            <a:pPr algn="just">
              <a:spcAft>
                <a:spcPts val="0"/>
              </a:spcAft>
            </a:pPr>
            <a:r>
              <a:rPr lang="en-GB" sz="1600" dirty="0">
                <a:effectLst/>
              </a:rPr>
              <a:t>Solve number problems and practical problems involving these ideas.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58504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Number addition and subtraction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50077"/>
            <a:ext cx="10820400" cy="4679309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1600" b="0" i="0" u="none" strike="noStrike" dirty="0">
                <a:effectLst/>
              </a:rPr>
              <a:t>In Year 3, your child will learn:</a:t>
            </a:r>
          </a:p>
          <a:p>
            <a:r>
              <a:rPr lang="en-GB" sz="1600" dirty="0">
                <a:effectLst/>
              </a:rPr>
              <a:t>Choose an appropriate strategy to solve a calculation based upon the numbers involved (recall a known fact, calculate mentally, use a jotting, written method). </a:t>
            </a:r>
          </a:p>
          <a:p>
            <a:r>
              <a:rPr lang="en-GB" sz="1600" dirty="0">
                <a:effectLst/>
              </a:rPr>
              <a:t>Select a mental strategy appropriate for the numbers involved in the calculation. </a:t>
            </a:r>
          </a:p>
          <a:p>
            <a:r>
              <a:rPr lang="en-GB" sz="1600" dirty="0">
                <a:effectLst/>
              </a:rPr>
              <a:t>Understand and use take away and difference for subtraction, deciding on the most efficient method for the numbers involved, irrespective of context. </a:t>
            </a:r>
          </a:p>
          <a:p>
            <a:r>
              <a:rPr lang="en-GB" sz="1600" dirty="0">
                <a:effectLst/>
              </a:rPr>
              <a:t>Recall/use addition/subtraction facts for 100 (multiples of 5 and 10). </a:t>
            </a:r>
          </a:p>
          <a:p>
            <a:r>
              <a:rPr lang="en-GB" sz="1600" dirty="0">
                <a:effectLst/>
              </a:rPr>
              <a:t>Derive and use addition and subtraction facts for 100.</a:t>
            </a:r>
          </a:p>
          <a:p>
            <a:r>
              <a:rPr lang="en-GB" sz="1600" dirty="0">
                <a:effectLst/>
              </a:rPr>
              <a:t>Derive and use addition and subtraction facts for multiples of 100 totalling 1000. </a:t>
            </a:r>
          </a:p>
          <a:p>
            <a:r>
              <a:rPr lang="en-GB" sz="1600" dirty="0">
                <a:effectLst/>
              </a:rPr>
              <a:t>Add and subtract numbers mentally, including: a three-digit number and ones, a three-digit number and tens, a three-digit number and hundreds.</a:t>
            </a:r>
          </a:p>
          <a:p>
            <a:r>
              <a:rPr lang="en-GB" sz="1600" dirty="0">
                <a:effectLst/>
              </a:rPr>
              <a:t>Add and subtract numbers with up to three digits, using formal written methods of columnar addition and subtraction.</a:t>
            </a:r>
          </a:p>
          <a:p>
            <a:r>
              <a:rPr lang="en-GB" sz="1600" dirty="0">
                <a:effectLst/>
              </a:rPr>
              <a:t>Estimate the answer to a calculation and use inverse operations to check answers.</a:t>
            </a:r>
            <a:endParaRPr lang="en-GB" sz="1600" dirty="0"/>
          </a:p>
          <a:p>
            <a:r>
              <a:rPr lang="en-GB" sz="1600" dirty="0">
                <a:effectLst/>
              </a:rPr>
              <a:t>Solve problems, including missing number problems, using number facts, place value, and more complex addition and subtraction. </a:t>
            </a:r>
          </a:p>
        </p:txBody>
      </p:sp>
    </p:spTree>
    <p:extLst>
      <p:ext uri="{BB962C8B-B14F-4D97-AF65-F5344CB8AC3E}">
        <p14:creationId xmlns:p14="http://schemas.microsoft.com/office/powerpoint/2010/main" val="1832026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C1709A45-C6F3-4CEE-AA0F-887FAC5CA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C051E-C174-653E-B4EA-11737F29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33400"/>
            <a:ext cx="10820400" cy="1177092"/>
          </a:xfrm>
        </p:spPr>
        <p:txBody>
          <a:bodyPr anchor="b">
            <a:normAutofit/>
          </a:bodyPr>
          <a:lstStyle/>
          <a:p>
            <a:pPr algn="ctr"/>
            <a:r>
              <a:rPr lang="en-US" sz="4400" dirty="0"/>
              <a:t>Multiplication and division</a:t>
            </a:r>
          </a:p>
        </p:txBody>
      </p:sp>
      <p:cxnSp>
        <p:nvCxnSpPr>
          <p:cNvPr id="18" name="Straight Connector 14">
            <a:extLst>
              <a:ext uri="{FF2B5EF4-FFF2-40B4-BE49-F238E27FC236}">
                <a16:creationId xmlns:a16="http://schemas.microsoft.com/office/drawing/2014/main" id="{26E963D7-0A73-484A-B8A2-DDBFEA123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1850077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FF9E4-A8FC-7B6D-CFFA-2D5415DC8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50077"/>
            <a:ext cx="10820400" cy="4679309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1600" b="0" i="0" u="none" strike="noStrike" dirty="0">
                <a:effectLst/>
              </a:rPr>
              <a:t>In Year 3, your child will learn:</a:t>
            </a:r>
          </a:p>
          <a:p>
            <a:r>
              <a:rPr lang="en-GB" sz="1600" dirty="0">
                <a:effectLst/>
              </a:rPr>
              <a:t>Choose an appropriate strategy to solve a calculation based upon the numbers involved (recall a known fact, calculate mentally, use a jotting, written method). </a:t>
            </a:r>
          </a:p>
          <a:p>
            <a:r>
              <a:rPr lang="en-GB" sz="1600" dirty="0">
                <a:effectLst/>
              </a:rPr>
              <a:t>Understand that division is the inverse of multiplication and vice versa. </a:t>
            </a:r>
          </a:p>
          <a:p>
            <a:r>
              <a:rPr lang="en-GB" sz="1600" dirty="0">
                <a:effectLst/>
              </a:rPr>
              <a:t>Understand how multiplication and division statements can be represented using arrays. </a:t>
            </a:r>
          </a:p>
          <a:p>
            <a:r>
              <a:rPr lang="en-GB" sz="1600" dirty="0">
                <a:effectLst/>
              </a:rPr>
              <a:t>Understand division as sharing and grouping and use each appropriately. </a:t>
            </a:r>
          </a:p>
          <a:p>
            <a:r>
              <a:rPr lang="en-GB" sz="1600" dirty="0">
                <a:effectLst/>
              </a:rPr>
              <a:t>Recall and use multiplication and division facts for the 3, 4 and 8 multiplication tables. </a:t>
            </a:r>
          </a:p>
          <a:p>
            <a:r>
              <a:rPr lang="en-GB" sz="1600" dirty="0">
                <a:effectLst/>
              </a:rPr>
              <a:t>Derive and use doubles of all numbers to 100 and corresponding halves. </a:t>
            </a:r>
          </a:p>
          <a:p>
            <a:r>
              <a:rPr lang="en-GB" sz="1600" dirty="0">
                <a:effectLst/>
              </a:rPr>
              <a:t>Derive and use doubles of all multiples of 50 to 500.</a:t>
            </a:r>
            <a:endParaRPr lang="en-GB" sz="1600" dirty="0"/>
          </a:p>
          <a:p>
            <a:r>
              <a:rPr lang="en-GB" sz="1600" dirty="0">
                <a:effectLst/>
              </a:rPr>
              <a:t>Write and calculate mathematical statements for multiplication and division using the multiplication tables that they know, including for two-digit numbers times one-digit numbers, using mental and progressing to formal written methods. </a:t>
            </a:r>
          </a:p>
          <a:p>
            <a:r>
              <a:rPr lang="en-GB" sz="1600" dirty="0">
                <a:effectLst/>
              </a:rPr>
              <a:t>Use estimation to check answers to calculations and determine, in the context of a problem, an appropriate degree of accuracy. </a:t>
            </a:r>
          </a:p>
          <a:p>
            <a:r>
              <a:rPr lang="en-GB" sz="1600" dirty="0">
                <a:effectLst/>
              </a:rPr>
              <a:t>Solve problems, including missing number problems, involving multiplication and division (and interpreting remainders), including positive integer scaling problems and correspondence problems in which n objects are connected to m objects. </a:t>
            </a:r>
          </a:p>
        </p:txBody>
      </p:sp>
    </p:spTree>
    <p:extLst>
      <p:ext uri="{BB962C8B-B14F-4D97-AF65-F5344CB8AC3E}">
        <p14:creationId xmlns:p14="http://schemas.microsoft.com/office/powerpoint/2010/main" val="30819796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59</TotalTime>
  <Words>1271</Words>
  <Application>Microsoft Macintosh PowerPoint</Application>
  <PresentationFormat>Widescreen</PresentationFormat>
  <Paragraphs>71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Celestial</vt:lpstr>
      <vt:lpstr>Year 3 Key Learning</vt:lpstr>
      <vt:lpstr>Grammar and Punctuation</vt:lpstr>
      <vt:lpstr>Spelling</vt:lpstr>
      <vt:lpstr>Writing</vt:lpstr>
      <vt:lpstr>Number and place value</vt:lpstr>
      <vt:lpstr>Number addition and subtraction</vt:lpstr>
      <vt:lpstr>Multiplication and division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Key Learning</dc:title>
  <dc:creator>Kate Campbell</dc:creator>
  <cp:lastModifiedBy>Kate Campbell</cp:lastModifiedBy>
  <cp:revision>2</cp:revision>
  <dcterms:created xsi:type="dcterms:W3CDTF">2022-09-23T19:43:05Z</dcterms:created>
  <dcterms:modified xsi:type="dcterms:W3CDTF">2022-09-23T20:42:50Z</dcterms:modified>
</cp:coreProperties>
</file>