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2"/>
  </p:notesMasterIdLst>
  <p:sldIdLst>
    <p:sldId id="256" r:id="rId2"/>
    <p:sldId id="263" r:id="rId3"/>
    <p:sldId id="264" r:id="rId4"/>
    <p:sldId id="273" r:id="rId5"/>
    <p:sldId id="267" r:id="rId6"/>
    <p:sldId id="266" r:id="rId7"/>
    <p:sldId id="279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83" r:id="rId16"/>
    <p:sldId id="280" r:id="rId17"/>
    <p:sldId id="282" r:id="rId18"/>
    <p:sldId id="278" r:id="rId19"/>
    <p:sldId id="291" r:id="rId20"/>
    <p:sldId id="272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 snapToGrid="0">
      <p:cViewPr varScale="1">
        <p:scale>
          <a:sx n="69" d="100"/>
          <a:sy n="69" d="100"/>
        </p:scale>
        <p:origin x="61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910359-744F-456D-9B37-E7A220F23EAE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52E22C-F79B-4CBE-A7A8-E4C3122E9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3064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9/15/2025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pPr/>
              <a:t>9/15/2025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pPr/>
              <a:t>9/15/2025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pPr/>
              <a:t>9/15/2025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pPr/>
              <a:t>9/15/2025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pPr/>
              <a:t>9/15/2025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pPr/>
              <a:t>9/15/2025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pPr/>
              <a:t>9/15/2025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pPr/>
              <a:t>9/15/2025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pPr/>
              <a:t>9/15/2025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pPr/>
              <a:t>9/15/2025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pPr/>
              <a:t>9/15/2025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pPr/>
              <a:t>9/15/2025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pPr/>
              <a:t>9/15/2025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pPr/>
              <a:t>9/15/2025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pPr/>
              <a:t>9/15/2025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pPr/>
              <a:t>9/15/2025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pPr/>
              <a:t>9/15/2025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gpbooks.co.uk/resources/ks2-sats-online-10-minute-tests?srsltid=AfmBOopEiyGW76VIqN5ZQlRwRbeUACz0XhFvFZMqbQZqDoq_-bcSdKRq" TargetMode="External"/><Relationship Id="rId2" Type="http://schemas.openxmlformats.org/officeDocument/2006/relationships/hyperlink" Target="https://www.bbc.co.uk/bitesize/articles/zrybvk7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topmarks.co.uk/Search.aspx?AgeGroup=3" TargetMode="External"/><Relationship Id="rId4" Type="http://schemas.openxmlformats.org/officeDocument/2006/relationships/hyperlink" Target="https://www.satstestsonline.co.uk/pupils/practice/maths/maths_practice.aspx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Welcome to year 6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7903" y="962804"/>
            <a:ext cx="2892762" cy="2661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3342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45FAAF-A1FD-4D61-BDA0-E699CBEA05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45285" y="2139490"/>
            <a:ext cx="8825658" cy="2677648"/>
          </a:xfrm>
        </p:spPr>
        <p:txBody>
          <a:bodyPr/>
          <a:lstStyle/>
          <a:p>
            <a:pPr algn="ctr"/>
            <a:r>
              <a:rPr lang="en-GB" sz="3600" dirty="0"/>
              <a:t>Growing together within God’s loving family, we support, challenge and inspire each other to become the best that we can be.</a:t>
            </a:r>
          </a:p>
        </p:txBody>
      </p:sp>
    </p:spTree>
    <p:extLst>
      <p:ext uri="{BB962C8B-B14F-4D97-AF65-F5344CB8AC3E}">
        <p14:creationId xmlns:p14="http://schemas.microsoft.com/office/powerpoint/2010/main" val="20810114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546FB4-58D4-4425-AD60-30B42ADBE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Spiritual, moral, social and cultural development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50B716-6D7F-47DF-9505-638A1BBD2E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4015014"/>
          </a:xfrm>
        </p:spPr>
        <p:txBody>
          <a:bodyPr>
            <a:normAutofit/>
          </a:bodyPr>
          <a:lstStyle/>
          <a:p>
            <a:r>
              <a:rPr lang="en-GB" sz="2400" dirty="0"/>
              <a:t>Importance of our health and well-being in order to have the capacity to make the right choices and work at our best level</a:t>
            </a:r>
          </a:p>
          <a:p>
            <a:r>
              <a:rPr lang="en-GB" sz="2400" dirty="0"/>
              <a:t>Positive reinforcement policy</a:t>
            </a:r>
          </a:p>
          <a:p>
            <a:r>
              <a:rPr lang="en-GB" sz="2400" dirty="0"/>
              <a:t>Reflection times where needed to support children in understanding appropriate behaviour</a:t>
            </a:r>
          </a:p>
          <a:p>
            <a:r>
              <a:rPr lang="en-GB" sz="2400" dirty="0"/>
              <a:t>Our behaviour links to the beatitudes</a:t>
            </a:r>
          </a:p>
          <a:p>
            <a:r>
              <a:rPr lang="en-GB" sz="2400" dirty="0"/>
              <a:t>Mrs Bolton drop in sessions for children and parents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15870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0C4C92-C508-441E-9160-E4BD8222D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rewards: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449165-4BD3-41C2-B06E-89F0B98A71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400" dirty="0"/>
              <a:t>Our daily reward system for following the Golden Rules and showing God’s love to one another.</a:t>
            </a:r>
          </a:p>
          <a:p>
            <a:r>
              <a:rPr lang="en-GB" sz="2400" dirty="0"/>
              <a:t>Reward assembly on a Friday to celebrate the achievements of the week. </a:t>
            </a:r>
          </a:p>
          <a:p>
            <a:r>
              <a:rPr lang="en-GB" sz="2400" dirty="0"/>
              <a:t>Classroom daily rewards – Class Dojo points leading to bingo tickets</a:t>
            </a:r>
          </a:p>
          <a:p>
            <a:r>
              <a:rPr lang="en-GB" sz="2400" dirty="0"/>
              <a:t>Star of the Day</a:t>
            </a:r>
          </a:p>
          <a:p>
            <a:r>
              <a:rPr lang="en-GB" sz="2400" dirty="0" err="1"/>
              <a:t>Classopoly</a:t>
            </a:r>
            <a:r>
              <a:rPr lang="en-GB" sz="2400" dirty="0"/>
              <a:t> for attendance</a:t>
            </a:r>
          </a:p>
        </p:txBody>
      </p:sp>
    </p:spTree>
    <p:extLst>
      <p:ext uri="{BB962C8B-B14F-4D97-AF65-F5344CB8AC3E}">
        <p14:creationId xmlns:p14="http://schemas.microsoft.com/office/powerpoint/2010/main" val="10226501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6949D-D810-42CC-8376-A8CED1E804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Sharing the fantastic work of your children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3812D2-3A42-4470-B266-2CCC4C6AD6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Sharing of great work in assembly</a:t>
            </a:r>
          </a:p>
          <a:p>
            <a:r>
              <a:rPr lang="en-GB" sz="2400" dirty="0"/>
              <a:t>Work for the working walls</a:t>
            </a:r>
          </a:p>
          <a:p>
            <a:r>
              <a:rPr lang="en-GB" sz="2400" dirty="0"/>
              <a:t>Wall of Fame</a:t>
            </a:r>
          </a:p>
          <a:p>
            <a:r>
              <a:rPr lang="en-GB" sz="2400" dirty="0"/>
              <a:t>Head teacher awards</a:t>
            </a:r>
          </a:p>
          <a:p>
            <a:r>
              <a:rPr lang="en-GB" sz="2400" dirty="0"/>
              <a:t>Sharing news with parents – phone call home</a:t>
            </a:r>
          </a:p>
          <a:p>
            <a:r>
              <a:rPr lang="en-GB" sz="2400" dirty="0"/>
              <a:t>Website</a:t>
            </a:r>
          </a:p>
          <a:p>
            <a:r>
              <a:rPr lang="en-GB" sz="2400" dirty="0"/>
              <a:t>Twitter (X)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47482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387F1B-6F2D-4754-B0A0-FE43EDAE6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6 Weekly 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587894-A8E5-4DFD-B4E8-29E40F7CB6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7973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en-GB" b="1" dirty="0"/>
          </a:p>
          <a:p>
            <a:r>
              <a:rPr lang="en-GB" sz="2400" dirty="0"/>
              <a:t>Spellings each Friday - Spelling words will be a mix of words from the year 5/6 spelling list and spelling rules</a:t>
            </a:r>
          </a:p>
          <a:p>
            <a:r>
              <a:rPr lang="en-GB" sz="2400" dirty="0"/>
              <a:t>Reading every night (between 20 and 25 pages) – reading records to be signed each night by either the parent or child</a:t>
            </a:r>
          </a:p>
          <a:p>
            <a:r>
              <a:rPr lang="en-GB" sz="2400" dirty="0"/>
              <a:t>Homework – given Friday and returned on Tuesday – in either homework book or Google Classroom</a:t>
            </a:r>
          </a:p>
          <a:p>
            <a:r>
              <a:rPr lang="en-GB" sz="2400" dirty="0"/>
              <a:t>Reinforces the learning from the week</a:t>
            </a:r>
          </a:p>
          <a:p>
            <a:endParaRPr lang="en-GB" dirty="0"/>
          </a:p>
          <a:p>
            <a:pPr marL="0" indent="0">
              <a:buNone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3565736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E33E0F8-E597-41E8-B10A-4E1B4D58F9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2" y="247650"/>
            <a:ext cx="11991975" cy="636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3256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469BEB-1B0B-4358-B477-80216F3263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6 Maths Expectations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5EADA8-22BD-4A6A-9140-38E6BB1C7E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6CEC61-CFD4-4C8A-9B3A-137B537ACF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99" y="2473601"/>
            <a:ext cx="6214542" cy="411604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0487660-FFEC-4B15-94BD-0FF662A011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0739" y="2473601"/>
            <a:ext cx="5705062" cy="354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7819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5A6E76B5-C42F-4CCC-AD84-BAA1025D757F}"/>
              </a:ext>
            </a:extLst>
          </p:cNvPr>
          <p:cNvGrpSpPr/>
          <p:nvPr/>
        </p:nvGrpSpPr>
        <p:grpSpPr>
          <a:xfrm>
            <a:off x="129623" y="168138"/>
            <a:ext cx="6122090" cy="4523133"/>
            <a:chOff x="219075" y="476250"/>
            <a:chExt cx="6947038" cy="4930637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A4877AC7-EE35-45C5-88C5-E756303D0D7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19075" y="476250"/>
              <a:ext cx="6947038" cy="4109630"/>
            </a:xfrm>
            <a:prstGeom prst="rect">
              <a:avLst/>
            </a:prstGeom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544414CA-CC89-4A19-B9AE-18304DB4D8F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19075" y="4585880"/>
              <a:ext cx="6925504" cy="821007"/>
            </a:xfrm>
            <a:prstGeom prst="rect">
              <a:avLst/>
            </a:prstGeom>
          </p:spPr>
        </p:pic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53EA085C-5C51-40BE-92F2-ADD8730A41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622" y="4691271"/>
            <a:ext cx="6122089" cy="199859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DA4F145-AFBA-4CBB-B32F-BB08C8FA3E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2945" y="1487970"/>
            <a:ext cx="5639432" cy="3332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7263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C8856D-2793-4E97-8A0A-FC42F1B769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1552161"/>
            <a:ext cx="944880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4596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EC17D5-5CB9-4BCF-B6F1-63BFEF65B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6 Writing Expectations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0D1BAD-AF7E-4D93-997C-66C5E99ACB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4025" y="2381665"/>
            <a:ext cx="8743950" cy="440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1139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DC33F18-710F-476B-B403-72E6C90DA5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0906" y="200025"/>
            <a:ext cx="8753475" cy="645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3230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6C832EA-38C0-47DE-A864-1638B3EC54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6582" y="1123950"/>
            <a:ext cx="8743950" cy="461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7242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35C10-216A-4888-8A6E-47F80CA6E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563" y="576102"/>
            <a:ext cx="8761413" cy="706964"/>
          </a:xfrm>
        </p:spPr>
        <p:txBody>
          <a:bodyPr/>
          <a:lstStyle/>
          <a:p>
            <a:r>
              <a:rPr lang="en-GB" dirty="0"/>
              <a:t>Year 6 Reading Expectations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2216B1-6414-483B-A154-3E225AB818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403" y="1283066"/>
            <a:ext cx="11817193" cy="5485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2098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40778EC-B000-4E93-B519-8D4387B8EC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099" y="2039921"/>
            <a:ext cx="1733550" cy="24765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25EEA45-DEE0-4A59-9204-9ED2799444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3788" y="2375705"/>
            <a:ext cx="1677710" cy="257248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E08B366-FC1C-45A4-A248-B4DA3F2974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695" y="4064916"/>
            <a:ext cx="1730089" cy="257248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CA608C-FEC3-4E2C-82A8-23E320200F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8110" y="2375704"/>
            <a:ext cx="1723159" cy="257248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EDDF2DC-BF9B-4786-824E-892F593D7C5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60416" y="2423698"/>
            <a:ext cx="1628775" cy="24765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0AAC59F-FA71-4A58-9702-4387ECD79FA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90036" y="2142755"/>
            <a:ext cx="1661952" cy="25724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3019310-DF90-4D3B-8674-F370E178972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48903" y="2472954"/>
            <a:ext cx="1560387" cy="237798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8458589-A661-4373-AE6D-B9EB35FC385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54202" y="4090839"/>
            <a:ext cx="1677710" cy="25334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2DE9242-313F-44E7-B895-31FA3EC17FF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108691" y="4090839"/>
            <a:ext cx="1705871" cy="257248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AF4ED08-7403-429A-A8A3-75B4A21C11CE}"/>
              </a:ext>
            </a:extLst>
          </p:cNvPr>
          <p:cNvSpPr txBox="1"/>
          <p:nvPr/>
        </p:nvSpPr>
        <p:spPr>
          <a:xfrm>
            <a:off x="1177787" y="859188"/>
            <a:ext cx="90305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</a:rPr>
              <a:t>Year 6 Recommended Reads</a:t>
            </a:r>
          </a:p>
        </p:txBody>
      </p:sp>
    </p:spTree>
    <p:extLst>
      <p:ext uri="{BB962C8B-B14F-4D97-AF65-F5344CB8AC3E}">
        <p14:creationId xmlns:p14="http://schemas.microsoft.com/office/powerpoint/2010/main" val="25997193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B87B94E-52A7-4050-B114-A30D26EF4E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062" y="91144"/>
            <a:ext cx="11357876" cy="6675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5814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08BD3F2-F79B-4F75-B31A-62D4C61C8C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856" y="454392"/>
            <a:ext cx="10750288" cy="1376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8267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6ED5AD-32D8-4EC9-A847-117580720D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777" r="37584" b="77829"/>
          <a:stretch/>
        </p:blipFill>
        <p:spPr>
          <a:xfrm>
            <a:off x="3703513" y="2348611"/>
            <a:ext cx="4412974" cy="94786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DF1B4C8-4C56-4516-AF87-E5711D36E5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6497" y="3296478"/>
            <a:ext cx="8939005" cy="3195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3770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D0B56-87BD-42C1-825A-701DB9D0F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Useful websites: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1BC05F-D997-4962-BE24-675E310F15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5636" y="2230583"/>
            <a:ext cx="11499273" cy="4488872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tx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https://www.bbc.co.uk/bitesize/articles/zrybvk7</a:t>
            </a:r>
            <a:r>
              <a:rPr lang="en-GB" dirty="0">
                <a:solidFill>
                  <a:schemeClr val="tx1"/>
                </a:solidFill>
              </a:rPr>
              <a:t> 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</a:rPr>
              <a:t>     BBC Bitesize</a:t>
            </a: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https://www.cgpbooks.co.uk/resources/ks2-sats-online-10-minute-tests?srsltid=AfmBOopEiyGW76VIqN5ZQlRwRbeUACz0XhFvFZMqbQZqDoq_-bcSdKRq</a:t>
            </a:r>
            <a:r>
              <a:rPr lang="en-GB" dirty="0">
                <a:solidFill>
                  <a:schemeClr val="tx1"/>
                </a:solidFill>
              </a:rPr>
              <a:t> 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</a:rPr>
              <a:t>     CGP 10 minute tests</a:t>
            </a: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https://www.satstestsonline.co.uk/pupils/practice/maths/maths_practice.aspx</a:t>
            </a:r>
            <a:r>
              <a:rPr lang="en-GB" dirty="0">
                <a:solidFill>
                  <a:schemeClr val="tx1"/>
                </a:solidFill>
              </a:rPr>
              <a:t> 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</a:rPr>
              <a:t>     Maths SATs Practise</a:t>
            </a: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https://www.topmarks.co.uk/Search.aspx?AgeGroup=3</a:t>
            </a:r>
            <a:r>
              <a:rPr lang="en-GB" dirty="0">
                <a:solidFill>
                  <a:schemeClr val="tx1"/>
                </a:solidFill>
              </a:rPr>
              <a:t> 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</a:rPr>
              <a:t>     </a:t>
            </a:r>
            <a:r>
              <a:rPr lang="en-GB" dirty="0" err="1">
                <a:solidFill>
                  <a:schemeClr val="tx1"/>
                </a:solidFill>
              </a:rPr>
              <a:t>Topmarks</a:t>
            </a:r>
            <a:r>
              <a:rPr lang="en-GB" dirty="0">
                <a:solidFill>
                  <a:schemeClr val="tx1"/>
                </a:solidFill>
              </a:rPr>
              <a:t> Maths Practise</a:t>
            </a: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99253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D83D06-E156-4F32-B643-063086D5325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/>
              <a:t>Any questions?</a:t>
            </a:r>
            <a:br>
              <a:rPr lang="en-GB" dirty="0"/>
            </a:br>
            <a:br>
              <a:rPr lang="en-GB" dirty="0"/>
            </a:b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4630765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4949</TotalTime>
  <Words>360</Words>
  <Application>Microsoft Office PowerPoint</Application>
  <PresentationFormat>Widescreen</PresentationFormat>
  <Paragraphs>48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Century Gothic</vt:lpstr>
      <vt:lpstr>Wingdings 3</vt:lpstr>
      <vt:lpstr>Ion Boardroom</vt:lpstr>
      <vt:lpstr>Welcome to year 6</vt:lpstr>
      <vt:lpstr>Growing together within God’s loving family, we support, challenge and inspire each other to become the best that we can be.</vt:lpstr>
      <vt:lpstr>Spiritual, moral, social and cultural development </vt:lpstr>
      <vt:lpstr>Our rewards:</vt:lpstr>
      <vt:lpstr>Sharing the fantastic work of your children</vt:lpstr>
      <vt:lpstr>Year 6 Weekly Homework</vt:lpstr>
      <vt:lpstr>PowerPoint Presentation</vt:lpstr>
      <vt:lpstr>Year 6 Maths Expectations</vt:lpstr>
      <vt:lpstr>PowerPoint Presentation</vt:lpstr>
      <vt:lpstr>PowerPoint Presentation</vt:lpstr>
      <vt:lpstr>Year 6 Writing Expectations</vt:lpstr>
      <vt:lpstr>PowerPoint Presentation</vt:lpstr>
      <vt:lpstr>PowerPoint Presentation</vt:lpstr>
      <vt:lpstr>Year 6 Reading Expectations</vt:lpstr>
      <vt:lpstr>PowerPoint Presentation</vt:lpstr>
      <vt:lpstr>PowerPoint Presentation</vt:lpstr>
      <vt:lpstr>PowerPoint Presentation</vt:lpstr>
      <vt:lpstr>SATs</vt:lpstr>
      <vt:lpstr>Useful websites:</vt:lpstr>
      <vt:lpstr>Any questions?  </vt:lpstr>
    </vt:vector>
  </TitlesOfParts>
  <Company>RM Education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</dc:title>
  <dc:creator>Mrs K. Hannon</dc:creator>
  <cp:lastModifiedBy>Mrs S Reid</cp:lastModifiedBy>
  <cp:revision>48</cp:revision>
  <dcterms:created xsi:type="dcterms:W3CDTF">2017-09-12T14:50:05Z</dcterms:created>
  <dcterms:modified xsi:type="dcterms:W3CDTF">2025-09-15T12:25:42Z</dcterms:modified>
</cp:coreProperties>
</file>