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8" r:id="rId10"/>
    <p:sldId id="265" r:id="rId11"/>
    <p:sldId id="267" r:id="rId12"/>
    <p:sldId id="270" r:id="rId13"/>
    <p:sldId id="269" r:id="rId14"/>
    <p:sldId id="273" r:id="rId15"/>
    <p:sldId id="274" r:id="rId16"/>
    <p:sldId id="272" r:id="rId17"/>
    <p:sldId id="26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4" d="100"/>
          <a:sy n="74" d="100"/>
        </p:scale>
        <p:origin x="4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1A8579B-DE5F-4B96-8F0E-6BA1154A7575}"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4200731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A8579B-DE5F-4B96-8F0E-6BA1154A7575}"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2579266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A8579B-DE5F-4B96-8F0E-6BA1154A7575}"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714020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1A8579B-DE5F-4B96-8F0E-6BA1154A7575}"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402481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1A8579B-DE5F-4B96-8F0E-6BA1154A7575}" type="datetimeFigureOut">
              <a:rPr lang="en-GB" smtClean="0"/>
              <a:t>05/05/2021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4110724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1A8579B-DE5F-4B96-8F0E-6BA1154A7575}" type="datetimeFigureOut">
              <a:rPr lang="en-GB" smtClean="0"/>
              <a:t>05/05/2021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3899391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A8579B-DE5F-4B96-8F0E-6BA1154A7575}" type="datetimeFigureOut">
              <a:rPr lang="en-GB" smtClean="0"/>
              <a:t>05/05/2021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4285819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A8579B-DE5F-4B96-8F0E-6BA1154A7575}"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2910238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A8579B-DE5F-4B96-8F0E-6BA1154A7575}"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2251952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A8579B-DE5F-4B96-8F0E-6BA1154A7575}"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3485757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A8579B-DE5F-4B96-8F0E-6BA1154A7575}"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D9987-458E-42E9-980D-1D642D098436}" type="slidenum">
              <a:rPr lang="en-GB" smtClean="0"/>
              <a:t>‹#›</a:t>
            </a:fld>
            <a:endParaRPr lang="en-GB"/>
          </a:p>
        </p:txBody>
      </p:sp>
    </p:spTree>
    <p:extLst>
      <p:ext uri="{BB962C8B-B14F-4D97-AF65-F5344CB8AC3E}">
        <p14:creationId xmlns:p14="http://schemas.microsoft.com/office/powerpoint/2010/main" val="986838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8579B-DE5F-4B96-8F0E-6BA1154A7575}" type="datetimeFigureOut">
              <a:rPr lang="en-GB" smtClean="0"/>
              <a:t>05/05/2021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5D9987-458E-42E9-980D-1D642D098436}" type="slidenum">
              <a:rPr lang="en-GB" smtClean="0"/>
              <a:t>‹#›</a:t>
            </a:fld>
            <a:endParaRPr lang="en-GB"/>
          </a:p>
        </p:txBody>
      </p:sp>
    </p:spTree>
    <p:extLst>
      <p:ext uri="{BB962C8B-B14F-4D97-AF65-F5344CB8AC3E}">
        <p14:creationId xmlns:p14="http://schemas.microsoft.com/office/powerpoint/2010/main" val="16754943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entenresources.co.uk/life-to-the-full-catholic-landing-page/"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entenresources.co.uk/life-to-the-full-catholic-landing-page/scheme-of-work-slides/"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3" name="Title 1">
            <a:extLst>
              <a:ext uri="{FF2B5EF4-FFF2-40B4-BE49-F238E27FC236}">
                <a16:creationId xmlns:a16="http://schemas.microsoft.com/office/drawing/2014/main" xmlns="" id="{B62BF21E-A449-C140-A678-6C0D77CC15CC}"/>
              </a:ext>
            </a:extLst>
          </p:cNvPr>
          <p:cNvSpPr txBox="1">
            <a:spLocks/>
          </p:cNvSpPr>
          <p:nvPr/>
        </p:nvSpPr>
        <p:spPr>
          <a:xfrm>
            <a:off x="249261" y="488778"/>
            <a:ext cx="8106948" cy="111493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smtClean="0">
                <a:latin typeface="SassoonPrimary" panose="020B0500000000000000" pitchFamily="34" charset="0"/>
              </a:rPr>
              <a:t>So, what, where, when and how</a:t>
            </a:r>
            <a:br>
              <a:rPr lang="en-US" sz="3600" dirty="0" smtClean="0">
                <a:latin typeface="SassoonPrimary" panose="020B0500000000000000" pitchFamily="34" charset="0"/>
              </a:rPr>
            </a:br>
            <a:r>
              <a:rPr lang="en-US" sz="3600" dirty="0" smtClean="0">
                <a:latin typeface="SassoonPrimary" panose="020B0500000000000000" pitchFamily="34" charset="0"/>
              </a:rPr>
              <a:t>do we do this?</a:t>
            </a:r>
            <a:endParaRPr lang="en-US" sz="3600" dirty="0">
              <a:latin typeface="SassoonPrimary" panose="020B0500000000000000" pitchFamily="34" charset="0"/>
            </a:endParaRPr>
          </a:p>
        </p:txBody>
      </p:sp>
      <p:sp>
        <p:nvSpPr>
          <p:cNvPr id="2" name="TextBox 1"/>
          <p:cNvSpPr txBox="1"/>
          <p:nvPr/>
        </p:nvSpPr>
        <p:spPr>
          <a:xfrm>
            <a:off x="492367" y="2952556"/>
            <a:ext cx="11238401" cy="1200329"/>
          </a:xfrm>
          <a:prstGeom prst="rect">
            <a:avLst/>
          </a:prstGeom>
          <a:noFill/>
        </p:spPr>
        <p:txBody>
          <a:bodyPr wrap="square" rtlCol="0">
            <a:spAutoFit/>
          </a:bodyPr>
          <a:lstStyle/>
          <a:p>
            <a:r>
              <a:rPr lang="en-GB" sz="2400" dirty="0" smtClean="0">
                <a:latin typeface="SassoonPrimary" panose="020B0500000000000000" pitchFamily="34" charset="0"/>
              </a:rPr>
              <a:t>All three programmes meet the statutory requirements from the </a:t>
            </a:r>
            <a:r>
              <a:rPr lang="en-GB" sz="2400" dirty="0" err="1" smtClean="0">
                <a:latin typeface="SassoonPrimary" panose="020B0500000000000000" pitchFamily="34" charset="0"/>
              </a:rPr>
              <a:t>DfE</a:t>
            </a:r>
            <a:r>
              <a:rPr lang="en-GB" sz="2400" dirty="0" smtClean="0">
                <a:latin typeface="SassoonPrimary" panose="020B0500000000000000" pitchFamily="34" charset="0"/>
              </a:rPr>
              <a:t> and are sensitive to our mission as Catholic educators, taking the teaching of the Church as the main focus. The programmes are:</a:t>
            </a:r>
            <a:endParaRPr lang="en-GB" sz="2400" dirty="0">
              <a:latin typeface="SassoonPrimary" panose="020B0500000000000000" pitchFamily="34" charset="0"/>
            </a:endParaRPr>
          </a:p>
        </p:txBody>
      </p:sp>
      <p:sp>
        <p:nvSpPr>
          <p:cNvPr id="5" name="Rectangle 4"/>
          <p:cNvSpPr/>
          <p:nvPr/>
        </p:nvSpPr>
        <p:spPr>
          <a:xfrm>
            <a:off x="492367" y="1862638"/>
            <a:ext cx="7680961" cy="830997"/>
          </a:xfrm>
          <a:prstGeom prst="rect">
            <a:avLst/>
          </a:prstGeom>
        </p:spPr>
        <p:txBody>
          <a:bodyPr wrap="square">
            <a:spAutoFit/>
          </a:bodyPr>
          <a:lstStyle/>
          <a:p>
            <a:r>
              <a:rPr lang="en-GB" sz="2400" dirty="0" smtClean="0">
                <a:latin typeface="SassoonPrimary" panose="020B0500000000000000" pitchFamily="34" charset="0"/>
              </a:rPr>
              <a:t>We have been researching three programmes which are available to our school. </a:t>
            </a:r>
          </a:p>
        </p:txBody>
      </p:sp>
      <p:sp>
        <p:nvSpPr>
          <p:cNvPr id="6" name="TextBox 5"/>
          <p:cNvSpPr txBox="1"/>
          <p:nvPr/>
        </p:nvSpPr>
        <p:spPr>
          <a:xfrm>
            <a:off x="492367" y="4411806"/>
            <a:ext cx="5514538" cy="1938992"/>
          </a:xfrm>
          <a:prstGeom prst="rect">
            <a:avLst/>
          </a:prstGeom>
          <a:noFill/>
        </p:spPr>
        <p:txBody>
          <a:bodyPr wrap="square" rtlCol="0">
            <a:spAutoFit/>
          </a:bodyPr>
          <a:lstStyle/>
          <a:p>
            <a:r>
              <a:rPr lang="en-GB" sz="2400" dirty="0" smtClean="0">
                <a:latin typeface="SassoonPrimary" panose="020B0500000000000000" pitchFamily="34" charset="0"/>
              </a:rPr>
              <a:t>The programmes are:</a:t>
            </a:r>
          </a:p>
          <a:p>
            <a:endParaRPr lang="en-GB" sz="2400" dirty="0" smtClean="0">
              <a:latin typeface="SassoonPrimary" panose="020B0500000000000000" pitchFamily="34" charset="0"/>
            </a:endParaRPr>
          </a:p>
          <a:p>
            <a:pPr marL="457200" indent="-457200">
              <a:buAutoNum type="arabicPeriod"/>
            </a:pPr>
            <a:r>
              <a:rPr lang="en-GB" sz="2400" dirty="0" smtClean="0">
                <a:latin typeface="SassoonPrimary" panose="020B0500000000000000" pitchFamily="34" charset="0"/>
              </a:rPr>
              <a:t>In the Beginning</a:t>
            </a:r>
          </a:p>
          <a:p>
            <a:pPr marL="457200" indent="-457200">
              <a:buAutoNum type="arabicPeriod"/>
            </a:pPr>
            <a:r>
              <a:rPr lang="en-GB" sz="2400" dirty="0" smtClean="0">
                <a:latin typeface="SassoonPrimary" panose="020B0500000000000000" pitchFamily="34" charset="0"/>
              </a:rPr>
              <a:t>A Journey in Love</a:t>
            </a:r>
          </a:p>
          <a:p>
            <a:pPr marL="457200" indent="-457200">
              <a:buAutoNum type="arabicPeriod"/>
            </a:pPr>
            <a:r>
              <a:rPr lang="en-GB" sz="2400" dirty="0" smtClean="0">
                <a:latin typeface="SassoonPrimary" panose="020B0500000000000000" pitchFamily="34" charset="0"/>
              </a:rPr>
              <a:t>Life to the Full</a:t>
            </a:r>
          </a:p>
        </p:txBody>
      </p:sp>
    </p:spTree>
    <p:extLst>
      <p:ext uri="{BB962C8B-B14F-4D97-AF65-F5344CB8AC3E}">
        <p14:creationId xmlns:p14="http://schemas.microsoft.com/office/powerpoint/2010/main" val="1530310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257906" y="2233245"/>
            <a:ext cx="11362008" cy="3908762"/>
          </a:xfrm>
          <a:prstGeom prst="rect">
            <a:avLst/>
          </a:prstGeom>
        </p:spPr>
        <p:txBody>
          <a:bodyPr wrap="square">
            <a:spAutoFit/>
          </a:bodyPr>
          <a:lstStyle/>
          <a:p>
            <a:r>
              <a:rPr lang="en-GB" sz="2400" b="0" i="0" u="none" strike="noStrike" baseline="0" dirty="0" smtClean="0">
                <a:solidFill>
                  <a:srgbClr val="000000"/>
                </a:solidFill>
                <a:latin typeface="SassoonPrimary" panose="020B0500000000000000" pitchFamily="34" charset="0"/>
              </a:rPr>
              <a:t>Dear Parents,</a:t>
            </a:r>
          </a:p>
          <a:p>
            <a:endParaRPr lang="en-GB" sz="2400" b="0" i="0" u="none" strike="noStrike" baseline="0" dirty="0" smtClean="0">
              <a:solidFill>
                <a:srgbClr val="000000"/>
              </a:solidFill>
              <a:latin typeface="SassoonPrimary" panose="020B0500000000000000" pitchFamily="34" charset="0"/>
            </a:endParaRPr>
          </a:p>
          <a:p>
            <a:r>
              <a:rPr lang="en-GB" sz="2400" b="0" i="0" u="none" strike="noStrike" baseline="0" dirty="0" smtClean="0">
                <a:solidFill>
                  <a:srgbClr val="000000"/>
                </a:solidFill>
                <a:latin typeface="SassoonPrimary" panose="020B0500000000000000" pitchFamily="34" charset="0"/>
              </a:rPr>
              <a:t>Welcome to </a:t>
            </a:r>
            <a:r>
              <a:rPr lang="en-GB" sz="2400" b="1" i="0" u="none" strike="noStrike" baseline="0" dirty="0" smtClean="0">
                <a:solidFill>
                  <a:srgbClr val="000000"/>
                </a:solidFill>
                <a:latin typeface="SassoonPrimary" panose="020B0500000000000000" pitchFamily="34" charset="0"/>
              </a:rPr>
              <a:t>“In The Beginning!” </a:t>
            </a:r>
            <a:r>
              <a:rPr lang="en-GB" sz="2400" b="0" i="0" u="none" strike="noStrike" baseline="0" dirty="0" smtClean="0">
                <a:solidFill>
                  <a:srgbClr val="000000"/>
                </a:solidFill>
                <a:latin typeface="SassoonPrimary" panose="020B0500000000000000" pitchFamily="34" charset="0"/>
              </a:rPr>
              <a:t>the first in a series of pupil workbooks making up</a:t>
            </a:r>
            <a:r>
              <a:rPr lang="en-GB" sz="2400" b="0" i="0" u="none" strike="noStrike" dirty="0" smtClean="0">
                <a:solidFill>
                  <a:srgbClr val="000000"/>
                </a:solidFill>
                <a:latin typeface="SassoonPrimary" panose="020B0500000000000000" pitchFamily="34" charset="0"/>
              </a:rPr>
              <a:t> </a:t>
            </a:r>
            <a:r>
              <a:rPr lang="en-GB" sz="2400" b="0" i="0" u="none" strike="noStrike" baseline="0" dirty="0" smtClean="0">
                <a:solidFill>
                  <a:srgbClr val="000000"/>
                </a:solidFill>
                <a:latin typeface="SassoonPrimary" panose="020B0500000000000000" pitchFamily="34" charset="0"/>
              </a:rPr>
              <a:t>the school’s SRE (Sex and Relationships Education) programme. </a:t>
            </a:r>
          </a:p>
          <a:p>
            <a:endParaRPr lang="en-GB" sz="2400" b="0" i="0" u="none" strike="noStrike" baseline="0" dirty="0" smtClean="0">
              <a:solidFill>
                <a:srgbClr val="000000"/>
              </a:solidFill>
              <a:latin typeface="SassoonPrimary" panose="020B0500000000000000" pitchFamily="34" charset="0"/>
            </a:endParaRPr>
          </a:p>
          <a:p>
            <a:r>
              <a:rPr lang="en-GB" sz="2400" b="0" i="0" u="none" strike="noStrike" baseline="0" dirty="0" smtClean="0">
                <a:solidFill>
                  <a:srgbClr val="000000"/>
                </a:solidFill>
                <a:latin typeface="SassoonPrimary" panose="020B0500000000000000" pitchFamily="34" charset="0"/>
              </a:rPr>
              <a:t>The full programme has</a:t>
            </a:r>
            <a:r>
              <a:rPr lang="en-GB" sz="2400" b="0" i="0" u="none" strike="noStrike" dirty="0" smtClean="0">
                <a:solidFill>
                  <a:srgbClr val="000000"/>
                </a:solidFill>
                <a:latin typeface="SassoonPrimary" panose="020B0500000000000000" pitchFamily="34" charset="0"/>
              </a:rPr>
              <a:t> </a:t>
            </a:r>
            <a:r>
              <a:rPr lang="en-GB" sz="2400" b="0" i="0" u="none" strike="noStrike" baseline="0" dirty="0" smtClean="0">
                <a:solidFill>
                  <a:srgbClr val="000000"/>
                </a:solidFill>
                <a:latin typeface="SassoonPrimary" panose="020B0500000000000000" pitchFamily="34" charset="0"/>
              </a:rPr>
              <a:t>been approved by Staff and endorsed by Governors and is intended to act as a vehicle</a:t>
            </a:r>
            <a:r>
              <a:rPr lang="en-GB" sz="2400" b="0" i="0" u="none" strike="noStrike" dirty="0" smtClean="0">
                <a:solidFill>
                  <a:srgbClr val="000000"/>
                </a:solidFill>
                <a:latin typeface="SassoonPrimary" panose="020B0500000000000000" pitchFamily="34" charset="0"/>
              </a:rPr>
              <a:t> </a:t>
            </a:r>
            <a:r>
              <a:rPr lang="en-GB" sz="2400" b="0" i="0" u="none" strike="noStrike" baseline="0" dirty="0" smtClean="0">
                <a:solidFill>
                  <a:srgbClr val="000000"/>
                </a:solidFill>
                <a:latin typeface="SassoonPrimary" panose="020B0500000000000000" pitchFamily="34" charset="0"/>
              </a:rPr>
              <a:t>through which teachers, and especially parents can help children to understand more fully</a:t>
            </a:r>
            <a:r>
              <a:rPr lang="en-GB" sz="2400" b="0" i="0" u="none" strike="noStrike" dirty="0" smtClean="0">
                <a:solidFill>
                  <a:srgbClr val="000000"/>
                </a:solidFill>
                <a:latin typeface="SassoonPrimary" panose="020B0500000000000000" pitchFamily="34" charset="0"/>
              </a:rPr>
              <a:t> </a:t>
            </a:r>
            <a:r>
              <a:rPr lang="en-GB" sz="2400" b="0" i="0" u="none" strike="noStrike" baseline="0" dirty="0" smtClean="0">
                <a:solidFill>
                  <a:srgbClr val="000000"/>
                </a:solidFill>
                <a:latin typeface="SassoonPrimary" panose="020B0500000000000000" pitchFamily="34" charset="0"/>
              </a:rPr>
              <a:t>the world they live in and the responsibilities they carry as human beings ; to this end each</a:t>
            </a:r>
            <a:r>
              <a:rPr lang="en-GB" sz="2400" b="0" i="0" u="none" strike="noStrike" dirty="0" smtClean="0">
                <a:solidFill>
                  <a:srgbClr val="000000"/>
                </a:solidFill>
                <a:latin typeface="SassoonPrimary" panose="020B0500000000000000" pitchFamily="34" charset="0"/>
              </a:rPr>
              <a:t> </a:t>
            </a:r>
            <a:r>
              <a:rPr lang="en-GB" sz="2400" b="0" i="0" u="none" strike="noStrike" baseline="0" dirty="0" smtClean="0">
                <a:solidFill>
                  <a:srgbClr val="000000"/>
                </a:solidFill>
                <a:latin typeface="SassoonPrimary" panose="020B0500000000000000" pitchFamily="34" charset="0"/>
              </a:rPr>
              <a:t>pupil workbook is accompanied by a Parents Advice Booklet.</a:t>
            </a:r>
          </a:p>
        </p:txBody>
      </p:sp>
      <p:sp>
        <p:nvSpPr>
          <p:cNvPr id="5" name="TextBox 4"/>
          <p:cNvSpPr txBox="1"/>
          <p:nvPr/>
        </p:nvSpPr>
        <p:spPr>
          <a:xfrm>
            <a:off x="393894" y="319966"/>
            <a:ext cx="8507949" cy="1200329"/>
          </a:xfrm>
          <a:prstGeom prst="rect">
            <a:avLst/>
          </a:prstGeom>
          <a:noFill/>
        </p:spPr>
        <p:txBody>
          <a:bodyPr wrap="square" rtlCol="0">
            <a:spAutoFit/>
          </a:bodyPr>
          <a:lstStyle/>
          <a:p>
            <a:r>
              <a:rPr lang="en-GB" sz="3600" dirty="0" smtClean="0">
                <a:latin typeface="SassoonPrimary" panose="020B0500000000000000" pitchFamily="34" charset="0"/>
              </a:rPr>
              <a:t>Extracts taken from ‘In the Beginning’ programme:</a:t>
            </a:r>
            <a:endParaRPr lang="en-GB" sz="3600" dirty="0">
              <a:latin typeface="SassoonPrimary" panose="020B0500000000000000" pitchFamily="34" charset="0"/>
            </a:endParaRPr>
          </a:p>
        </p:txBody>
      </p:sp>
    </p:spTree>
    <p:extLst>
      <p:ext uri="{BB962C8B-B14F-4D97-AF65-F5344CB8AC3E}">
        <p14:creationId xmlns:p14="http://schemas.microsoft.com/office/powerpoint/2010/main" val="8416283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5" name="TextBox 4"/>
          <p:cNvSpPr txBox="1"/>
          <p:nvPr/>
        </p:nvSpPr>
        <p:spPr>
          <a:xfrm>
            <a:off x="0" y="474955"/>
            <a:ext cx="11662118" cy="4585871"/>
          </a:xfrm>
          <a:prstGeom prst="rect">
            <a:avLst/>
          </a:prstGeom>
          <a:noFill/>
        </p:spPr>
        <p:txBody>
          <a:bodyPr wrap="square" rtlCol="0">
            <a:spAutoFit/>
          </a:bodyPr>
          <a:lstStyle/>
          <a:p>
            <a:r>
              <a:rPr lang="en-GB" sz="4000" dirty="0" smtClean="0">
                <a:latin typeface="SassoonPrimary" panose="020B0500000000000000" pitchFamily="34" charset="0"/>
              </a:rPr>
              <a:t>How was the programme put together?</a:t>
            </a:r>
          </a:p>
          <a:p>
            <a:endParaRPr lang="en-GB" dirty="0" smtClean="0">
              <a:latin typeface="SassoonPrimary" panose="020B0500000000000000" pitchFamily="34" charset="0"/>
            </a:endParaRPr>
          </a:p>
          <a:p>
            <a:r>
              <a:rPr lang="en-GB" dirty="0" smtClean="0">
                <a:latin typeface="SassoonPrimary" panose="020B0500000000000000" pitchFamily="34" charset="0"/>
              </a:rPr>
              <a:t>Over </a:t>
            </a:r>
            <a:r>
              <a:rPr lang="en-GB" dirty="0">
                <a:latin typeface="SassoonPrimary" panose="020B0500000000000000" pitchFamily="34" charset="0"/>
              </a:rPr>
              <a:t>a 6-year period (1989 - 2005) parents, teachers and governors at St Edward's</a:t>
            </a:r>
          </a:p>
          <a:p>
            <a:r>
              <a:rPr lang="en-GB" dirty="0">
                <a:latin typeface="SassoonPrimary" panose="020B0500000000000000" pitchFamily="34" charset="0"/>
              </a:rPr>
              <a:t>R.C. Primary School, Lees, Oldham worked closely to produce a scheme that would</a:t>
            </a:r>
          </a:p>
          <a:p>
            <a:r>
              <a:rPr lang="en-GB" dirty="0">
                <a:latin typeface="SassoonPrimary" panose="020B0500000000000000" pitchFamily="34" charset="0"/>
              </a:rPr>
              <a:t>help children to make sense of these "messages" by putting them (or the opportunity</a:t>
            </a:r>
          </a:p>
          <a:p>
            <a:r>
              <a:rPr lang="en-GB" dirty="0">
                <a:latin typeface="SassoonPrimary" panose="020B0500000000000000" pitchFamily="34" charset="0"/>
              </a:rPr>
              <a:t>to discuss them) into a framework surrounded by those values we upheld as</a:t>
            </a:r>
          </a:p>
          <a:p>
            <a:r>
              <a:rPr lang="en-GB" dirty="0">
                <a:latin typeface="SassoonPrimary" panose="020B0500000000000000" pitchFamily="34" charset="0"/>
              </a:rPr>
              <a:t>members of a Christian community. </a:t>
            </a:r>
            <a:endParaRPr lang="en-GB" dirty="0" smtClean="0">
              <a:latin typeface="SassoonPrimary" panose="020B0500000000000000" pitchFamily="34" charset="0"/>
            </a:endParaRPr>
          </a:p>
          <a:p>
            <a:r>
              <a:rPr lang="en-GB" dirty="0" smtClean="0">
                <a:latin typeface="SassoonPrimary" panose="020B0500000000000000" pitchFamily="34" charset="0"/>
              </a:rPr>
              <a:t>We </a:t>
            </a:r>
            <a:r>
              <a:rPr lang="en-GB" dirty="0">
                <a:latin typeface="SassoonPrimary" panose="020B0500000000000000" pitchFamily="34" charset="0"/>
              </a:rPr>
              <a:t>wanted sex education to be put into </a:t>
            </a:r>
            <a:r>
              <a:rPr lang="en-GB" dirty="0" smtClean="0">
                <a:latin typeface="SassoonPrimary" panose="020B0500000000000000" pitchFamily="34" charset="0"/>
              </a:rPr>
              <a:t>the right </a:t>
            </a:r>
            <a:r>
              <a:rPr lang="en-GB" dirty="0">
                <a:latin typeface="SassoonPrimary" panose="020B0500000000000000" pitchFamily="34" charset="0"/>
              </a:rPr>
              <a:t>context - within a religious setting and as part of LIFE EDUCATION of </a:t>
            </a:r>
            <a:r>
              <a:rPr lang="en-GB" dirty="0" smtClean="0">
                <a:latin typeface="SassoonPrimary" panose="020B0500000000000000" pitchFamily="34" charset="0"/>
              </a:rPr>
              <a:t>which the </a:t>
            </a:r>
            <a:r>
              <a:rPr lang="en-GB" dirty="0">
                <a:latin typeface="SassoonPrimary" panose="020B0500000000000000" pitchFamily="34" charset="0"/>
              </a:rPr>
              <a:t>development of personal relationships was an integral part. We wanted </a:t>
            </a:r>
            <a:r>
              <a:rPr lang="en-GB" dirty="0" smtClean="0">
                <a:latin typeface="SassoonPrimary" panose="020B0500000000000000" pitchFamily="34" charset="0"/>
              </a:rPr>
              <a:t>a programme </a:t>
            </a:r>
            <a:r>
              <a:rPr lang="en-GB" dirty="0">
                <a:latin typeface="SassoonPrimary" panose="020B0500000000000000" pitchFamily="34" charset="0"/>
              </a:rPr>
              <a:t>which recognised that Education in Personal Relationships (</a:t>
            </a:r>
            <a:r>
              <a:rPr lang="en-GB" dirty="0" smtClean="0">
                <a:latin typeface="SassoonPrimary" panose="020B0500000000000000" pitchFamily="34" charset="0"/>
              </a:rPr>
              <a:t>EPR) was </a:t>
            </a:r>
            <a:r>
              <a:rPr lang="en-GB" dirty="0">
                <a:latin typeface="SassoonPrimary" panose="020B0500000000000000" pitchFamily="34" charset="0"/>
              </a:rPr>
              <a:t>a shared responsibility between home and school - between parent and teacher</a:t>
            </a:r>
            <a:r>
              <a:rPr lang="en-GB" dirty="0" smtClean="0">
                <a:latin typeface="SassoonPrimary" panose="020B0500000000000000" pitchFamily="34" charset="0"/>
              </a:rPr>
              <a:t>... and </a:t>
            </a:r>
            <a:r>
              <a:rPr lang="en-GB" dirty="0">
                <a:latin typeface="SassoonPrimary" panose="020B0500000000000000" pitchFamily="34" charset="0"/>
              </a:rPr>
              <a:t>we wanted a scheme which was comfortable to all those who were involved </a:t>
            </a:r>
            <a:r>
              <a:rPr lang="en-GB" dirty="0" smtClean="0">
                <a:latin typeface="SassoonPrimary" panose="020B0500000000000000" pitchFamily="34" charset="0"/>
              </a:rPr>
              <a:t>in the </a:t>
            </a:r>
            <a:r>
              <a:rPr lang="en-GB" dirty="0">
                <a:latin typeface="SassoonPrimary" panose="020B0500000000000000" pitchFamily="34" charset="0"/>
              </a:rPr>
              <a:t>programme</a:t>
            </a:r>
          </a:p>
          <a:p>
            <a:r>
              <a:rPr lang="en-GB" dirty="0">
                <a:latin typeface="SassoonPrimary" panose="020B0500000000000000" pitchFamily="34" charset="0"/>
              </a:rPr>
              <a:t>• the parent in the home environment,</a:t>
            </a:r>
          </a:p>
          <a:p>
            <a:r>
              <a:rPr lang="en-GB" dirty="0">
                <a:latin typeface="SassoonPrimary" panose="020B0500000000000000" pitchFamily="34" charset="0"/>
              </a:rPr>
              <a:t>• the teacher in the classroom situation,</a:t>
            </a:r>
          </a:p>
          <a:p>
            <a:r>
              <a:rPr lang="en-GB" dirty="0">
                <a:latin typeface="SassoonPrimary" panose="020B0500000000000000" pitchFamily="34" charset="0"/>
              </a:rPr>
              <a:t>• and the child ...... in both</a:t>
            </a:r>
            <a:r>
              <a:rPr lang="en-GB" dirty="0" smtClean="0">
                <a:latin typeface="SassoonPrimary" panose="020B0500000000000000" pitchFamily="34" charset="0"/>
              </a:rPr>
              <a:t>.</a:t>
            </a:r>
          </a:p>
        </p:txBody>
      </p:sp>
      <p:sp>
        <p:nvSpPr>
          <p:cNvPr id="3" name="Rectangle 2"/>
          <p:cNvSpPr/>
          <p:nvPr/>
        </p:nvSpPr>
        <p:spPr>
          <a:xfrm>
            <a:off x="0" y="5060826"/>
            <a:ext cx="11798107" cy="1477328"/>
          </a:xfrm>
          <a:prstGeom prst="rect">
            <a:avLst/>
          </a:prstGeom>
        </p:spPr>
        <p:txBody>
          <a:bodyPr wrap="square">
            <a:spAutoFit/>
          </a:bodyPr>
          <a:lstStyle/>
          <a:p>
            <a:endParaRPr lang="en-GB" dirty="0" smtClean="0">
              <a:latin typeface="SassoonPrimary" panose="020B0500000000000000" pitchFamily="34" charset="0"/>
            </a:endParaRPr>
          </a:p>
          <a:p>
            <a:r>
              <a:rPr lang="en-GB" dirty="0" smtClean="0">
                <a:latin typeface="SassoonPrimary" panose="020B0500000000000000" pitchFamily="34" charset="0"/>
              </a:rPr>
              <a:t>The result was / is </a:t>
            </a:r>
            <a:r>
              <a:rPr lang="en-GB" b="1" dirty="0" smtClean="0">
                <a:latin typeface="SassoonPrimary" panose="020B0500000000000000" pitchFamily="34" charset="0"/>
              </a:rPr>
              <a:t>"IN THE BEGINNING</a:t>
            </a:r>
            <a:r>
              <a:rPr lang="en-GB" dirty="0" smtClean="0">
                <a:latin typeface="SassoonPrimary" panose="020B0500000000000000" pitchFamily="34" charset="0"/>
              </a:rPr>
              <a:t>....</a:t>
            </a:r>
            <a:r>
              <a:rPr lang="en-GB" b="1" dirty="0" smtClean="0">
                <a:latin typeface="SassoonPrimary" panose="020B0500000000000000" pitchFamily="34" charset="0"/>
              </a:rPr>
              <a:t>" </a:t>
            </a:r>
            <a:r>
              <a:rPr lang="en-GB" dirty="0" smtClean="0">
                <a:latin typeface="SassoonPrimary" panose="020B0500000000000000" pitchFamily="34" charset="0"/>
              </a:rPr>
              <a:t>a programme approved by parents, teachers and governors of the school ; a programme which has since been widely acclaimed by Roman Catholic (and other) schools across the length &amp; breadth of the UK ; a programme designed to </a:t>
            </a:r>
            <a:r>
              <a:rPr lang="en-GB" b="1" dirty="0" smtClean="0">
                <a:latin typeface="SassoonPrimary" panose="020B0500000000000000" pitchFamily="34" charset="0"/>
              </a:rPr>
              <a:t>open channels of communication </a:t>
            </a:r>
            <a:r>
              <a:rPr lang="en-GB" dirty="0" smtClean="0">
                <a:latin typeface="SassoonPrimary" panose="020B0500000000000000" pitchFamily="34" charset="0"/>
              </a:rPr>
              <a:t>… essentially</a:t>
            </a:r>
          </a:p>
          <a:p>
            <a:r>
              <a:rPr lang="en-GB" dirty="0" smtClean="0">
                <a:latin typeface="SassoonPrimary" panose="020B0500000000000000" pitchFamily="34" charset="0"/>
              </a:rPr>
              <a:t>between parent and child, but also </a:t>
            </a:r>
            <a:r>
              <a:rPr lang="en-GB" dirty="0">
                <a:latin typeface="SassoonPrimary" panose="020B0500000000000000" pitchFamily="34" charset="0"/>
              </a:rPr>
              <a:t>between teacher and class (home and </a:t>
            </a:r>
            <a:r>
              <a:rPr lang="en-GB" dirty="0" smtClean="0">
                <a:latin typeface="SassoonPrimary" panose="020B0500000000000000" pitchFamily="34" charset="0"/>
              </a:rPr>
              <a:t>school working </a:t>
            </a:r>
            <a:r>
              <a:rPr lang="en-GB" dirty="0">
                <a:latin typeface="SassoonPrimary" panose="020B0500000000000000" pitchFamily="34" charset="0"/>
              </a:rPr>
              <a:t>in true partnership).</a:t>
            </a:r>
          </a:p>
        </p:txBody>
      </p:sp>
    </p:spTree>
    <p:extLst>
      <p:ext uri="{BB962C8B-B14F-4D97-AF65-F5344CB8AC3E}">
        <p14:creationId xmlns:p14="http://schemas.microsoft.com/office/powerpoint/2010/main" val="2508655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3" name="Rectangle 2"/>
          <p:cNvSpPr/>
          <p:nvPr/>
        </p:nvSpPr>
        <p:spPr>
          <a:xfrm>
            <a:off x="0" y="136401"/>
            <a:ext cx="12070080" cy="6909584"/>
          </a:xfrm>
          <a:prstGeom prst="rect">
            <a:avLst/>
          </a:prstGeom>
        </p:spPr>
        <p:txBody>
          <a:bodyPr wrap="square">
            <a:spAutoFit/>
          </a:bodyPr>
          <a:lstStyle/>
          <a:p>
            <a:r>
              <a:rPr lang="en-GB" sz="2800" b="0" i="0" u="none" strike="noStrike" baseline="0" dirty="0" smtClean="0">
                <a:solidFill>
                  <a:srgbClr val="000000"/>
                </a:solidFill>
                <a:latin typeface="SassoonPrimary" panose="020B0500000000000000" pitchFamily="34" charset="0"/>
              </a:rPr>
              <a:t>The full programme is made up of 8 pupil workbooks:</a:t>
            </a:r>
          </a:p>
          <a:p>
            <a:endParaRPr lang="en-GB" sz="24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Book 1 “In The Beginning!.” Completed in Yr. 1</a:t>
            </a:r>
          </a:p>
          <a:p>
            <a:endParaRPr lang="en-GB" sz="20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Book 2 “God Made Me” Completed in Yr. 2</a:t>
            </a:r>
          </a:p>
          <a:p>
            <a:endParaRPr lang="en-GB" sz="20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Book 3 “God ~ The Master Designer” (Flowers) Completed in Yr. 3</a:t>
            </a:r>
          </a:p>
          <a:p>
            <a:endParaRPr lang="en-GB" sz="20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Book 4 “God ~ The Caring Protector” (Fish) Completed in Yr. 4</a:t>
            </a:r>
          </a:p>
          <a:p>
            <a:endParaRPr lang="en-GB" sz="20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Book 5A “God ~ The Great Provider” (Birds) Completed in Yr. 5</a:t>
            </a:r>
          </a:p>
          <a:p>
            <a:endParaRPr lang="en-GB" sz="20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Book 5B “God ~ The Friend &amp; Neighbour” (Rabbits) Completed in Yr. 5</a:t>
            </a:r>
          </a:p>
          <a:p>
            <a:endParaRPr lang="en-GB" sz="20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Book 6A “God ~ The Image Maker (Pt. 1)” (Human) Completed in Yr. 6</a:t>
            </a:r>
          </a:p>
          <a:p>
            <a:endParaRPr lang="en-GB" sz="20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Book 6B “God ~ The Image Maker (Pt. 2)” (Human) Completed in Yr. 6.</a:t>
            </a:r>
          </a:p>
          <a:p>
            <a:endParaRPr lang="en-GB" sz="2000" b="0" i="0" u="none" strike="noStrike" baseline="0" dirty="0" smtClean="0">
              <a:solidFill>
                <a:srgbClr val="000000"/>
              </a:solidFill>
              <a:latin typeface="SassoonPrimary" panose="020B0500000000000000" pitchFamily="34" charset="0"/>
            </a:endParaRPr>
          </a:p>
          <a:p>
            <a:r>
              <a:rPr lang="en-GB" sz="2000" b="0" i="0" u="none" strike="noStrike" baseline="0" dirty="0" smtClean="0">
                <a:solidFill>
                  <a:srgbClr val="000000"/>
                </a:solidFill>
                <a:latin typeface="SassoonPrimary" panose="020B0500000000000000" pitchFamily="34" charset="0"/>
              </a:rPr>
              <a:t>Collectively, they form a celebration of life, and a learning curve in understanding the</a:t>
            </a:r>
            <a:r>
              <a:rPr lang="en-GB" sz="2000" b="0" i="0" u="none" strike="noStrike" dirty="0" smtClean="0">
                <a:solidFill>
                  <a:srgbClr val="000000"/>
                </a:solidFill>
                <a:latin typeface="SassoonPrimary" panose="020B0500000000000000" pitchFamily="34" charset="0"/>
              </a:rPr>
              <a:t> </a:t>
            </a:r>
            <a:r>
              <a:rPr lang="en-GB" sz="2000" b="0" i="0" u="none" strike="noStrike" baseline="0" dirty="0" smtClean="0">
                <a:solidFill>
                  <a:srgbClr val="000000"/>
                </a:solidFill>
                <a:latin typeface="SassoonPrimary" panose="020B0500000000000000" pitchFamily="34" charset="0"/>
              </a:rPr>
              <a:t>complexities of human relationships. Our own relationship with God sits at the heart of the</a:t>
            </a:r>
            <a:r>
              <a:rPr lang="en-GB" sz="2000" b="0" i="0" u="none" strike="noStrike" dirty="0" smtClean="0">
                <a:solidFill>
                  <a:srgbClr val="000000"/>
                </a:solidFill>
                <a:latin typeface="SassoonPrimary" panose="020B0500000000000000" pitchFamily="34" charset="0"/>
              </a:rPr>
              <a:t> </a:t>
            </a:r>
            <a:r>
              <a:rPr lang="en-GB" sz="2000" b="0" i="0" u="none" strike="noStrike" baseline="0" dirty="0" smtClean="0">
                <a:solidFill>
                  <a:srgbClr val="000000"/>
                </a:solidFill>
                <a:latin typeface="SassoonPrimary" panose="020B0500000000000000" pitchFamily="34" charset="0"/>
              </a:rPr>
              <a:t>scheme throughout, and the teachings of Christ underpin the way good relationships form.</a:t>
            </a:r>
          </a:p>
        </p:txBody>
      </p:sp>
    </p:spTree>
    <p:extLst>
      <p:ext uri="{BB962C8B-B14F-4D97-AF65-F5344CB8AC3E}">
        <p14:creationId xmlns:p14="http://schemas.microsoft.com/office/powerpoint/2010/main" val="36127243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196948" y="114102"/>
            <a:ext cx="8695520" cy="3323987"/>
          </a:xfrm>
          <a:prstGeom prst="rect">
            <a:avLst/>
          </a:prstGeom>
        </p:spPr>
        <p:txBody>
          <a:bodyPr wrap="square">
            <a:spAutoFit/>
          </a:bodyPr>
          <a:lstStyle/>
          <a:p>
            <a:r>
              <a:rPr lang="en-GB" sz="2400" b="1" i="0" u="none" strike="noStrike" baseline="0" dirty="0" smtClean="0">
                <a:solidFill>
                  <a:srgbClr val="000000"/>
                </a:solidFill>
                <a:latin typeface="SassoonPrimary" panose="020B0500000000000000" pitchFamily="34" charset="0"/>
              </a:rPr>
              <a:t>Importantly!</a:t>
            </a:r>
          </a:p>
          <a:p>
            <a:endParaRPr lang="en-GB" sz="2400" b="1" i="0" u="none" strike="noStrike" baseline="0" dirty="0" smtClean="0">
              <a:solidFill>
                <a:srgbClr val="000000"/>
              </a:solidFill>
              <a:latin typeface="SassoonPrimary" panose="020B0500000000000000" pitchFamily="34" charset="0"/>
            </a:endParaRPr>
          </a:p>
          <a:p>
            <a:r>
              <a:rPr lang="en-GB" dirty="0">
                <a:solidFill>
                  <a:srgbClr val="000000"/>
                </a:solidFill>
                <a:latin typeface="SassoonPrimary" panose="020B0500000000000000" pitchFamily="34" charset="0"/>
              </a:rPr>
              <a:t>T</a:t>
            </a:r>
            <a:r>
              <a:rPr lang="en-GB" b="0" i="0" u="none" strike="noStrike" baseline="0" dirty="0" smtClean="0">
                <a:solidFill>
                  <a:srgbClr val="000000"/>
                </a:solidFill>
                <a:latin typeface="SassoonPrimary" panose="020B0500000000000000" pitchFamily="34" charset="0"/>
              </a:rPr>
              <a:t>he workbooks are not “heavy” and do not confront children with inappropriate material!</a:t>
            </a:r>
          </a:p>
          <a:p>
            <a:endParaRPr lang="en-GB" b="0" i="0" u="none" strike="noStrike" baseline="0" dirty="0" smtClean="0">
              <a:solidFill>
                <a:srgbClr val="000000"/>
              </a:solidFill>
              <a:latin typeface="SassoonPrimary" panose="020B0500000000000000" pitchFamily="34" charset="0"/>
            </a:endParaRPr>
          </a:p>
          <a:p>
            <a:r>
              <a:rPr lang="en-GB" dirty="0">
                <a:solidFill>
                  <a:srgbClr val="000000"/>
                </a:solidFill>
                <a:latin typeface="SassoonPrimary" panose="020B0500000000000000" pitchFamily="34" charset="0"/>
              </a:rPr>
              <a:t>B</a:t>
            </a:r>
            <a:r>
              <a:rPr lang="en-GB" b="0" i="0" u="none" strike="noStrike" baseline="0" dirty="0" smtClean="0">
                <a:solidFill>
                  <a:srgbClr val="000000"/>
                </a:solidFill>
                <a:latin typeface="SassoonPrimary" panose="020B0500000000000000" pitchFamily="34" charset="0"/>
              </a:rPr>
              <a:t>ut they do contain “hidden prompts” opportunities for parents (and teachers) to gently</a:t>
            </a:r>
            <a:r>
              <a:rPr lang="en-GB" b="0" i="0" u="none" strike="noStrike" dirty="0" smtClean="0">
                <a:solidFill>
                  <a:srgbClr val="000000"/>
                </a:solidFill>
                <a:latin typeface="SassoonPrimary" panose="020B0500000000000000" pitchFamily="34" charset="0"/>
              </a:rPr>
              <a:t> </a:t>
            </a:r>
            <a:r>
              <a:rPr lang="en-GB" b="0" i="0" u="none" strike="noStrike" baseline="0" dirty="0" smtClean="0">
                <a:solidFill>
                  <a:srgbClr val="000000"/>
                </a:solidFill>
                <a:latin typeface="SassoonPrimary" panose="020B0500000000000000" pitchFamily="34" charset="0"/>
              </a:rPr>
              <a:t>open-up discussion on sensitive and challenging topics which all too soon these days tend</a:t>
            </a:r>
            <a:r>
              <a:rPr lang="en-GB" b="0" i="0" u="none" strike="noStrike" dirty="0" smtClean="0">
                <a:solidFill>
                  <a:srgbClr val="000000"/>
                </a:solidFill>
                <a:latin typeface="SassoonPrimary" panose="020B0500000000000000" pitchFamily="34" charset="0"/>
              </a:rPr>
              <a:t> </a:t>
            </a:r>
            <a:r>
              <a:rPr lang="en-GB" b="0" i="0" u="none" strike="noStrike" baseline="0" dirty="0" smtClean="0">
                <a:solidFill>
                  <a:srgbClr val="000000"/>
                </a:solidFill>
                <a:latin typeface="SassoonPrimary" panose="020B0500000000000000" pitchFamily="34" charset="0"/>
              </a:rPr>
              <a:t>to find their way into the vocabulary and </a:t>
            </a:r>
            <a:r>
              <a:rPr lang="en-GB" b="0" i="0" u="none" strike="noStrike" baseline="0" dirty="0" err="1" smtClean="0">
                <a:solidFill>
                  <a:srgbClr val="000000"/>
                </a:solidFill>
                <a:latin typeface="SassoonPrimary" panose="020B0500000000000000" pitchFamily="34" charset="0"/>
              </a:rPr>
              <a:t>mindset</a:t>
            </a:r>
            <a:r>
              <a:rPr lang="en-GB" b="0" i="0" u="none" strike="noStrike" baseline="0" dirty="0" smtClean="0">
                <a:solidFill>
                  <a:srgbClr val="000000"/>
                </a:solidFill>
                <a:latin typeface="SassoonPrimary" panose="020B0500000000000000" pitchFamily="34" charset="0"/>
              </a:rPr>
              <a:t> of young childre</a:t>
            </a:r>
            <a:r>
              <a:rPr lang="en-GB" dirty="0" smtClean="0">
                <a:solidFill>
                  <a:srgbClr val="000000"/>
                </a:solidFill>
                <a:latin typeface="SassoonPrimary" panose="020B0500000000000000" pitchFamily="34" charset="0"/>
              </a:rPr>
              <a:t>n…t</a:t>
            </a:r>
            <a:r>
              <a:rPr lang="en-GB" b="0" i="0" u="none" strike="noStrike" baseline="0" dirty="0" smtClean="0">
                <a:solidFill>
                  <a:srgbClr val="000000"/>
                </a:solidFill>
                <a:latin typeface="SassoonPrimary" panose="020B0500000000000000" pitchFamily="34" charset="0"/>
              </a:rPr>
              <a:t>opics which may be difficult to broach through normal conversation.</a:t>
            </a:r>
          </a:p>
          <a:p>
            <a:endParaRPr lang="en-GB" b="0" i="0" u="none" strike="noStrike" baseline="0" dirty="0" smtClean="0">
              <a:solidFill>
                <a:srgbClr val="000000"/>
              </a:solidFill>
              <a:latin typeface="ArialMT"/>
            </a:endParaRPr>
          </a:p>
        </p:txBody>
      </p:sp>
      <p:sp>
        <p:nvSpPr>
          <p:cNvPr id="3" name="Rectangle 2"/>
          <p:cNvSpPr/>
          <p:nvPr/>
        </p:nvSpPr>
        <p:spPr>
          <a:xfrm>
            <a:off x="196948" y="3272868"/>
            <a:ext cx="11533821" cy="3416320"/>
          </a:xfrm>
          <a:prstGeom prst="rect">
            <a:avLst/>
          </a:prstGeom>
        </p:spPr>
        <p:txBody>
          <a:bodyPr wrap="square">
            <a:spAutoFit/>
          </a:bodyPr>
          <a:lstStyle/>
          <a:p>
            <a:r>
              <a:rPr lang="en-GB" dirty="0" smtClean="0">
                <a:latin typeface="SassoonPrimary" panose="020B0500000000000000" pitchFamily="34" charset="0"/>
              </a:rPr>
              <a:t>Anything up to </a:t>
            </a:r>
            <a:r>
              <a:rPr lang="en-GB" b="1" dirty="0" smtClean="0">
                <a:latin typeface="SassoonPrimary" panose="020B0500000000000000" pitchFamily="34" charset="0"/>
              </a:rPr>
              <a:t>80% </a:t>
            </a:r>
            <a:r>
              <a:rPr lang="en-GB" dirty="0" smtClean="0">
                <a:latin typeface="SassoonPrimary" panose="020B0500000000000000" pitchFamily="34" charset="0"/>
              </a:rPr>
              <a:t>of the time needed to complete a booklet can come from HOME ~ by the parent and child working together ; but best results probably come from a more even balance (50/50, 60/40)</a:t>
            </a:r>
          </a:p>
          <a:p>
            <a:r>
              <a:rPr lang="en-GB" dirty="0" smtClean="0">
                <a:latin typeface="SassoonPrimary" panose="020B0500000000000000" pitchFamily="34" charset="0"/>
              </a:rPr>
              <a:t>where quality input from the class teacher ensures ALL children are well supported through the programme.</a:t>
            </a:r>
          </a:p>
          <a:p>
            <a:endParaRPr lang="en-GB" b="0" i="0" u="none" strike="noStrike" baseline="0" dirty="0" smtClean="0">
              <a:solidFill>
                <a:srgbClr val="000000"/>
              </a:solidFill>
              <a:latin typeface="SassoonPrimary" panose="020B0500000000000000" pitchFamily="34" charset="0"/>
            </a:endParaRPr>
          </a:p>
          <a:p>
            <a:r>
              <a:rPr lang="en-GB" i="0" u="none" strike="noStrike" baseline="0" dirty="0" smtClean="0">
                <a:latin typeface="SassoonPrimary" panose="020B0500000000000000" pitchFamily="34" charset="0"/>
              </a:rPr>
              <a:t>Herein lies the true value of this scheme</a:t>
            </a:r>
            <a:r>
              <a:rPr lang="en-GB" i="0" u="none" strike="noStrike" dirty="0" smtClean="0">
                <a:latin typeface="SassoonPrimary" panose="020B0500000000000000" pitchFamily="34" charset="0"/>
              </a:rPr>
              <a:t> </a:t>
            </a:r>
            <a:r>
              <a:rPr lang="en-GB" i="0" u="none" strike="noStrike" baseline="0" dirty="0" smtClean="0">
                <a:latin typeface="SassoonPrimary" panose="020B0500000000000000" pitchFamily="34" charset="0"/>
              </a:rPr>
              <a:t>because without being judgemental, each booklet gives YOU the parent</a:t>
            </a:r>
            <a:r>
              <a:rPr lang="en-GB" i="0" u="none" strike="noStrike" dirty="0" smtClean="0">
                <a:latin typeface="SassoonPrimary" panose="020B0500000000000000" pitchFamily="34" charset="0"/>
              </a:rPr>
              <a:t> </a:t>
            </a:r>
            <a:r>
              <a:rPr lang="en-GB" i="0" u="none" strike="noStrike" baseline="0" dirty="0" smtClean="0">
                <a:latin typeface="SassoonPrimary" panose="020B0500000000000000" pitchFamily="34" charset="0"/>
              </a:rPr>
              <a:t>the chance to put YOUR value system in place with YOUR child ;</a:t>
            </a:r>
            <a:r>
              <a:rPr lang="en-GB" i="0" u="none" strike="noStrike" dirty="0" smtClean="0">
                <a:latin typeface="SassoonPrimary" panose="020B0500000000000000" pitchFamily="34" charset="0"/>
              </a:rPr>
              <a:t> </a:t>
            </a:r>
            <a:r>
              <a:rPr lang="en-GB" i="0" u="none" strike="noStrike" baseline="0" dirty="0" smtClean="0">
                <a:latin typeface="SassoonPrimary" panose="020B0500000000000000" pitchFamily="34" charset="0"/>
              </a:rPr>
              <a:t>to reinforce standards, codes of conduct and expectations</a:t>
            </a:r>
            <a:r>
              <a:rPr lang="en-GB" i="0" u="none" strike="noStrike" dirty="0" smtClean="0">
                <a:latin typeface="SassoonPrimary" panose="020B0500000000000000" pitchFamily="34" charset="0"/>
              </a:rPr>
              <a:t> </a:t>
            </a:r>
            <a:r>
              <a:rPr lang="en-GB" i="0" u="none" strike="noStrike" baseline="0" dirty="0" smtClean="0">
                <a:latin typeface="SassoonPrimary" panose="020B0500000000000000" pitchFamily="34" charset="0"/>
              </a:rPr>
              <a:t>whilst your child will still listen to you!</a:t>
            </a:r>
            <a:r>
              <a:rPr lang="en-GB" i="0" u="none" strike="noStrike" dirty="0" smtClean="0">
                <a:latin typeface="SassoonPrimary" panose="020B0500000000000000" pitchFamily="34" charset="0"/>
              </a:rPr>
              <a:t> </a:t>
            </a:r>
            <a:r>
              <a:rPr lang="en-GB" i="0" u="none" strike="noStrike" baseline="0" dirty="0" smtClean="0">
                <a:latin typeface="SassoonPrimary" panose="020B0500000000000000" pitchFamily="34" charset="0"/>
              </a:rPr>
              <a:t>and before the adult world confronts them !!!!</a:t>
            </a:r>
          </a:p>
          <a:p>
            <a:endParaRPr lang="en-GB" i="0" u="none" strike="noStrike" baseline="0" dirty="0" smtClean="0">
              <a:latin typeface="SassoonPrimary" panose="020B0500000000000000" pitchFamily="34" charset="0"/>
            </a:endParaRPr>
          </a:p>
          <a:p>
            <a:r>
              <a:rPr lang="en-GB" i="0" u="none" strike="noStrike" baseline="0" dirty="0" smtClean="0">
                <a:latin typeface="SassoonPrimary" panose="020B0500000000000000" pitchFamily="34" charset="0"/>
              </a:rPr>
              <a:t>The strong advice is to use the booklets to your advantage -</a:t>
            </a:r>
            <a:r>
              <a:rPr lang="en-GB" i="0" u="none" strike="noStrike" dirty="0" smtClean="0">
                <a:latin typeface="SassoonPrimary" panose="020B0500000000000000" pitchFamily="34" charset="0"/>
              </a:rPr>
              <a:t> </a:t>
            </a:r>
            <a:r>
              <a:rPr lang="en-GB" i="0" u="none" strike="noStrike" baseline="0" dirty="0" smtClean="0">
                <a:latin typeface="SassoonPrimary" panose="020B0500000000000000" pitchFamily="34" charset="0"/>
              </a:rPr>
              <a:t>seize the opportunity to talk to your child</a:t>
            </a:r>
            <a:r>
              <a:rPr lang="en-GB" i="0" u="none" strike="noStrike" dirty="0" smtClean="0">
                <a:latin typeface="SassoonPrimary" panose="020B0500000000000000" pitchFamily="34" charset="0"/>
              </a:rPr>
              <a:t> </a:t>
            </a:r>
            <a:r>
              <a:rPr lang="en-GB" i="0" u="none" strike="noStrike" baseline="0" dirty="0" smtClean="0">
                <a:latin typeface="SassoonPrimary" panose="020B0500000000000000" pitchFamily="34" charset="0"/>
              </a:rPr>
              <a:t>making the discussions as wide as you feel appropriate</a:t>
            </a:r>
            <a:r>
              <a:rPr lang="en-GB" i="0" u="none" strike="noStrike" dirty="0" smtClean="0">
                <a:latin typeface="SassoonPrimary" panose="020B0500000000000000" pitchFamily="34" charset="0"/>
              </a:rPr>
              <a:t> </a:t>
            </a:r>
            <a:r>
              <a:rPr lang="en-GB" i="0" u="none" strike="noStrike" baseline="0" dirty="0" smtClean="0">
                <a:latin typeface="SassoonPrimary" panose="020B0500000000000000" pitchFamily="34" charset="0"/>
              </a:rPr>
              <a:t>as you help them to complete each work page.</a:t>
            </a:r>
            <a:endParaRPr lang="en-GB" dirty="0">
              <a:latin typeface="SassoonPrimary" panose="020B0500000000000000" pitchFamily="34" charset="0"/>
            </a:endParaRPr>
          </a:p>
        </p:txBody>
      </p:sp>
    </p:spTree>
    <p:extLst>
      <p:ext uri="{BB962C8B-B14F-4D97-AF65-F5344CB8AC3E}">
        <p14:creationId xmlns:p14="http://schemas.microsoft.com/office/powerpoint/2010/main" val="38865480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pic>
        <p:nvPicPr>
          <p:cNvPr id="2" name="Picture 1"/>
          <p:cNvPicPr>
            <a:picLocks noChangeAspect="1"/>
          </p:cNvPicPr>
          <p:nvPr/>
        </p:nvPicPr>
        <p:blipFill>
          <a:blip r:embed="rId3"/>
          <a:stretch>
            <a:fillRect/>
          </a:stretch>
        </p:blipFill>
        <p:spPr>
          <a:xfrm>
            <a:off x="566445" y="319966"/>
            <a:ext cx="3175562" cy="1942918"/>
          </a:xfrm>
          <a:prstGeom prst="rect">
            <a:avLst/>
          </a:prstGeom>
        </p:spPr>
      </p:pic>
      <p:pic>
        <p:nvPicPr>
          <p:cNvPr id="3" name="Picture 2"/>
          <p:cNvPicPr>
            <a:picLocks noChangeAspect="1"/>
          </p:cNvPicPr>
          <p:nvPr/>
        </p:nvPicPr>
        <p:blipFill>
          <a:blip r:embed="rId4"/>
          <a:stretch>
            <a:fillRect/>
          </a:stretch>
        </p:blipFill>
        <p:spPr>
          <a:xfrm>
            <a:off x="4431213" y="486653"/>
            <a:ext cx="3781425" cy="4562475"/>
          </a:xfrm>
          <a:prstGeom prst="rect">
            <a:avLst/>
          </a:prstGeom>
        </p:spPr>
      </p:pic>
      <p:pic>
        <p:nvPicPr>
          <p:cNvPr id="5" name="Picture 4"/>
          <p:cNvPicPr>
            <a:picLocks noChangeAspect="1"/>
          </p:cNvPicPr>
          <p:nvPr/>
        </p:nvPicPr>
        <p:blipFill>
          <a:blip r:embed="rId5"/>
          <a:stretch>
            <a:fillRect/>
          </a:stretch>
        </p:blipFill>
        <p:spPr>
          <a:xfrm>
            <a:off x="359917" y="2430266"/>
            <a:ext cx="3924300" cy="2933700"/>
          </a:xfrm>
          <a:prstGeom prst="rect">
            <a:avLst/>
          </a:prstGeom>
        </p:spPr>
      </p:pic>
      <p:sp>
        <p:nvSpPr>
          <p:cNvPr id="6" name="TextBox 5"/>
          <p:cNvSpPr txBox="1"/>
          <p:nvPr/>
        </p:nvSpPr>
        <p:spPr>
          <a:xfrm>
            <a:off x="211016" y="5781822"/>
            <a:ext cx="11718388" cy="707886"/>
          </a:xfrm>
          <a:prstGeom prst="rect">
            <a:avLst/>
          </a:prstGeom>
          <a:noFill/>
        </p:spPr>
        <p:txBody>
          <a:bodyPr wrap="square" rtlCol="0">
            <a:spAutoFit/>
          </a:bodyPr>
          <a:lstStyle/>
          <a:p>
            <a:r>
              <a:rPr lang="en-GB" sz="2000" dirty="0" smtClean="0">
                <a:latin typeface="SassoonPrimary" panose="020B0500000000000000" pitchFamily="34" charset="0"/>
              </a:rPr>
              <a:t>For further details of the ‘In the Beginning’ programme including a selection of work booklets from across the school, please see the documents emailed to you. </a:t>
            </a:r>
            <a:endParaRPr lang="en-GB" sz="2000" dirty="0">
              <a:latin typeface="SassoonPrimary" panose="020B0500000000000000" pitchFamily="34" charset="0"/>
            </a:endParaRPr>
          </a:p>
        </p:txBody>
      </p:sp>
    </p:spTree>
    <p:extLst>
      <p:ext uri="{BB962C8B-B14F-4D97-AF65-F5344CB8AC3E}">
        <p14:creationId xmlns:p14="http://schemas.microsoft.com/office/powerpoint/2010/main" val="10030734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TextBox 1"/>
          <p:cNvSpPr txBox="1"/>
          <p:nvPr/>
        </p:nvSpPr>
        <p:spPr>
          <a:xfrm>
            <a:off x="200024" y="319966"/>
            <a:ext cx="8587519" cy="1200329"/>
          </a:xfrm>
          <a:prstGeom prst="rect">
            <a:avLst/>
          </a:prstGeom>
          <a:noFill/>
        </p:spPr>
        <p:txBody>
          <a:bodyPr wrap="square" rtlCol="0">
            <a:spAutoFit/>
          </a:bodyPr>
          <a:lstStyle/>
          <a:p>
            <a:r>
              <a:rPr lang="en-GB" sz="3600" u="sng" dirty="0" smtClean="0">
                <a:latin typeface="SassoonPrimary" panose="020B0500000000000000" pitchFamily="34" charset="0"/>
              </a:rPr>
              <a:t>Extracts taken from ‘A Journey in Love’ programme:</a:t>
            </a:r>
            <a:endParaRPr lang="en-GB" sz="3600" u="sng" dirty="0">
              <a:latin typeface="SassoonPrimary" panose="020B0500000000000000" pitchFamily="34" charset="0"/>
            </a:endParaRPr>
          </a:p>
        </p:txBody>
      </p:sp>
      <p:sp>
        <p:nvSpPr>
          <p:cNvPr id="3" name="Rectangle 2"/>
          <p:cNvSpPr/>
          <p:nvPr/>
        </p:nvSpPr>
        <p:spPr>
          <a:xfrm>
            <a:off x="200023" y="1666012"/>
            <a:ext cx="8587519" cy="923330"/>
          </a:xfrm>
          <a:prstGeom prst="rect">
            <a:avLst/>
          </a:prstGeom>
        </p:spPr>
        <p:txBody>
          <a:bodyPr wrap="square">
            <a:spAutoFit/>
          </a:bodyPr>
          <a:lstStyle/>
          <a:p>
            <a:r>
              <a:rPr lang="en-GB" dirty="0" smtClean="0">
                <a:latin typeface="SassoonPrimary" panose="020B0500000000000000" pitchFamily="34" charset="0"/>
              </a:rPr>
              <a:t>A Journey in Love</a:t>
            </a:r>
            <a:r>
              <a:rPr lang="en-GB" b="0" i="0" dirty="0" smtClean="0">
                <a:effectLst/>
                <a:latin typeface="SassoonPrimary" panose="020B0500000000000000" pitchFamily="34" charset="0"/>
              </a:rPr>
              <a:t> is a resource created by Sister Jude </a:t>
            </a:r>
            <a:r>
              <a:rPr lang="en-GB" b="0" i="0" dirty="0" err="1" smtClean="0">
                <a:effectLst/>
                <a:latin typeface="SassoonPrimary" panose="020B0500000000000000" pitchFamily="34" charset="0"/>
              </a:rPr>
              <a:t>Groden</a:t>
            </a:r>
            <a:r>
              <a:rPr lang="en-GB" b="0" i="0" dirty="0" smtClean="0">
                <a:effectLst/>
                <a:latin typeface="SassoonPrimary" panose="020B0500000000000000" pitchFamily="34" charset="0"/>
              </a:rPr>
              <a:t>. It has been written as a progressive scheme of work that supports the Religious Education, PSHE and Science curriculum taught within </a:t>
            </a:r>
            <a:r>
              <a:rPr lang="en-GB" dirty="0">
                <a:latin typeface="SassoonPrimary" panose="020B0500000000000000" pitchFamily="34" charset="0"/>
              </a:rPr>
              <a:t>C</a:t>
            </a:r>
            <a:r>
              <a:rPr lang="en-GB" b="0" i="0" dirty="0" smtClean="0">
                <a:effectLst/>
                <a:latin typeface="SassoonPrimary" panose="020B0500000000000000" pitchFamily="34" charset="0"/>
              </a:rPr>
              <a:t>atholic Primary schools. </a:t>
            </a:r>
            <a:endParaRPr lang="en-GB" dirty="0">
              <a:latin typeface="SassoonPrimary" panose="020B0500000000000000" pitchFamily="34" charset="0"/>
            </a:endParaRPr>
          </a:p>
        </p:txBody>
      </p:sp>
      <p:sp>
        <p:nvSpPr>
          <p:cNvPr id="5" name="Rectangle 4"/>
          <p:cNvSpPr/>
          <p:nvPr/>
        </p:nvSpPr>
        <p:spPr>
          <a:xfrm>
            <a:off x="200023" y="2913608"/>
            <a:ext cx="8587519" cy="3139321"/>
          </a:xfrm>
          <a:prstGeom prst="rect">
            <a:avLst/>
          </a:prstGeom>
        </p:spPr>
        <p:txBody>
          <a:bodyPr wrap="square">
            <a:spAutoFit/>
          </a:bodyPr>
          <a:lstStyle/>
          <a:p>
            <a:pPr fontAlgn="t"/>
            <a:r>
              <a:rPr lang="en-GB" b="0" i="0" dirty="0" smtClean="0">
                <a:effectLst/>
                <a:latin typeface="SassoonPrimary" panose="020B0500000000000000" pitchFamily="34" charset="0"/>
              </a:rPr>
              <a:t>As children progress through school, they discover more and more about themselves and the wider world.  This thirst for learning new things in all aspects of life is fostered by the school, who attempt to create a safe, stimulating environment for learning; supporting all children in their development.  Our mission statement which drives the school, attempts to achieve this goal following the Gospel values of truth and respect, understanding our journey as children of God, both special and unique.</a:t>
            </a:r>
          </a:p>
          <a:p>
            <a:pPr fontAlgn="t"/>
            <a:endParaRPr lang="en-GB" b="0" i="0" dirty="0" smtClean="0">
              <a:effectLst/>
              <a:latin typeface="SassoonPrimary" panose="020B0500000000000000" pitchFamily="34" charset="0"/>
            </a:endParaRPr>
          </a:p>
          <a:p>
            <a:pPr fontAlgn="t"/>
            <a:r>
              <a:rPr lang="en-GB" b="0" i="0" dirty="0" smtClean="0">
                <a:effectLst/>
                <a:latin typeface="SassoonPrimary" panose="020B0500000000000000" pitchFamily="34" charset="0"/>
              </a:rPr>
              <a:t>The scheme permeates through all levels of learning throughout the school.  It focuses on friendship, family, community, relationships and spirituality; a guide to the children’s development as young Catholics.</a:t>
            </a:r>
            <a:endParaRPr lang="en-GB" b="0" i="0" dirty="0">
              <a:effectLst/>
              <a:latin typeface="SassoonPrimary" panose="020B0500000000000000" pitchFamily="34" charset="0"/>
            </a:endParaRPr>
          </a:p>
        </p:txBody>
      </p:sp>
      <p:pic>
        <p:nvPicPr>
          <p:cNvPr id="1026" name="Picture 2" descr="Image result for journey in love catholic primary schoo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3850" y="3286126"/>
            <a:ext cx="2116138" cy="2921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8634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419098" y="465594"/>
            <a:ext cx="7639051" cy="4093428"/>
          </a:xfrm>
          <a:prstGeom prst="rect">
            <a:avLst/>
          </a:prstGeom>
        </p:spPr>
        <p:txBody>
          <a:bodyPr wrap="square">
            <a:spAutoFit/>
          </a:bodyPr>
          <a:lstStyle/>
          <a:p>
            <a:pPr fontAlgn="t"/>
            <a:r>
              <a:rPr lang="en-GB" sz="2000" b="0" i="0" dirty="0" smtClean="0">
                <a:effectLst/>
                <a:latin typeface="SassoonPrimary" panose="020B0500000000000000" pitchFamily="34" charset="0"/>
              </a:rPr>
              <a:t>As you would expect, not all issues related to personal development are covered by the end of Year 6.  The content is age appropriate and is taught with sensitivity, taking into account the children’s level of maturity in regard to the delivery of the lessons.</a:t>
            </a:r>
          </a:p>
          <a:p>
            <a:pPr fontAlgn="t"/>
            <a:r>
              <a:rPr lang="en-GB" sz="2000" b="0" i="0" dirty="0" smtClean="0">
                <a:effectLst/>
                <a:latin typeface="SassoonPrimary" panose="020B0500000000000000" pitchFamily="34" charset="0"/>
              </a:rPr>
              <a:t> </a:t>
            </a:r>
          </a:p>
          <a:p>
            <a:pPr fontAlgn="t"/>
            <a:r>
              <a:rPr lang="en-GB" sz="2000" b="0" i="0" dirty="0" smtClean="0">
                <a:effectLst/>
                <a:latin typeface="SassoonPrimary" panose="020B0500000000000000" pitchFamily="34" charset="0"/>
              </a:rPr>
              <a:t>As with all aspects of learning, children are naturally curious and many will have questions related to their lessons. Opportunities to discuss questions form part of the lessons and again these are treated with care and understanding. ‘A Journey in Love’ highlights the importance of parental input and children will be told to discuss their lessons at home.</a:t>
            </a:r>
          </a:p>
          <a:p>
            <a:pPr fontAlgn="t"/>
            <a:r>
              <a:rPr lang="en-GB" sz="2000" b="0" i="0" dirty="0" smtClean="0">
                <a:effectLst/>
                <a:latin typeface="SassoonPrimary" panose="020B0500000000000000" pitchFamily="34" charset="0"/>
              </a:rPr>
              <a:t> </a:t>
            </a:r>
          </a:p>
        </p:txBody>
      </p:sp>
      <p:sp>
        <p:nvSpPr>
          <p:cNvPr id="3" name="Rectangle 2"/>
          <p:cNvSpPr/>
          <p:nvPr/>
        </p:nvSpPr>
        <p:spPr>
          <a:xfrm>
            <a:off x="419097" y="4528155"/>
            <a:ext cx="11311671" cy="1323439"/>
          </a:xfrm>
          <a:prstGeom prst="rect">
            <a:avLst/>
          </a:prstGeom>
        </p:spPr>
        <p:txBody>
          <a:bodyPr wrap="square">
            <a:spAutoFit/>
          </a:bodyPr>
          <a:lstStyle/>
          <a:p>
            <a:r>
              <a:rPr lang="en-GB" sz="2000" b="0" i="0" dirty="0" smtClean="0">
                <a:effectLst/>
                <a:latin typeface="SassoonPrimary" panose="020B0500000000000000" pitchFamily="34" charset="0"/>
              </a:rPr>
              <a:t>An aspect of the mystery of love is taught in each year group; children are encouraged to marvel at the wonder and beauty of God’s creative love. This is reflected through a series of progressive and developmental tasks, activities and reflections which focus on physical, social, emotional, intellectual and spiritual development.</a:t>
            </a:r>
            <a:endParaRPr lang="en-GB" sz="2000" dirty="0">
              <a:latin typeface="SassoonPrimary" panose="020B0500000000000000" pitchFamily="34" charset="0"/>
            </a:endParaRPr>
          </a:p>
        </p:txBody>
      </p:sp>
    </p:spTree>
    <p:extLst>
      <p:ext uri="{BB962C8B-B14F-4D97-AF65-F5344CB8AC3E}">
        <p14:creationId xmlns:p14="http://schemas.microsoft.com/office/powerpoint/2010/main" val="14196241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704849" y="616327"/>
            <a:ext cx="7796213" cy="4154984"/>
          </a:xfrm>
          <a:prstGeom prst="rect">
            <a:avLst/>
          </a:prstGeom>
        </p:spPr>
        <p:txBody>
          <a:bodyPr wrap="square">
            <a:spAutoFit/>
          </a:bodyPr>
          <a:lstStyle/>
          <a:p>
            <a:r>
              <a:rPr lang="en-GB" sz="2400" b="0" i="0" dirty="0" smtClean="0">
                <a:effectLst/>
                <a:latin typeface="SassoonPrimary" panose="020B0500000000000000" pitchFamily="34" charset="0"/>
                <a:ea typeface="MS PGothic" panose="020B0600070205080204" pitchFamily="34" charset="-128"/>
              </a:rPr>
              <a:t>Summary of planned teaching for each year group:</a:t>
            </a:r>
          </a:p>
          <a:p>
            <a:endParaRPr lang="en-GB" sz="2400" b="0" i="0" dirty="0" smtClean="0">
              <a:effectLst/>
              <a:latin typeface="SassoonPrimary" panose="020B0500000000000000" pitchFamily="34" charset="0"/>
              <a:ea typeface="MS PGothic" panose="020B0600070205080204" pitchFamily="34" charset="-128"/>
            </a:endParaRPr>
          </a:p>
          <a:p>
            <a:r>
              <a:rPr lang="en-GB" sz="2400" b="1" i="0" dirty="0" smtClean="0">
                <a:effectLst/>
                <a:latin typeface="SassoonPrimary" panose="020B0500000000000000" pitchFamily="34" charset="0"/>
                <a:ea typeface="MS PGothic" panose="020B0600070205080204" pitchFamily="34" charset="-128"/>
              </a:rPr>
              <a:t>Nursery</a:t>
            </a:r>
            <a:r>
              <a:rPr lang="en-GB" sz="2400" b="0" i="0" dirty="0" smtClean="0">
                <a:effectLst/>
                <a:latin typeface="SassoonPrimary" panose="020B0500000000000000" pitchFamily="34" charset="0"/>
                <a:ea typeface="MS PGothic" panose="020B0600070205080204" pitchFamily="34" charset="-128"/>
              </a:rPr>
              <a:t>: Wonder at God’s love</a:t>
            </a:r>
          </a:p>
          <a:p>
            <a:r>
              <a:rPr lang="en-GB" sz="2400" b="1" i="0" dirty="0" smtClean="0">
                <a:effectLst/>
                <a:latin typeface="SassoonPrimary" panose="020B0500000000000000" pitchFamily="34" charset="0"/>
                <a:ea typeface="MS PGothic" panose="020B0600070205080204" pitchFamily="34" charset="-128"/>
              </a:rPr>
              <a:t>Reception:</a:t>
            </a:r>
            <a:r>
              <a:rPr lang="en-GB" sz="2400" b="0" i="0" dirty="0" smtClean="0">
                <a:effectLst/>
                <a:latin typeface="SassoonPrimary" panose="020B0500000000000000" pitchFamily="34" charset="0"/>
                <a:ea typeface="MS PGothic" panose="020B0600070205080204" pitchFamily="34" charset="-128"/>
              </a:rPr>
              <a:t> God loves each of us in our uniqueness</a:t>
            </a:r>
          </a:p>
          <a:p>
            <a:r>
              <a:rPr lang="en-GB" sz="2400" b="1" i="0" dirty="0" smtClean="0">
                <a:effectLst/>
                <a:latin typeface="SassoonPrimary" panose="020B0500000000000000" pitchFamily="34" charset="0"/>
                <a:ea typeface="MS PGothic" panose="020B0600070205080204" pitchFamily="34" charset="-128"/>
              </a:rPr>
              <a:t>Year One</a:t>
            </a:r>
            <a:r>
              <a:rPr lang="en-GB" sz="2400" b="0" i="0" dirty="0" smtClean="0">
                <a:effectLst/>
                <a:latin typeface="SassoonPrimary" panose="020B0500000000000000" pitchFamily="34" charset="0"/>
                <a:ea typeface="MS PGothic" panose="020B0600070205080204" pitchFamily="34" charset="-128"/>
              </a:rPr>
              <a:t>: We meet God’s love in our family</a:t>
            </a:r>
          </a:p>
          <a:p>
            <a:r>
              <a:rPr lang="en-GB" sz="2400" b="1" i="0" dirty="0" smtClean="0">
                <a:effectLst/>
                <a:latin typeface="SassoonPrimary" panose="020B0500000000000000" pitchFamily="34" charset="0"/>
                <a:ea typeface="MS PGothic" panose="020B0600070205080204" pitchFamily="34" charset="-128"/>
              </a:rPr>
              <a:t>Year Two:</a:t>
            </a:r>
            <a:r>
              <a:rPr lang="en-GB" sz="2400" b="0" i="0" dirty="0" smtClean="0">
                <a:effectLst/>
                <a:latin typeface="SassoonPrimary" panose="020B0500000000000000" pitchFamily="34" charset="0"/>
                <a:ea typeface="MS PGothic" panose="020B0600070205080204" pitchFamily="34" charset="-128"/>
              </a:rPr>
              <a:t> We meet God’s love in the community</a:t>
            </a:r>
          </a:p>
          <a:p>
            <a:r>
              <a:rPr lang="en-GB" sz="2400" b="1" i="0" dirty="0" smtClean="0">
                <a:effectLst/>
                <a:latin typeface="SassoonPrimary" panose="020B0500000000000000" pitchFamily="34" charset="0"/>
                <a:ea typeface="MS PGothic" panose="020B0600070205080204" pitchFamily="34" charset="-128"/>
              </a:rPr>
              <a:t>Year Three:</a:t>
            </a:r>
            <a:r>
              <a:rPr lang="en-GB" sz="2400" b="0" i="0" dirty="0" smtClean="0">
                <a:effectLst/>
                <a:latin typeface="SassoonPrimary" panose="020B0500000000000000" pitchFamily="34" charset="0"/>
                <a:ea typeface="MS PGothic" panose="020B0600070205080204" pitchFamily="34" charset="-128"/>
              </a:rPr>
              <a:t> How we live in love</a:t>
            </a:r>
          </a:p>
          <a:p>
            <a:r>
              <a:rPr lang="en-GB" sz="2400" b="1" i="0" dirty="0" smtClean="0">
                <a:effectLst/>
                <a:latin typeface="SassoonPrimary" panose="020B0500000000000000" pitchFamily="34" charset="0"/>
                <a:ea typeface="MS PGothic" panose="020B0600070205080204" pitchFamily="34" charset="-128"/>
              </a:rPr>
              <a:t>Year Four:</a:t>
            </a:r>
            <a:r>
              <a:rPr lang="en-GB" sz="2400" b="0" i="0" dirty="0" smtClean="0">
                <a:effectLst/>
                <a:latin typeface="SassoonPrimary" panose="020B0500000000000000" pitchFamily="34" charset="0"/>
                <a:ea typeface="MS PGothic" panose="020B0600070205080204" pitchFamily="34" charset="-128"/>
              </a:rPr>
              <a:t> God loves us in our differences</a:t>
            </a:r>
          </a:p>
          <a:p>
            <a:r>
              <a:rPr lang="en-GB" sz="2400" b="1" i="0" dirty="0" smtClean="0">
                <a:effectLst/>
                <a:latin typeface="SassoonPrimary" panose="020B0500000000000000" pitchFamily="34" charset="0"/>
                <a:ea typeface="MS PGothic" panose="020B0600070205080204" pitchFamily="34" charset="-128"/>
              </a:rPr>
              <a:t>Year Five:</a:t>
            </a:r>
            <a:r>
              <a:rPr lang="en-GB" sz="2400" b="0" i="0" dirty="0" smtClean="0">
                <a:effectLst/>
                <a:latin typeface="SassoonPrimary" panose="020B0500000000000000" pitchFamily="34" charset="0"/>
                <a:ea typeface="MS PGothic" panose="020B0600070205080204" pitchFamily="34" charset="-128"/>
              </a:rPr>
              <a:t> God loves me in my changing and development</a:t>
            </a:r>
          </a:p>
          <a:p>
            <a:r>
              <a:rPr lang="en-GB" sz="2400" b="1" i="0" dirty="0" smtClean="0">
                <a:effectLst/>
                <a:latin typeface="SassoonPrimary" panose="020B0500000000000000" pitchFamily="34" charset="0"/>
                <a:ea typeface="MS PGothic" panose="020B0600070205080204" pitchFamily="34" charset="-128"/>
              </a:rPr>
              <a:t>Year Six:</a:t>
            </a:r>
            <a:r>
              <a:rPr lang="en-GB" sz="2400" b="0" i="0" dirty="0" smtClean="0">
                <a:effectLst/>
                <a:latin typeface="SassoonPrimary" panose="020B0500000000000000" pitchFamily="34" charset="0"/>
                <a:ea typeface="MS PGothic" panose="020B0600070205080204" pitchFamily="34" charset="-128"/>
              </a:rPr>
              <a:t> The wonder of God’s love in creating new life</a:t>
            </a:r>
            <a:endParaRPr lang="en-GB" sz="2400" b="0" i="0" dirty="0">
              <a:effectLst/>
              <a:latin typeface="SassoonPrimary" panose="020B0500000000000000" pitchFamily="34" charset="0"/>
              <a:ea typeface="MS PGothic" panose="020B0600070205080204" pitchFamily="34" charset="-128"/>
            </a:endParaRPr>
          </a:p>
        </p:txBody>
      </p:sp>
    </p:spTree>
    <p:extLst>
      <p:ext uri="{BB962C8B-B14F-4D97-AF65-F5344CB8AC3E}">
        <p14:creationId xmlns:p14="http://schemas.microsoft.com/office/powerpoint/2010/main" val="935892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pic>
        <p:nvPicPr>
          <p:cNvPr id="3" name="Picture 2"/>
          <p:cNvPicPr>
            <a:picLocks noChangeAspect="1"/>
          </p:cNvPicPr>
          <p:nvPr/>
        </p:nvPicPr>
        <p:blipFill>
          <a:blip r:embed="rId3"/>
          <a:stretch>
            <a:fillRect/>
          </a:stretch>
        </p:blipFill>
        <p:spPr>
          <a:xfrm>
            <a:off x="234092" y="4100511"/>
            <a:ext cx="4010026" cy="2675692"/>
          </a:xfrm>
          <a:prstGeom prst="rect">
            <a:avLst/>
          </a:prstGeom>
        </p:spPr>
      </p:pic>
      <p:pic>
        <p:nvPicPr>
          <p:cNvPr id="5" name="Picture 4"/>
          <p:cNvPicPr>
            <a:picLocks noChangeAspect="1"/>
          </p:cNvPicPr>
          <p:nvPr/>
        </p:nvPicPr>
        <p:blipFill>
          <a:blip r:embed="rId4"/>
          <a:stretch>
            <a:fillRect/>
          </a:stretch>
        </p:blipFill>
        <p:spPr>
          <a:xfrm>
            <a:off x="4652962" y="557211"/>
            <a:ext cx="3457575" cy="3543300"/>
          </a:xfrm>
          <a:prstGeom prst="rect">
            <a:avLst/>
          </a:prstGeom>
        </p:spPr>
      </p:pic>
      <p:pic>
        <p:nvPicPr>
          <p:cNvPr id="6" name="Picture 5"/>
          <p:cNvPicPr>
            <a:picLocks noChangeAspect="1"/>
          </p:cNvPicPr>
          <p:nvPr/>
        </p:nvPicPr>
        <p:blipFill>
          <a:blip r:embed="rId5"/>
          <a:stretch>
            <a:fillRect/>
          </a:stretch>
        </p:blipFill>
        <p:spPr>
          <a:xfrm>
            <a:off x="776287" y="528637"/>
            <a:ext cx="3409950" cy="3228975"/>
          </a:xfrm>
          <a:prstGeom prst="rect">
            <a:avLst/>
          </a:prstGeom>
        </p:spPr>
      </p:pic>
      <p:sp>
        <p:nvSpPr>
          <p:cNvPr id="7" name="Rectangle 6"/>
          <p:cNvSpPr/>
          <p:nvPr/>
        </p:nvSpPr>
        <p:spPr>
          <a:xfrm>
            <a:off x="4805363" y="5081885"/>
            <a:ext cx="6096000" cy="1200329"/>
          </a:xfrm>
          <a:prstGeom prst="rect">
            <a:avLst/>
          </a:prstGeom>
        </p:spPr>
        <p:txBody>
          <a:bodyPr>
            <a:spAutoFit/>
          </a:bodyPr>
          <a:lstStyle/>
          <a:p>
            <a:r>
              <a:rPr lang="en-GB" dirty="0" smtClean="0">
                <a:latin typeface="SassoonPrimary" panose="020B0500000000000000" pitchFamily="34" charset="0"/>
              </a:rPr>
              <a:t>For further details of the ‘A Journey in Love’ programme including a selection of </a:t>
            </a:r>
            <a:r>
              <a:rPr lang="en-GB" dirty="0" err="1" smtClean="0">
                <a:latin typeface="SassoonPrimary" panose="020B0500000000000000" pitchFamily="34" charset="0"/>
              </a:rPr>
              <a:t>Powerpoints</a:t>
            </a:r>
            <a:r>
              <a:rPr lang="en-GB" dirty="0" smtClean="0">
                <a:latin typeface="SassoonPrimary" panose="020B0500000000000000" pitchFamily="34" charset="0"/>
              </a:rPr>
              <a:t> from across the school and a parents guide, please see the documents emailed to you. </a:t>
            </a:r>
            <a:endParaRPr lang="en-GB" dirty="0">
              <a:latin typeface="SassoonPrimary" panose="020B0500000000000000" pitchFamily="34" charset="0"/>
            </a:endParaRPr>
          </a:p>
        </p:txBody>
      </p:sp>
    </p:spTree>
    <p:extLst>
      <p:ext uri="{BB962C8B-B14F-4D97-AF65-F5344CB8AC3E}">
        <p14:creationId xmlns:p14="http://schemas.microsoft.com/office/powerpoint/2010/main" val="23042952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196358" y="319966"/>
            <a:ext cx="7971991" cy="1200329"/>
          </a:xfrm>
          <a:prstGeom prst="rect">
            <a:avLst/>
          </a:prstGeom>
        </p:spPr>
        <p:txBody>
          <a:bodyPr wrap="none">
            <a:spAutoFit/>
          </a:bodyPr>
          <a:lstStyle/>
          <a:p>
            <a:r>
              <a:rPr lang="en-GB" sz="3600" u="sng" dirty="0">
                <a:latin typeface="SassoonPrimary" panose="020B0500000000000000" pitchFamily="34" charset="0"/>
              </a:rPr>
              <a:t>Extracts taken from </a:t>
            </a:r>
            <a:r>
              <a:rPr lang="en-GB" sz="3600" u="sng" dirty="0" smtClean="0">
                <a:latin typeface="SassoonPrimary" panose="020B0500000000000000" pitchFamily="34" charset="0"/>
              </a:rPr>
              <a:t>‘Life to the Full’ </a:t>
            </a:r>
          </a:p>
          <a:p>
            <a:r>
              <a:rPr lang="en-GB" sz="3600" u="sng" dirty="0" smtClean="0">
                <a:latin typeface="SassoonPrimary" panose="020B0500000000000000" pitchFamily="34" charset="0"/>
              </a:rPr>
              <a:t>programme</a:t>
            </a:r>
            <a:r>
              <a:rPr lang="en-GB" sz="3600" u="sng" dirty="0">
                <a:latin typeface="SassoonPrimary" panose="020B0500000000000000" pitchFamily="34" charset="0"/>
              </a:rPr>
              <a:t>:</a:t>
            </a:r>
            <a:endParaRPr lang="en-GB" sz="3600" u="sng" dirty="0">
              <a:latin typeface="SassoonPrimary" panose="020B0500000000000000" pitchFamily="34" charset="0"/>
            </a:endParaRPr>
          </a:p>
        </p:txBody>
      </p:sp>
      <p:sp>
        <p:nvSpPr>
          <p:cNvPr id="5" name="Rectangle 4"/>
          <p:cNvSpPr/>
          <p:nvPr/>
        </p:nvSpPr>
        <p:spPr>
          <a:xfrm>
            <a:off x="362611" y="1666158"/>
            <a:ext cx="8435025" cy="923330"/>
          </a:xfrm>
          <a:prstGeom prst="rect">
            <a:avLst/>
          </a:prstGeom>
        </p:spPr>
        <p:txBody>
          <a:bodyPr wrap="square">
            <a:spAutoFit/>
          </a:bodyPr>
          <a:lstStyle/>
          <a:p>
            <a:pPr fontAlgn="base"/>
            <a:r>
              <a:rPr lang="en-GB" b="1" dirty="0" smtClean="0">
                <a:solidFill>
                  <a:srgbClr val="000000"/>
                </a:solidFill>
                <a:latin typeface="SassoonPrimary" panose="020B0500000000000000" pitchFamily="34" charset="0"/>
              </a:rPr>
              <a:t>Life</a:t>
            </a:r>
            <a:r>
              <a:rPr lang="en-GB" b="1" dirty="0">
                <a:solidFill>
                  <a:srgbClr val="000000"/>
                </a:solidFill>
                <a:latin typeface="SassoonPrimary" panose="020B0500000000000000" pitchFamily="34" charset="0"/>
              </a:rPr>
              <a:t> </a:t>
            </a:r>
            <a:r>
              <a:rPr lang="en-GB" b="1" dirty="0" smtClean="0">
                <a:solidFill>
                  <a:srgbClr val="000000"/>
                </a:solidFill>
                <a:latin typeface="SassoonPrimary" panose="020B0500000000000000" pitchFamily="34" charset="0"/>
              </a:rPr>
              <a:t>to</a:t>
            </a:r>
            <a:r>
              <a:rPr lang="en-GB" b="1" dirty="0">
                <a:solidFill>
                  <a:srgbClr val="000000"/>
                </a:solidFill>
                <a:latin typeface="SassoonPrimary" panose="020B0500000000000000" pitchFamily="34" charset="0"/>
              </a:rPr>
              <a:t> </a:t>
            </a:r>
            <a:r>
              <a:rPr lang="en-GB" b="1" dirty="0" smtClean="0">
                <a:solidFill>
                  <a:srgbClr val="000000"/>
                </a:solidFill>
                <a:latin typeface="SassoonPrimary" panose="020B0500000000000000" pitchFamily="34" charset="0"/>
              </a:rPr>
              <a:t>the</a:t>
            </a:r>
            <a:r>
              <a:rPr lang="en-GB" b="1" dirty="0">
                <a:solidFill>
                  <a:srgbClr val="000000"/>
                </a:solidFill>
                <a:latin typeface="SassoonPrimary" panose="020B0500000000000000" pitchFamily="34" charset="0"/>
              </a:rPr>
              <a:t> </a:t>
            </a:r>
            <a:r>
              <a:rPr lang="en-GB" b="1" dirty="0" smtClean="0">
                <a:solidFill>
                  <a:srgbClr val="000000"/>
                </a:solidFill>
                <a:latin typeface="SassoonPrimary" panose="020B0500000000000000" pitchFamily="34" charset="0"/>
              </a:rPr>
              <a:t>Full</a:t>
            </a:r>
            <a:r>
              <a:rPr lang="en-GB" b="1"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is</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a</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fully</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resourced</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Scheme</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of</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Work</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in</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Relationships</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and</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Health</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Education</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a:t>
            </a:r>
            <a:r>
              <a:rPr lang="en-GB" dirty="0">
                <a:solidFill>
                  <a:srgbClr val="000000"/>
                </a:solidFill>
                <a:latin typeface="SassoonPrimary" panose="020B0500000000000000" pitchFamily="34" charset="0"/>
              </a:rPr>
              <a:t>RHE) </a:t>
            </a:r>
            <a:r>
              <a:rPr lang="en-GB" dirty="0" smtClean="0">
                <a:solidFill>
                  <a:srgbClr val="000000"/>
                </a:solidFill>
                <a:latin typeface="SassoonPrimary" panose="020B0500000000000000" pitchFamily="34" charset="0"/>
              </a:rPr>
              <a:t>for</a:t>
            </a:r>
            <a:r>
              <a:rPr lang="en-GB" dirty="0">
                <a:solidFill>
                  <a:srgbClr val="000000"/>
                </a:solidFill>
                <a:latin typeface="SassoonPrimary" panose="020B0500000000000000" pitchFamily="34" charset="0"/>
              </a:rPr>
              <a:t> </a:t>
            </a:r>
            <a:r>
              <a:rPr lang="en-GB" b="1" dirty="0" smtClean="0">
                <a:solidFill>
                  <a:srgbClr val="000000"/>
                </a:solidFill>
                <a:latin typeface="SassoonPrimary" panose="020B0500000000000000" pitchFamily="34" charset="0"/>
              </a:rPr>
              <a:t>Catholic </a:t>
            </a:r>
            <a:r>
              <a:rPr lang="en-GB" b="1" dirty="0">
                <a:solidFill>
                  <a:srgbClr val="000000"/>
                </a:solidFill>
                <a:latin typeface="SassoonPrimary" panose="020B0500000000000000" pitchFamily="34" charset="0"/>
              </a:rPr>
              <a:t>primary </a:t>
            </a:r>
            <a:r>
              <a:rPr lang="en-GB" b="1" dirty="0" smtClean="0">
                <a:solidFill>
                  <a:srgbClr val="000000"/>
                </a:solidFill>
                <a:latin typeface="SassoonPrimary" panose="020B0500000000000000" pitchFamily="34" charset="0"/>
              </a:rPr>
              <a:t>schools </a:t>
            </a:r>
            <a:r>
              <a:rPr lang="en-GB" dirty="0" smtClean="0">
                <a:solidFill>
                  <a:srgbClr val="000000"/>
                </a:solidFill>
                <a:latin typeface="SassoonPrimary" panose="020B0500000000000000" pitchFamily="34" charset="0"/>
              </a:rPr>
              <a:t>which</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embraces</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and</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fulfils</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the new</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statutory</a:t>
            </a:r>
            <a:r>
              <a:rPr lang="en-GB" dirty="0">
                <a:solidFill>
                  <a:srgbClr val="000000"/>
                </a:solidFill>
                <a:latin typeface="SassoonPrimary" panose="020B0500000000000000" pitchFamily="34" charset="0"/>
              </a:rPr>
              <a:t> </a:t>
            </a:r>
            <a:r>
              <a:rPr lang="en-GB" dirty="0" smtClean="0">
                <a:solidFill>
                  <a:srgbClr val="000000"/>
                </a:solidFill>
                <a:latin typeface="SassoonPrimary" panose="020B0500000000000000" pitchFamily="34" charset="0"/>
              </a:rPr>
              <a:t>curriculum</a:t>
            </a:r>
            <a:r>
              <a:rPr lang="en-GB" dirty="0">
                <a:solidFill>
                  <a:srgbClr val="000000"/>
                </a:solidFill>
                <a:latin typeface="SassoonPrimary" panose="020B0500000000000000" pitchFamily="34" charset="0"/>
              </a:rPr>
              <a:t>. </a:t>
            </a:r>
            <a:endParaRPr lang="en-GB" b="0" i="0" dirty="0">
              <a:solidFill>
                <a:srgbClr val="000000"/>
              </a:solidFill>
              <a:effectLst/>
              <a:latin typeface="SassoonPrimary" panose="020B0500000000000000" pitchFamily="34" charset="0"/>
            </a:endParaRPr>
          </a:p>
        </p:txBody>
      </p:sp>
      <p:sp>
        <p:nvSpPr>
          <p:cNvPr id="6" name="Rectangle 5"/>
          <p:cNvSpPr/>
          <p:nvPr/>
        </p:nvSpPr>
        <p:spPr>
          <a:xfrm>
            <a:off x="362612" y="2913754"/>
            <a:ext cx="8712115" cy="3693319"/>
          </a:xfrm>
          <a:prstGeom prst="rect">
            <a:avLst/>
          </a:prstGeom>
        </p:spPr>
        <p:txBody>
          <a:bodyPr wrap="square">
            <a:spAutoFit/>
          </a:bodyPr>
          <a:lstStyle/>
          <a:p>
            <a:pPr>
              <a:spcAft>
                <a:spcPts val="0"/>
              </a:spcAft>
            </a:pPr>
            <a:r>
              <a:rPr lang="en-GB" dirty="0" smtClean="0">
                <a:latin typeface="SassoonPrimary" panose="020B0500000000000000" pitchFamily="34" charset="0"/>
                <a:ea typeface="Arial" panose="020B0604020202020204" pitchFamily="34" charset="0"/>
                <a:cs typeface="Arial" panose="020B0604020202020204" pitchFamily="34" charset="0"/>
              </a:rPr>
              <a:t>It has been created by </a:t>
            </a:r>
            <a:r>
              <a:rPr lang="en-GB" dirty="0" err="1" smtClean="0">
                <a:latin typeface="SassoonPrimary" panose="020B0500000000000000" pitchFamily="34" charset="0"/>
                <a:ea typeface="Arial" panose="020B0604020202020204" pitchFamily="34" charset="0"/>
                <a:cs typeface="Arial" panose="020B0604020202020204" pitchFamily="34" charset="0"/>
              </a:rPr>
              <a:t>TenTen</a:t>
            </a:r>
            <a:r>
              <a:rPr lang="en-GB" dirty="0">
                <a:latin typeface="SassoonPrimary" panose="020B0500000000000000" pitchFamily="34" charset="0"/>
                <a:ea typeface="Arial" panose="020B0604020202020204" pitchFamily="34" charset="0"/>
                <a:cs typeface="Arial" panose="020B0604020202020204" pitchFamily="34" charset="0"/>
              </a:rPr>
              <a:t>,</a:t>
            </a:r>
            <a:r>
              <a:rPr lang="en-GB" dirty="0" smtClean="0">
                <a:latin typeface="SassoonPrimary" panose="020B0500000000000000" pitchFamily="34" charset="0"/>
                <a:ea typeface="Arial" panose="020B0604020202020204" pitchFamily="34" charset="0"/>
                <a:cs typeface="Arial" panose="020B0604020202020204" pitchFamily="34" charset="0"/>
              </a:rPr>
              <a:t> </a:t>
            </a:r>
            <a:r>
              <a:rPr lang="en-GB" dirty="0">
                <a:latin typeface="SassoonPrimary" panose="020B0500000000000000" pitchFamily="34" charset="0"/>
                <a:ea typeface="Arial" panose="020B0604020202020204" pitchFamily="34" charset="0"/>
                <a:cs typeface="Arial" panose="020B0604020202020204" pitchFamily="34" charset="0"/>
              </a:rPr>
              <a:t>an award-winning Catholic educational organisation that is well-respected and very experienced in this field of work.</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SassoonPrimary" panose="020B0500000000000000" pitchFamily="34" charset="0"/>
                <a:ea typeface="Arial" panose="020B0604020202020204" pitchFamily="34" charset="0"/>
                <a:cs typeface="Arial" panose="020B0604020202020204" pitchFamily="34"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SassoonPrimary" panose="020B0500000000000000" pitchFamily="34" charset="0"/>
                <a:ea typeface="Arial" panose="020B0604020202020204" pitchFamily="34" charset="0"/>
                <a:cs typeface="Arial" panose="020B0604020202020204" pitchFamily="34" charset="0"/>
              </a:rPr>
              <a:t>Life to the Full has been approved for use by Salford Diocese.  Furthermore, </a:t>
            </a:r>
            <a:r>
              <a:rPr lang="en-GB" dirty="0" err="1">
                <a:latin typeface="SassoonPrimary" panose="020B0500000000000000" pitchFamily="34" charset="0"/>
                <a:ea typeface="Arial" panose="020B0604020202020204" pitchFamily="34" charset="0"/>
                <a:cs typeface="Arial" panose="020B0604020202020204" pitchFamily="34" charset="0"/>
              </a:rPr>
              <a:t>TenTen</a:t>
            </a:r>
            <a:r>
              <a:rPr lang="en-GB" dirty="0">
                <a:latin typeface="SassoonPrimary" panose="020B0500000000000000" pitchFamily="34" charset="0"/>
                <a:ea typeface="Arial" panose="020B0604020202020204" pitchFamily="34" charset="0"/>
                <a:cs typeface="Arial" panose="020B0604020202020204" pitchFamily="34" charset="0"/>
              </a:rPr>
              <a:t> have entered into a partnership with the Catholic Education Service and the Department for Education to provide training for teachers </a:t>
            </a:r>
            <a:r>
              <a:rPr lang="en-GB" dirty="0" smtClean="0">
                <a:latin typeface="SassoonPrimary" panose="020B0500000000000000" pitchFamily="34" charset="0"/>
                <a:ea typeface="Arial" panose="020B0604020202020204" pitchFamily="34" charset="0"/>
                <a:cs typeface="Arial" panose="020B0604020202020204" pitchFamily="34" charset="0"/>
              </a:rPr>
              <a:t>and guidance for parents.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SassoonPrimary" panose="020B0500000000000000" pitchFamily="34" charset="0"/>
                <a:ea typeface="Arial" panose="020B0604020202020204" pitchFamily="34" charset="0"/>
                <a:cs typeface="Arial" panose="020B0604020202020204" pitchFamily="34"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SassoonPrimary" panose="020B0500000000000000" pitchFamily="34" charset="0"/>
                <a:ea typeface="Arial" panose="020B0604020202020204" pitchFamily="34" charset="0"/>
                <a:cs typeface="Arial" panose="020B0604020202020204" pitchFamily="34" charset="0"/>
              </a:rPr>
              <a:t>Through their programme, </a:t>
            </a:r>
            <a:r>
              <a:rPr lang="en-GB" dirty="0" err="1">
                <a:latin typeface="SassoonPrimary" panose="020B0500000000000000" pitchFamily="34" charset="0"/>
                <a:ea typeface="Arial" panose="020B0604020202020204" pitchFamily="34" charset="0"/>
                <a:cs typeface="Arial" panose="020B0604020202020204" pitchFamily="34" charset="0"/>
              </a:rPr>
              <a:t>TenTen</a:t>
            </a:r>
            <a:r>
              <a:rPr lang="en-GB" dirty="0">
                <a:latin typeface="SassoonPrimary" panose="020B0500000000000000" pitchFamily="34" charset="0"/>
                <a:ea typeface="Arial" panose="020B0604020202020204" pitchFamily="34" charset="0"/>
                <a:cs typeface="Arial" panose="020B0604020202020204" pitchFamily="34" charset="0"/>
              </a:rPr>
              <a:t> understand the foundational role that parents have in educating and nurturing their children on these matters. Within the programme, they have built in resources which will not only keep you informed about what is being taught in school, but will also give you the opportunity to engage your children in discussion, activity and prayer. </a:t>
            </a:r>
            <a:endParaRPr lang="en-GB" dirty="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9258827" y="4066978"/>
            <a:ext cx="2471942" cy="2096304"/>
          </a:xfrm>
          <a:prstGeom prst="rect">
            <a:avLst/>
          </a:prstGeom>
        </p:spPr>
      </p:pic>
    </p:spTree>
    <p:extLst>
      <p:ext uri="{BB962C8B-B14F-4D97-AF65-F5344CB8AC3E}">
        <p14:creationId xmlns:p14="http://schemas.microsoft.com/office/powerpoint/2010/main" val="21780041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3" name="Rectangle 2"/>
          <p:cNvSpPr/>
          <p:nvPr/>
        </p:nvSpPr>
        <p:spPr>
          <a:xfrm>
            <a:off x="332509" y="460123"/>
            <a:ext cx="8423564" cy="4093428"/>
          </a:xfrm>
          <a:prstGeom prst="rect">
            <a:avLst/>
          </a:prstGeom>
        </p:spPr>
        <p:txBody>
          <a:bodyPr wrap="square">
            <a:spAutoFit/>
          </a:bodyPr>
          <a:lstStyle/>
          <a:p>
            <a:r>
              <a:rPr lang="en-GB" sz="2000" dirty="0">
                <a:latin typeface="SassoonPrimary" panose="020B0500000000000000" pitchFamily="34" charset="0"/>
              </a:rPr>
              <a:t>Taught with a spiral approach to learning in which pupils will revisit the same topics at an age-appropriate stage through their school life, the programme includes teaching about personal health, physical and emotional well-being, strong emotions, private parts of the body, personal relationships, family structures, trusted adults, growing bodies, puberty, periods, life cycles, the dangers of social media, where babies come from, an understanding of the Common Good and living in the wider world</a:t>
            </a:r>
            <a:r>
              <a:rPr lang="en-GB" sz="2000" dirty="0" smtClean="0">
                <a:latin typeface="SassoonPrimary" panose="020B0500000000000000" pitchFamily="34" charset="0"/>
              </a:rPr>
              <a:t>.</a:t>
            </a:r>
          </a:p>
          <a:p>
            <a:endParaRPr lang="en-GB" sz="2000" dirty="0">
              <a:latin typeface="SassoonPrimary" panose="020B0500000000000000" pitchFamily="34" charset="0"/>
            </a:endParaRPr>
          </a:p>
          <a:p>
            <a:r>
              <a:rPr lang="en-GB" sz="2000" dirty="0">
                <a:latin typeface="SassoonPrimary" panose="020B0500000000000000" pitchFamily="34" charset="0"/>
              </a:rPr>
              <a:t>The entire teaching is underpinned with a Christian faith understanding that our deepest identity is as a child of God – created, chosen and loved by God. The programme is fully inclusive of all pupils and their families.</a:t>
            </a:r>
            <a:endParaRPr lang="en-GB" sz="2000" b="0" i="0" u="none" strike="noStrike" dirty="0">
              <a:effectLst/>
              <a:latin typeface="SassoonPrimary" panose="020B0500000000000000" pitchFamily="34" charset="0"/>
            </a:endParaRPr>
          </a:p>
        </p:txBody>
      </p:sp>
      <p:sp>
        <p:nvSpPr>
          <p:cNvPr id="6" name="TextBox 5"/>
          <p:cNvSpPr txBox="1"/>
          <p:nvPr/>
        </p:nvSpPr>
        <p:spPr>
          <a:xfrm>
            <a:off x="332509" y="4922951"/>
            <a:ext cx="9300888" cy="1323439"/>
          </a:xfrm>
          <a:prstGeom prst="rect">
            <a:avLst/>
          </a:prstGeom>
          <a:noFill/>
        </p:spPr>
        <p:txBody>
          <a:bodyPr wrap="square" rtlCol="0">
            <a:spAutoFit/>
          </a:bodyPr>
          <a:lstStyle/>
          <a:p>
            <a:r>
              <a:rPr lang="en-GB" sz="2000" dirty="0" smtClean="0">
                <a:latin typeface="SassoonPrimary" panose="020B0500000000000000" pitchFamily="34" charset="0"/>
              </a:rPr>
              <a:t>To watch a video about this programme, click here:</a:t>
            </a:r>
          </a:p>
          <a:p>
            <a:endParaRPr lang="en-GB" sz="2000" dirty="0">
              <a:latin typeface="SassoonPrimary" panose="020B0500000000000000" pitchFamily="34" charset="0"/>
            </a:endParaRPr>
          </a:p>
          <a:p>
            <a:r>
              <a:rPr lang="en-GB" sz="2000" dirty="0">
                <a:hlinkClick r:id="rId3"/>
              </a:rPr>
              <a:t>https://www.tentenresources.co.uk/life-to-the-full-catholic-landing-page/</a:t>
            </a:r>
            <a:r>
              <a:rPr lang="en-GB" sz="2000" dirty="0"/>
              <a:t> </a:t>
            </a:r>
          </a:p>
          <a:p>
            <a:endParaRPr lang="en-GB" sz="2000" dirty="0">
              <a:latin typeface="SassoonPrimary" panose="020B0500000000000000" pitchFamily="34" charset="0"/>
            </a:endParaRPr>
          </a:p>
        </p:txBody>
      </p:sp>
    </p:spTree>
    <p:extLst>
      <p:ext uri="{BB962C8B-B14F-4D97-AF65-F5344CB8AC3E}">
        <p14:creationId xmlns:p14="http://schemas.microsoft.com/office/powerpoint/2010/main" val="10447430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382073" y="542320"/>
            <a:ext cx="8362681" cy="5940088"/>
          </a:xfrm>
          <a:prstGeom prst="rect">
            <a:avLst/>
          </a:prstGeom>
        </p:spPr>
        <p:txBody>
          <a:bodyPr wrap="square">
            <a:spAutoFit/>
          </a:bodyPr>
          <a:lstStyle/>
          <a:p>
            <a:r>
              <a:rPr lang="en-GB" sz="2000" b="1" dirty="0">
                <a:latin typeface="SassoonPrimary" panose="020B0500000000000000" pitchFamily="34" charset="0"/>
              </a:rPr>
              <a:t>Life to the Full </a:t>
            </a:r>
            <a:r>
              <a:rPr lang="en-GB" sz="2000" dirty="0">
                <a:latin typeface="SassoonPrimary" panose="020B0500000000000000" pitchFamily="34" charset="0"/>
              </a:rPr>
              <a:t>is annual subscription platform in Catholic RSE which </a:t>
            </a:r>
            <a:r>
              <a:rPr lang="en-GB" sz="2000" dirty="0" smtClean="0">
                <a:latin typeface="SassoonPrimary" panose="020B0500000000000000" pitchFamily="34" charset="0"/>
              </a:rPr>
              <a:t>gives:</a:t>
            </a:r>
          </a:p>
          <a:p>
            <a:endParaRPr lang="en-GB" sz="2000" dirty="0">
              <a:latin typeface="SassoonPrimary" panose="020B0500000000000000" pitchFamily="34" charset="0"/>
            </a:endParaRPr>
          </a:p>
          <a:p>
            <a:pPr marL="342900" indent="-342900">
              <a:buAutoNum type="arabicPeriod"/>
            </a:pPr>
            <a:r>
              <a:rPr lang="en-GB" sz="2000" dirty="0" smtClean="0">
                <a:latin typeface="SassoonPrimary" panose="020B0500000000000000" pitchFamily="34" charset="0"/>
              </a:rPr>
              <a:t>A </a:t>
            </a:r>
            <a:r>
              <a:rPr lang="en-GB" sz="2000" dirty="0">
                <a:latin typeface="SassoonPrimary" panose="020B0500000000000000" pitchFamily="34" charset="0"/>
              </a:rPr>
              <a:t>programme of study containing approximately 60 media-rich </a:t>
            </a:r>
            <a:r>
              <a:rPr lang="en-GB" sz="2000" dirty="0" smtClean="0">
                <a:latin typeface="SassoonPrimary" panose="020B0500000000000000" pitchFamily="34" charset="0"/>
              </a:rPr>
              <a:t>lessons divided </a:t>
            </a:r>
            <a:r>
              <a:rPr lang="en-GB" sz="2000" dirty="0">
                <a:latin typeface="SassoonPrimary" panose="020B0500000000000000" pitchFamily="34" charset="0"/>
              </a:rPr>
              <a:t>into three learning stages</a:t>
            </a:r>
            <a:r>
              <a:rPr lang="en-GB" sz="2000" dirty="0" smtClean="0">
                <a:latin typeface="SassoonPrimary" panose="020B0500000000000000" pitchFamily="34" charset="0"/>
              </a:rPr>
              <a:t>*:</a:t>
            </a:r>
          </a:p>
          <a:p>
            <a:pPr marL="342900" indent="-342900">
              <a:buAutoNum type="arabicPeriod"/>
            </a:pPr>
            <a:endParaRPr lang="en-GB" sz="2000" dirty="0">
              <a:latin typeface="SassoonPrimary" panose="020B0500000000000000" pitchFamily="34" charset="0"/>
            </a:endParaRPr>
          </a:p>
          <a:p>
            <a:pPr marL="285750" indent="-285750">
              <a:buFont typeface="Arial" panose="020B0604020202020204" pitchFamily="34" charset="0"/>
              <a:buChar char="•"/>
            </a:pPr>
            <a:r>
              <a:rPr lang="en-GB" sz="2000" dirty="0" smtClean="0">
                <a:latin typeface="SassoonPrimary" panose="020B0500000000000000" pitchFamily="34" charset="0"/>
              </a:rPr>
              <a:t>Key </a:t>
            </a:r>
            <a:r>
              <a:rPr lang="en-GB" sz="2000" dirty="0">
                <a:latin typeface="SassoonPrimary" panose="020B0500000000000000" pitchFamily="34" charset="0"/>
              </a:rPr>
              <a:t>Stage One (Years 1 and 2);</a:t>
            </a:r>
          </a:p>
          <a:p>
            <a:pPr marL="285750" indent="-285750">
              <a:buFont typeface="Arial" panose="020B0604020202020204" pitchFamily="34" charset="0"/>
              <a:buChar char="•"/>
            </a:pPr>
            <a:r>
              <a:rPr lang="en-GB" sz="2000" dirty="0" smtClean="0">
                <a:latin typeface="SassoonPrimary" panose="020B0500000000000000" pitchFamily="34" charset="0"/>
              </a:rPr>
              <a:t>Lower </a:t>
            </a:r>
            <a:r>
              <a:rPr lang="en-GB" sz="2000" dirty="0">
                <a:latin typeface="SassoonPrimary" panose="020B0500000000000000" pitchFamily="34" charset="0"/>
              </a:rPr>
              <a:t>Key Stage Two (Years 3 and 4);</a:t>
            </a:r>
          </a:p>
          <a:p>
            <a:pPr marL="285750" indent="-285750">
              <a:buFont typeface="Arial" panose="020B0604020202020204" pitchFamily="34" charset="0"/>
              <a:buChar char="•"/>
            </a:pPr>
            <a:r>
              <a:rPr lang="en-GB" sz="2000" dirty="0" smtClean="0">
                <a:latin typeface="SassoonPrimary" panose="020B0500000000000000" pitchFamily="34" charset="0"/>
              </a:rPr>
              <a:t>Upper </a:t>
            </a:r>
            <a:r>
              <a:rPr lang="en-GB" sz="2000" dirty="0">
                <a:latin typeface="SassoonPrimary" panose="020B0500000000000000" pitchFamily="34" charset="0"/>
              </a:rPr>
              <a:t>Key Stage Two (Years 5 and 6</a:t>
            </a:r>
            <a:r>
              <a:rPr lang="en-GB" sz="2000" dirty="0" smtClean="0">
                <a:latin typeface="SassoonPrimary" panose="020B0500000000000000" pitchFamily="34" charset="0"/>
              </a:rPr>
              <a:t>).</a:t>
            </a:r>
          </a:p>
          <a:p>
            <a:endParaRPr lang="en-GB" sz="2000" dirty="0">
              <a:latin typeface="SassoonPrimary" panose="020B0500000000000000" pitchFamily="34" charset="0"/>
            </a:endParaRPr>
          </a:p>
          <a:p>
            <a:r>
              <a:rPr lang="en-GB" sz="2000" dirty="0" smtClean="0">
                <a:latin typeface="SassoonPrimary" panose="020B0500000000000000" pitchFamily="34" charset="0"/>
              </a:rPr>
              <a:t>2. </a:t>
            </a:r>
            <a:r>
              <a:rPr lang="en-GB" sz="2000" dirty="0">
                <a:latin typeface="SassoonPrimary" panose="020B0500000000000000" pitchFamily="34" charset="0"/>
              </a:rPr>
              <a:t>Assessment Activities to record evidence of success</a:t>
            </a:r>
            <a:r>
              <a:rPr lang="en-GB" sz="2000" dirty="0" smtClean="0">
                <a:latin typeface="SassoonPrimary" panose="020B0500000000000000" pitchFamily="34" charset="0"/>
              </a:rPr>
              <a:t>;</a:t>
            </a:r>
          </a:p>
          <a:p>
            <a:endParaRPr lang="en-GB" sz="2000" dirty="0">
              <a:latin typeface="SassoonPrimary" panose="020B0500000000000000" pitchFamily="34" charset="0"/>
            </a:endParaRPr>
          </a:p>
          <a:p>
            <a:r>
              <a:rPr lang="en-GB" sz="2000" dirty="0" smtClean="0">
                <a:latin typeface="SassoonPrimary" panose="020B0500000000000000" pitchFamily="34" charset="0"/>
              </a:rPr>
              <a:t>3. </a:t>
            </a:r>
            <a:r>
              <a:rPr lang="en-GB" sz="2000" dirty="0">
                <a:latin typeface="SassoonPrimary" panose="020B0500000000000000" pitchFamily="34" charset="0"/>
              </a:rPr>
              <a:t>Training sessions for staff</a:t>
            </a:r>
            <a:r>
              <a:rPr lang="en-GB" sz="2000" dirty="0" smtClean="0">
                <a:latin typeface="SassoonPrimary" panose="020B0500000000000000" pitchFamily="34" charset="0"/>
              </a:rPr>
              <a:t>;</a:t>
            </a:r>
          </a:p>
          <a:p>
            <a:endParaRPr lang="en-GB" sz="2000" dirty="0">
              <a:latin typeface="SassoonPrimary" panose="020B0500000000000000" pitchFamily="34" charset="0"/>
            </a:endParaRPr>
          </a:p>
          <a:p>
            <a:r>
              <a:rPr lang="en-GB" sz="2000" dirty="0" smtClean="0">
                <a:latin typeface="SassoonPrimary" panose="020B0500000000000000" pitchFamily="34" charset="0"/>
              </a:rPr>
              <a:t>4. </a:t>
            </a:r>
            <a:r>
              <a:rPr lang="en-GB" sz="2000" dirty="0">
                <a:latin typeface="SassoonPrimary" panose="020B0500000000000000" pitchFamily="34" charset="0"/>
              </a:rPr>
              <a:t>An online parent portal for links to home</a:t>
            </a:r>
            <a:r>
              <a:rPr lang="en-GB" sz="2000" dirty="0" smtClean="0">
                <a:latin typeface="SassoonPrimary" panose="020B0500000000000000" pitchFamily="34" charset="0"/>
              </a:rPr>
              <a:t>.</a:t>
            </a:r>
          </a:p>
          <a:p>
            <a:endParaRPr lang="en-GB" sz="2000" dirty="0">
              <a:latin typeface="SassoonPrimary" panose="020B0500000000000000" pitchFamily="34" charset="0"/>
            </a:endParaRPr>
          </a:p>
          <a:p>
            <a:r>
              <a:rPr lang="en-GB" sz="2000" dirty="0" smtClean="0">
                <a:latin typeface="SassoonPrimary" panose="020B0500000000000000" pitchFamily="34" charset="0"/>
              </a:rPr>
              <a:t>Scheme of work details can be found here:</a:t>
            </a:r>
          </a:p>
          <a:p>
            <a:r>
              <a:rPr lang="en-GB" sz="2000" dirty="0">
                <a:latin typeface="SassoonPrimary" panose="020B0500000000000000" pitchFamily="34" charset="0"/>
                <a:hlinkClick r:id="rId3"/>
              </a:rPr>
              <a:t>https://www.tentenresources.co.uk/life-to-the-full-catholic-landing-page/scheme-of-work-slides</a:t>
            </a:r>
            <a:r>
              <a:rPr lang="en-GB" sz="2000" dirty="0" smtClean="0">
                <a:latin typeface="SassoonPrimary" panose="020B0500000000000000" pitchFamily="34" charset="0"/>
                <a:hlinkClick r:id="rId3"/>
              </a:rPr>
              <a:t>/</a:t>
            </a:r>
            <a:r>
              <a:rPr lang="en-GB" sz="2000" dirty="0" smtClean="0">
                <a:latin typeface="SassoonPrimary" panose="020B0500000000000000" pitchFamily="34" charset="0"/>
              </a:rPr>
              <a:t> </a:t>
            </a:r>
            <a:endParaRPr lang="en-GB" sz="2000" dirty="0">
              <a:latin typeface="SassoonPrimary" panose="020B0500000000000000" pitchFamily="34" charset="0"/>
            </a:endParaRPr>
          </a:p>
        </p:txBody>
      </p:sp>
    </p:spTree>
    <p:extLst>
      <p:ext uri="{BB962C8B-B14F-4D97-AF65-F5344CB8AC3E}">
        <p14:creationId xmlns:p14="http://schemas.microsoft.com/office/powerpoint/2010/main" val="25847511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pic>
        <p:nvPicPr>
          <p:cNvPr id="3" name="Picture 2"/>
          <p:cNvPicPr>
            <a:picLocks noChangeAspect="1"/>
          </p:cNvPicPr>
          <p:nvPr/>
        </p:nvPicPr>
        <p:blipFill>
          <a:blip r:embed="rId3"/>
          <a:stretch>
            <a:fillRect/>
          </a:stretch>
        </p:blipFill>
        <p:spPr>
          <a:xfrm>
            <a:off x="5625244" y="3338109"/>
            <a:ext cx="6105525" cy="3324225"/>
          </a:xfrm>
          <a:prstGeom prst="rect">
            <a:avLst/>
          </a:prstGeom>
        </p:spPr>
      </p:pic>
      <p:pic>
        <p:nvPicPr>
          <p:cNvPr id="2" name="Picture 1"/>
          <p:cNvPicPr>
            <a:picLocks noChangeAspect="1"/>
          </p:cNvPicPr>
          <p:nvPr/>
        </p:nvPicPr>
        <p:blipFill>
          <a:blip r:embed="rId4"/>
          <a:stretch>
            <a:fillRect/>
          </a:stretch>
        </p:blipFill>
        <p:spPr>
          <a:xfrm>
            <a:off x="152198" y="105653"/>
            <a:ext cx="6684082" cy="5792871"/>
          </a:xfrm>
          <a:prstGeom prst="rect">
            <a:avLst/>
          </a:prstGeom>
        </p:spPr>
      </p:pic>
    </p:spTree>
    <p:extLst>
      <p:ext uri="{BB962C8B-B14F-4D97-AF65-F5344CB8AC3E}">
        <p14:creationId xmlns:p14="http://schemas.microsoft.com/office/powerpoint/2010/main" val="13140164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pic>
        <p:nvPicPr>
          <p:cNvPr id="3" name="Picture 2"/>
          <p:cNvPicPr>
            <a:picLocks noChangeAspect="1"/>
          </p:cNvPicPr>
          <p:nvPr/>
        </p:nvPicPr>
        <p:blipFill>
          <a:blip r:embed="rId3"/>
          <a:stretch>
            <a:fillRect/>
          </a:stretch>
        </p:blipFill>
        <p:spPr>
          <a:xfrm>
            <a:off x="5309718" y="3774462"/>
            <a:ext cx="6768161" cy="2579397"/>
          </a:xfrm>
          <a:prstGeom prst="rect">
            <a:avLst/>
          </a:prstGeom>
        </p:spPr>
      </p:pic>
      <p:pic>
        <p:nvPicPr>
          <p:cNvPr id="2" name="Picture 1"/>
          <p:cNvPicPr>
            <a:picLocks noChangeAspect="1"/>
          </p:cNvPicPr>
          <p:nvPr/>
        </p:nvPicPr>
        <p:blipFill>
          <a:blip r:embed="rId4"/>
          <a:stretch>
            <a:fillRect/>
          </a:stretch>
        </p:blipFill>
        <p:spPr>
          <a:xfrm>
            <a:off x="92365" y="99959"/>
            <a:ext cx="6320185" cy="6545540"/>
          </a:xfrm>
          <a:prstGeom prst="rect">
            <a:avLst/>
          </a:prstGeom>
        </p:spPr>
      </p:pic>
    </p:spTree>
    <p:extLst>
      <p:ext uri="{BB962C8B-B14F-4D97-AF65-F5344CB8AC3E}">
        <p14:creationId xmlns:p14="http://schemas.microsoft.com/office/powerpoint/2010/main" val="16201704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pic>
        <p:nvPicPr>
          <p:cNvPr id="3" name="Picture 2"/>
          <p:cNvPicPr>
            <a:picLocks noChangeAspect="1"/>
          </p:cNvPicPr>
          <p:nvPr/>
        </p:nvPicPr>
        <p:blipFill>
          <a:blip r:embed="rId3"/>
          <a:stretch>
            <a:fillRect/>
          </a:stretch>
        </p:blipFill>
        <p:spPr>
          <a:xfrm>
            <a:off x="5732535" y="3799268"/>
            <a:ext cx="6338617" cy="2723948"/>
          </a:xfrm>
          <a:prstGeom prst="rect">
            <a:avLst/>
          </a:prstGeom>
        </p:spPr>
      </p:pic>
      <p:pic>
        <p:nvPicPr>
          <p:cNvPr id="2" name="Picture 1"/>
          <p:cNvPicPr>
            <a:picLocks noChangeAspect="1"/>
          </p:cNvPicPr>
          <p:nvPr/>
        </p:nvPicPr>
        <p:blipFill>
          <a:blip r:embed="rId4"/>
          <a:stretch>
            <a:fillRect/>
          </a:stretch>
        </p:blipFill>
        <p:spPr>
          <a:xfrm>
            <a:off x="134356" y="105044"/>
            <a:ext cx="6820236" cy="6677000"/>
          </a:xfrm>
          <a:prstGeom prst="rect">
            <a:avLst/>
          </a:prstGeom>
        </p:spPr>
      </p:pic>
    </p:spTree>
    <p:extLst>
      <p:ext uri="{BB962C8B-B14F-4D97-AF65-F5344CB8AC3E}">
        <p14:creationId xmlns:p14="http://schemas.microsoft.com/office/powerpoint/2010/main" val="10856528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pic>
        <p:nvPicPr>
          <p:cNvPr id="2" name="Picture 1"/>
          <p:cNvPicPr>
            <a:picLocks noChangeAspect="1"/>
          </p:cNvPicPr>
          <p:nvPr/>
        </p:nvPicPr>
        <p:blipFill>
          <a:blip r:embed="rId3"/>
          <a:stretch>
            <a:fillRect/>
          </a:stretch>
        </p:blipFill>
        <p:spPr>
          <a:xfrm>
            <a:off x="5840128" y="2019978"/>
            <a:ext cx="2771775" cy="4038600"/>
          </a:xfrm>
          <a:prstGeom prst="rect">
            <a:avLst/>
          </a:prstGeom>
        </p:spPr>
      </p:pic>
      <p:pic>
        <p:nvPicPr>
          <p:cNvPr id="5" name="Picture 4"/>
          <p:cNvPicPr>
            <a:picLocks noChangeAspect="1"/>
          </p:cNvPicPr>
          <p:nvPr/>
        </p:nvPicPr>
        <p:blipFill>
          <a:blip r:embed="rId4"/>
          <a:stretch>
            <a:fillRect/>
          </a:stretch>
        </p:blipFill>
        <p:spPr>
          <a:xfrm>
            <a:off x="330488" y="1583035"/>
            <a:ext cx="5219700" cy="4629150"/>
          </a:xfrm>
          <a:prstGeom prst="rect">
            <a:avLst/>
          </a:prstGeom>
        </p:spPr>
      </p:pic>
      <p:sp>
        <p:nvSpPr>
          <p:cNvPr id="6" name="Rectangle 5"/>
          <p:cNvSpPr/>
          <p:nvPr/>
        </p:nvSpPr>
        <p:spPr>
          <a:xfrm>
            <a:off x="1322231" y="600791"/>
            <a:ext cx="6096000" cy="646331"/>
          </a:xfrm>
          <a:prstGeom prst="rect">
            <a:avLst/>
          </a:prstGeom>
        </p:spPr>
        <p:txBody>
          <a:bodyPr>
            <a:spAutoFit/>
          </a:bodyPr>
          <a:lstStyle/>
          <a:p>
            <a:r>
              <a:rPr lang="en-GB" dirty="0">
                <a:latin typeface="SassoonPrimary" panose="020B0500000000000000" pitchFamily="34" charset="0"/>
              </a:rPr>
              <a:t>For further details of the </a:t>
            </a:r>
            <a:r>
              <a:rPr lang="en-GB" dirty="0" smtClean="0">
                <a:latin typeface="SassoonPrimary" panose="020B0500000000000000" pitchFamily="34" charset="0"/>
              </a:rPr>
              <a:t>‘Life to the Full’ programme, </a:t>
            </a:r>
            <a:r>
              <a:rPr lang="en-GB" dirty="0">
                <a:latin typeface="SassoonPrimary" panose="020B0500000000000000" pitchFamily="34" charset="0"/>
              </a:rPr>
              <a:t>please see the documents emailed to you. </a:t>
            </a:r>
            <a:endParaRPr lang="en-GB" dirty="0">
              <a:latin typeface="SassoonPrimary" panose="020B0500000000000000" pitchFamily="34" charset="0"/>
            </a:endParaRPr>
          </a:p>
        </p:txBody>
      </p:sp>
    </p:spTree>
    <p:extLst>
      <p:ext uri="{BB962C8B-B14F-4D97-AF65-F5344CB8AC3E}">
        <p14:creationId xmlns:p14="http://schemas.microsoft.com/office/powerpoint/2010/main" val="23627602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1382</Words>
  <Application>Microsoft Office PowerPoint</Application>
  <PresentationFormat>Widescreen</PresentationFormat>
  <Paragraphs>111</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MS PGothic</vt:lpstr>
      <vt:lpstr>Arial</vt:lpstr>
      <vt:lpstr>ArialMT</vt:lpstr>
      <vt:lpstr>Calibri</vt:lpstr>
      <vt:lpstr>Calibri Light</vt:lpstr>
      <vt:lpstr>SassoonPrimary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dc:creator>
  <cp:lastModifiedBy>Laura</cp:lastModifiedBy>
  <cp:revision>10</cp:revision>
  <dcterms:created xsi:type="dcterms:W3CDTF">2021-05-05T12:30:40Z</dcterms:created>
  <dcterms:modified xsi:type="dcterms:W3CDTF">2021-05-05T15:21:34Z</dcterms:modified>
</cp:coreProperties>
</file>