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image9.jpg" ContentType="image/jpeg"/>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1"/>
  </p:sldMasterIdLst>
  <p:notesMasterIdLst>
    <p:notesMasterId r:id="rId8"/>
  </p:notesMasterIdLst>
  <p:sldIdLst>
    <p:sldId id="256" r:id="rId2"/>
    <p:sldId id="264" r:id="rId3"/>
    <p:sldId id="257" r:id="rId4"/>
    <p:sldId id="261" r:id="rId5"/>
    <p:sldId id="273" r:id="rId6"/>
    <p:sldId id="272" r:id="rId7"/>
  </p:sldIdLst>
  <p:sldSz cx="7556500" cy="10699750"/>
  <p:notesSz cx="7556500" cy="106997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B7C7"/>
    <a:srgbClr val="1AB0C0"/>
    <a:srgbClr val="C37DD9"/>
    <a:srgbClr val="008080"/>
    <a:srgbClr val="FF6699"/>
    <a:srgbClr val="FF3399"/>
    <a:srgbClr val="CA1099"/>
    <a:srgbClr val="DA0000"/>
    <a:srgbClr val="FF0066"/>
    <a:srgbClr val="6799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1D9B50-598D-4AC1-81F1-F9F1895D21DC}" v="64" dt="2023-02-02T11:46:52.217"/>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2127" autoAdjust="0"/>
    <p:restoredTop sz="86420" autoAdjust="0"/>
  </p:normalViewPr>
  <p:slideViewPr>
    <p:cSldViewPr>
      <p:cViewPr>
        <p:scale>
          <a:sx n="50" d="100"/>
          <a:sy n="50" d="100"/>
        </p:scale>
        <p:origin x="1434" y="48"/>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275013" cy="5365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279900" y="0"/>
            <a:ext cx="3275013" cy="536575"/>
          </a:xfrm>
          <a:prstGeom prst="rect">
            <a:avLst/>
          </a:prstGeom>
        </p:spPr>
        <p:txBody>
          <a:bodyPr vert="horz" lIns="91440" tIns="45720" rIns="91440" bIns="45720" rtlCol="0"/>
          <a:lstStyle>
            <a:lvl1pPr algn="r">
              <a:defRPr sz="1200"/>
            </a:lvl1pPr>
          </a:lstStyle>
          <a:p>
            <a:fld id="{8C164475-B65F-429A-986E-E7C34C37DD60}" type="datetimeFigureOut">
              <a:rPr lang="en-GB" smtClean="0"/>
              <a:t>28/04/2023</a:t>
            </a:fld>
            <a:endParaRPr lang="en-GB"/>
          </a:p>
        </p:txBody>
      </p:sp>
      <p:sp>
        <p:nvSpPr>
          <p:cNvPr id="4" name="Slide Image Placeholder 3"/>
          <p:cNvSpPr>
            <a:spLocks noGrp="1" noRot="1" noChangeAspect="1"/>
          </p:cNvSpPr>
          <p:nvPr>
            <p:ph type="sldImg" idx="2"/>
          </p:nvPr>
        </p:nvSpPr>
        <p:spPr>
          <a:xfrm>
            <a:off x="2503488" y="1338263"/>
            <a:ext cx="2549525" cy="36099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55650" y="5149850"/>
            <a:ext cx="6045200" cy="4213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163175"/>
            <a:ext cx="3275013" cy="5365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279900" y="10163175"/>
            <a:ext cx="3275013" cy="536575"/>
          </a:xfrm>
          <a:prstGeom prst="rect">
            <a:avLst/>
          </a:prstGeom>
        </p:spPr>
        <p:txBody>
          <a:bodyPr vert="horz" lIns="91440" tIns="45720" rIns="91440" bIns="45720" rtlCol="0" anchor="b"/>
          <a:lstStyle>
            <a:lvl1pPr algn="r">
              <a:defRPr sz="1200"/>
            </a:lvl1pPr>
          </a:lstStyle>
          <a:p>
            <a:fld id="{8C21E6DF-FF91-4BFA-9BFB-C801D983C95E}" type="slidenum">
              <a:rPr lang="en-GB" smtClean="0"/>
              <a:t>‹#›</a:t>
            </a:fld>
            <a:endParaRPr lang="en-GB"/>
          </a:p>
        </p:txBody>
      </p:sp>
    </p:spTree>
    <p:extLst>
      <p:ext uri="{BB962C8B-B14F-4D97-AF65-F5344CB8AC3E}">
        <p14:creationId xmlns:p14="http://schemas.microsoft.com/office/powerpoint/2010/main" val="1159342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1E6DF-FF91-4BFA-9BFB-C801D983C95E}" type="slidenum">
              <a:rPr lang="en-GB" smtClean="0"/>
              <a:t>1</a:t>
            </a:fld>
            <a:endParaRPr lang="en-GB"/>
          </a:p>
        </p:txBody>
      </p:sp>
    </p:spTree>
    <p:extLst>
      <p:ext uri="{BB962C8B-B14F-4D97-AF65-F5344CB8AC3E}">
        <p14:creationId xmlns:p14="http://schemas.microsoft.com/office/powerpoint/2010/main" val="19000049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6737" y="3316922"/>
            <a:ext cx="6423025" cy="2246947"/>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33475" y="5991860"/>
            <a:ext cx="5289550" cy="26749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chemeClr val="bg1"/>
                </a:solidFill>
                <a:latin typeface="Times New Roman"/>
                <a:cs typeface="Times New Roman"/>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280131" y="385024"/>
            <a:ext cx="2322148" cy="352129"/>
          </a:xfrm>
          <a:prstGeom prst="rect">
            <a:avLst/>
          </a:prstGeom>
        </p:spPr>
      </p:pic>
      <p:sp>
        <p:nvSpPr>
          <p:cNvPr id="17" name="bg object 17"/>
          <p:cNvSpPr/>
          <p:nvPr/>
        </p:nvSpPr>
        <p:spPr>
          <a:xfrm>
            <a:off x="0" y="9977642"/>
            <a:ext cx="7556500" cy="710565"/>
          </a:xfrm>
          <a:custGeom>
            <a:avLst/>
            <a:gdLst/>
            <a:ahLst/>
            <a:cxnLst/>
            <a:rect l="l" t="t" r="r" b="b"/>
            <a:pathLst>
              <a:path w="7556500" h="710565">
                <a:moveTo>
                  <a:pt x="7555991" y="709948"/>
                </a:moveTo>
                <a:lnTo>
                  <a:pt x="0" y="709948"/>
                </a:lnTo>
                <a:lnTo>
                  <a:pt x="0" y="0"/>
                </a:lnTo>
                <a:lnTo>
                  <a:pt x="7555991" y="0"/>
                </a:lnTo>
                <a:lnTo>
                  <a:pt x="7555991" y="709948"/>
                </a:lnTo>
                <a:close/>
              </a:path>
            </a:pathLst>
          </a:custGeom>
          <a:solidFill>
            <a:srgbClr val="3D3C4D"/>
          </a:solidFill>
        </p:spPr>
        <p:txBody>
          <a:bodyPr wrap="square" lIns="0" tIns="0" rIns="0" bIns="0" rtlCol="0"/>
          <a:lstStyle/>
          <a:p>
            <a:endParaRPr/>
          </a:p>
        </p:txBody>
      </p:sp>
      <p:pic>
        <p:nvPicPr>
          <p:cNvPr id="18" name="bg object 18"/>
          <p:cNvPicPr/>
          <p:nvPr/>
        </p:nvPicPr>
        <p:blipFill>
          <a:blip r:embed="rId3" cstate="print"/>
          <a:stretch>
            <a:fillRect/>
          </a:stretch>
        </p:blipFill>
        <p:spPr>
          <a:xfrm>
            <a:off x="0" y="9977643"/>
            <a:ext cx="2388767" cy="704258"/>
          </a:xfrm>
          <a:prstGeom prst="rect">
            <a:avLst/>
          </a:prstGeom>
        </p:spPr>
      </p:pic>
      <p:sp>
        <p:nvSpPr>
          <p:cNvPr id="19" name="bg object 19"/>
          <p:cNvSpPr/>
          <p:nvPr/>
        </p:nvSpPr>
        <p:spPr>
          <a:xfrm>
            <a:off x="4892704" y="906267"/>
            <a:ext cx="2663825" cy="5882005"/>
          </a:xfrm>
          <a:custGeom>
            <a:avLst/>
            <a:gdLst/>
            <a:ahLst/>
            <a:cxnLst/>
            <a:rect l="l" t="t" r="r" b="b"/>
            <a:pathLst>
              <a:path w="2663825" h="5882005">
                <a:moveTo>
                  <a:pt x="0" y="0"/>
                </a:moveTo>
                <a:lnTo>
                  <a:pt x="2663286" y="0"/>
                </a:lnTo>
                <a:lnTo>
                  <a:pt x="2663286" y="5881492"/>
                </a:lnTo>
                <a:lnTo>
                  <a:pt x="0" y="5881492"/>
                </a:lnTo>
                <a:lnTo>
                  <a:pt x="0" y="0"/>
                </a:lnTo>
                <a:close/>
              </a:path>
            </a:pathLst>
          </a:custGeom>
          <a:solidFill>
            <a:srgbClr val="F15353"/>
          </a:solidFill>
        </p:spPr>
        <p:txBody>
          <a:bodyPr wrap="square" lIns="0" tIns="0" rIns="0" bIns="0" rtlCol="0"/>
          <a:lstStyle/>
          <a:p>
            <a:endParaRPr/>
          </a:p>
        </p:txBody>
      </p:sp>
      <p:pic>
        <p:nvPicPr>
          <p:cNvPr id="20" name="bg object 20"/>
          <p:cNvPicPr/>
          <p:nvPr/>
        </p:nvPicPr>
        <p:blipFill>
          <a:blip r:embed="rId4" cstate="print"/>
          <a:stretch>
            <a:fillRect/>
          </a:stretch>
        </p:blipFill>
        <p:spPr>
          <a:xfrm>
            <a:off x="17908" y="6792304"/>
            <a:ext cx="7518431" cy="3188196"/>
          </a:xfrm>
          <a:prstGeom prst="rect">
            <a:avLst/>
          </a:prstGeom>
        </p:spPr>
      </p:pic>
      <p:sp>
        <p:nvSpPr>
          <p:cNvPr id="2" name="Holder 2"/>
          <p:cNvSpPr>
            <a:spLocks noGrp="1"/>
          </p:cNvSpPr>
          <p:nvPr>
            <p:ph type="title"/>
          </p:nvPr>
        </p:nvSpPr>
        <p:spPr/>
        <p:txBody>
          <a:bodyPr lIns="0" tIns="0" rIns="0" bIns="0"/>
          <a:lstStyle>
            <a:lvl1pPr>
              <a:defRPr sz="2900" b="1" i="0">
                <a:solidFill>
                  <a:schemeClr val="bg1"/>
                </a:solidFill>
                <a:latin typeface="Times New Roman"/>
                <a:cs typeface="Times New Roman"/>
              </a:defRPr>
            </a:lvl1pPr>
          </a:lstStyle>
          <a:p>
            <a:endParaRPr/>
          </a:p>
        </p:txBody>
      </p:sp>
      <p:sp>
        <p:nvSpPr>
          <p:cNvPr id="3" name="Holder 3"/>
          <p:cNvSpPr>
            <a:spLocks noGrp="1"/>
          </p:cNvSpPr>
          <p:nvPr>
            <p:ph sz="half" idx="2"/>
          </p:nvPr>
        </p:nvSpPr>
        <p:spPr>
          <a:xfrm>
            <a:off x="377825" y="2460942"/>
            <a:ext cx="3287077" cy="7061835"/>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1597" y="2460942"/>
            <a:ext cx="3287077" cy="7061835"/>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chemeClr val="bg1"/>
                </a:solidFill>
                <a:latin typeface="Times New Roman"/>
                <a:cs typeface="Times New Roman"/>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4/28/2023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280131" y="385021"/>
            <a:ext cx="2322148" cy="352129"/>
          </a:xfrm>
          <a:prstGeom prst="rect">
            <a:avLst/>
          </a:prstGeom>
        </p:spPr>
      </p:pic>
      <p:sp>
        <p:nvSpPr>
          <p:cNvPr id="17" name="bg object 17"/>
          <p:cNvSpPr/>
          <p:nvPr/>
        </p:nvSpPr>
        <p:spPr>
          <a:xfrm>
            <a:off x="0" y="9977642"/>
            <a:ext cx="7556500" cy="710565"/>
          </a:xfrm>
          <a:custGeom>
            <a:avLst/>
            <a:gdLst/>
            <a:ahLst/>
            <a:cxnLst/>
            <a:rect l="l" t="t" r="r" b="b"/>
            <a:pathLst>
              <a:path w="7556500" h="710565">
                <a:moveTo>
                  <a:pt x="7555991" y="709945"/>
                </a:moveTo>
                <a:lnTo>
                  <a:pt x="0" y="709945"/>
                </a:lnTo>
                <a:lnTo>
                  <a:pt x="0" y="0"/>
                </a:lnTo>
                <a:lnTo>
                  <a:pt x="7555991" y="0"/>
                </a:lnTo>
                <a:lnTo>
                  <a:pt x="7555991" y="709945"/>
                </a:lnTo>
                <a:close/>
              </a:path>
            </a:pathLst>
          </a:custGeom>
          <a:solidFill>
            <a:srgbClr val="3D3C4D"/>
          </a:solidFill>
        </p:spPr>
        <p:txBody>
          <a:bodyPr wrap="square" lIns="0" tIns="0" rIns="0" bIns="0" rtlCol="0"/>
          <a:lstStyle/>
          <a:p>
            <a:endParaRPr/>
          </a:p>
        </p:txBody>
      </p:sp>
      <p:pic>
        <p:nvPicPr>
          <p:cNvPr id="18" name="bg object 18"/>
          <p:cNvPicPr/>
          <p:nvPr/>
        </p:nvPicPr>
        <p:blipFill>
          <a:blip r:embed="rId8" cstate="print"/>
          <a:stretch>
            <a:fillRect/>
          </a:stretch>
        </p:blipFill>
        <p:spPr>
          <a:xfrm>
            <a:off x="0" y="9977643"/>
            <a:ext cx="2388767" cy="704258"/>
          </a:xfrm>
          <a:prstGeom prst="rect">
            <a:avLst/>
          </a:prstGeom>
        </p:spPr>
      </p:pic>
      <p:sp>
        <p:nvSpPr>
          <p:cNvPr id="2" name="Holder 2"/>
          <p:cNvSpPr>
            <a:spLocks noGrp="1"/>
          </p:cNvSpPr>
          <p:nvPr>
            <p:ph type="title"/>
          </p:nvPr>
        </p:nvSpPr>
        <p:spPr>
          <a:xfrm>
            <a:off x="5279831" y="898761"/>
            <a:ext cx="1581150" cy="1053464"/>
          </a:xfrm>
          <a:prstGeom prst="rect">
            <a:avLst/>
          </a:prstGeom>
        </p:spPr>
        <p:txBody>
          <a:bodyPr wrap="square" lIns="0" tIns="0" rIns="0" bIns="0">
            <a:spAutoFit/>
          </a:bodyPr>
          <a:lstStyle>
            <a:lvl1pPr>
              <a:defRPr sz="2900" b="1" i="0">
                <a:solidFill>
                  <a:schemeClr val="bg1"/>
                </a:solidFill>
                <a:latin typeface="Times New Roman"/>
                <a:cs typeface="Times New Roman"/>
              </a:defRPr>
            </a:lvl1pPr>
          </a:lstStyle>
          <a:p>
            <a:endParaRPr/>
          </a:p>
        </p:txBody>
      </p:sp>
      <p:sp>
        <p:nvSpPr>
          <p:cNvPr id="3" name="Holder 3"/>
          <p:cNvSpPr>
            <a:spLocks noGrp="1"/>
          </p:cNvSpPr>
          <p:nvPr>
            <p:ph type="body" idx="1"/>
          </p:nvPr>
        </p:nvSpPr>
        <p:spPr>
          <a:xfrm>
            <a:off x="377825" y="2460942"/>
            <a:ext cx="6800850" cy="706183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69210" y="9950768"/>
            <a:ext cx="2418080" cy="53498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7825" y="9950768"/>
            <a:ext cx="1737995" cy="53498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4/28/2023</a:t>
            </a:fld>
            <a:endParaRPr lang="en-US"/>
          </a:p>
        </p:txBody>
      </p:sp>
      <p:sp>
        <p:nvSpPr>
          <p:cNvPr id="6" name="Holder 6"/>
          <p:cNvSpPr>
            <a:spLocks noGrp="1"/>
          </p:cNvSpPr>
          <p:nvPr>
            <p:ph type="sldNum" sz="quarter" idx="7"/>
          </p:nvPr>
        </p:nvSpPr>
        <p:spPr>
          <a:xfrm>
            <a:off x="5440680" y="9950768"/>
            <a:ext cx="1737995" cy="53498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denee.cassidy@salford.gov.uk" TargetMode="External"/><Relationship Id="rId3" Type="http://schemas.openxmlformats.org/officeDocument/2006/relationships/image" Target="../media/image4.jpg"/><Relationship Id="rId7" Type="http://schemas.openxmlformats.org/officeDocument/2006/relationships/hyperlink" Target="mailto:debbie.hulme@salford.gov.uk"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2.jpg"/><Relationship Id="rId4" Type="http://schemas.openxmlformats.org/officeDocument/2006/relationships/image" Target="../media/image1.jpg"/><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hyperlink" Target="mailto:denee.cassidy@salford.gov.uk" TargetMode="External"/><Relationship Id="rId2" Type="http://schemas.openxmlformats.org/officeDocument/2006/relationships/image" Target="../media/image7.jpg"/><Relationship Id="rId1" Type="http://schemas.openxmlformats.org/officeDocument/2006/relationships/slideLayout" Target="../slideLayouts/slideLayout5.xml"/><Relationship Id="rId5" Type="http://schemas.openxmlformats.org/officeDocument/2006/relationships/hyperlink" Target="https://www.sophielancasterfoundation.com/" TargetMode="Externa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hyperlink" Target="mailto:denee.cassidy@salford.gov.uk" TargetMode="External"/><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mailto:denee.cassidy@salford.gov.uk" TargetMode="External"/><Relationship Id="rId2" Type="http://schemas.openxmlformats.org/officeDocument/2006/relationships/image" Target="../media/image7.jpg"/><Relationship Id="rId1" Type="http://schemas.openxmlformats.org/officeDocument/2006/relationships/slideLayout" Target="../slideLayouts/slideLayout5.xml"/><Relationship Id="rId5" Type="http://schemas.openxmlformats.org/officeDocument/2006/relationships/hyperlink" Target="http://www.victimsupport.org.uk/live-chat" TargetMode="Externa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g"/><Relationship Id="rId1" Type="http://schemas.openxmlformats.org/officeDocument/2006/relationships/slideLayout" Target="../slideLayouts/slideLayout5.xml"/><Relationship Id="rId4" Type="http://schemas.openxmlformats.org/officeDocument/2006/relationships/hyperlink" Target="https://www.salford.gov.uk/people-communities-and-local-information/the-prevent-duty/traini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descr="Buildings by the waterside"/>
          <p:cNvPicPr/>
          <p:nvPr/>
        </p:nvPicPr>
        <p:blipFill>
          <a:blip r:embed="rId3" cstate="print"/>
          <a:stretch>
            <a:fillRect/>
          </a:stretch>
        </p:blipFill>
        <p:spPr>
          <a:xfrm>
            <a:off x="0" y="0"/>
            <a:ext cx="7555991" cy="3132327"/>
          </a:xfrm>
          <a:prstGeom prst="rect">
            <a:avLst/>
          </a:prstGeom>
        </p:spPr>
      </p:pic>
      <p:grpSp>
        <p:nvGrpSpPr>
          <p:cNvPr id="6" name="object 6">
            <a:extLst>
              <a:ext uri="{C183D7F6-B498-43B3-948B-1728B52AA6E4}">
                <adec:decorative xmlns:adec="http://schemas.microsoft.com/office/drawing/2017/decorative" val="1"/>
              </a:ext>
            </a:extLst>
          </p:cNvPr>
          <p:cNvGrpSpPr/>
          <p:nvPr/>
        </p:nvGrpSpPr>
        <p:grpSpPr>
          <a:xfrm>
            <a:off x="4662466" y="3132327"/>
            <a:ext cx="2893695" cy="6845823"/>
            <a:chOff x="4662466" y="3363991"/>
            <a:chExt cx="2893695" cy="6614159"/>
          </a:xfrm>
        </p:grpSpPr>
        <p:sp>
          <p:nvSpPr>
            <p:cNvPr id="7" name="object 7"/>
            <p:cNvSpPr/>
            <p:nvPr/>
          </p:nvSpPr>
          <p:spPr>
            <a:xfrm>
              <a:off x="4662466" y="3363991"/>
              <a:ext cx="2893695" cy="6614159"/>
            </a:xfrm>
            <a:custGeom>
              <a:avLst/>
              <a:gdLst/>
              <a:ahLst/>
              <a:cxnLst/>
              <a:rect l="l" t="t" r="r" b="b"/>
              <a:pathLst>
                <a:path w="2893695" h="6614159">
                  <a:moveTo>
                    <a:pt x="0" y="6613653"/>
                  </a:moveTo>
                  <a:lnTo>
                    <a:pt x="2893525" y="6613653"/>
                  </a:lnTo>
                  <a:lnTo>
                    <a:pt x="2893525" y="0"/>
                  </a:lnTo>
                  <a:lnTo>
                    <a:pt x="0" y="0"/>
                  </a:lnTo>
                  <a:lnTo>
                    <a:pt x="0" y="6613653"/>
                  </a:lnTo>
                  <a:close/>
                </a:path>
              </a:pathLst>
            </a:custGeom>
            <a:solidFill>
              <a:srgbClr val="F15353"/>
            </a:solidFill>
          </p:spPr>
          <p:txBody>
            <a:bodyPr wrap="square" lIns="0" tIns="0" rIns="0" bIns="0" rtlCol="0"/>
            <a:lstStyle/>
            <a:p>
              <a:endParaRPr/>
            </a:p>
          </p:txBody>
        </p:sp>
        <p:sp>
          <p:nvSpPr>
            <p:cNvPr id="8" name="object 8"/>
            <p:cNvSpPr/>
            <p:nvPr/>
          </p:nvSpPr>
          <p:spPr>
            <a:xfrm>
              <a:off x="4808373" y="3813792"/>
              <a:ext cx="2407920" cy="28575"/>
            </a:xfrm>
            <a:custGeom>
              <a:avLst/>
              <a:gdLst/>
              <a:ahLst/>
              <a:cxnLst/>
              <a:rect l="l" t="t" r="r" b="b"/>
              <a:pathLst>
                <a:path w="2407920" h="28575">
                  <a:moveTo>
                    <a:pt x="2407801" y="28551"/>
                  </a:moveTo>
                  <a:lnTo>
                    <a:pt x="0" y="28551"/>
                  </a:lnTo>
                  <a:lnTo>
                    <a:pt x="0" y="0"/>
                  </a:lnTo>
                  <a:lnTo>
                    <a:pt x="2407801" y="0"/>
                  </a:lnTo>
                  <a:lnTo>
                    <a:pt x="2407801" y="28551"/>
                  </a:lnTo>
                  <a:close/>
                </a:path>
              </a:pathLst>
            </a:custGeom>
            <a:solidFill>
              <a:srgbClr val="FFFFFF">
                <a:alpha val="39999"/>
              </a:srgbClr>
            </a:solidFill>
          </p:spPr>
          <p:txBody>
            <a:bodyPr wrap="square" lIns="0" tIns="0" rIns="0" bIns="0" rtlCol="0"/>
            <a:lstStyle/>
            <a:p>
              <a:endParaRPr/>
            </a:p>
          </p:txBody>
        </p:sp>
      </p:grpSp>
      <p:pic>
        <p:nvPicPr>
          <p:cNvPr id="9" name="object 9" descr="Logo - Salford City Council"/>
          <p:cNvPicPr/>
          <p:nvPr/>
        </p:nvPicPr>
        <p:blipFill>
          <a:blip r:embed="rId4" cstate="print"/>
          <a:stretch>
            <a:fillRect/>
          </a:stretch>
        </p:blipFill>
        <p:spPr>
          <a:xfrm>
            <a:off x="200857" y="205654"/>
            <a:ext cx="2322148" cy="352129"/>
          </a:xfrm>
          <a:prstGeom prst="rect">
            <a:avLst/>
          </a:prstGeom>
        </p:spPr>
      </p:pic>
      <p:grpSp>
        <p:nvGrpSpPr>
          <p:cNvPr id="10" name="object 10">
            <a:extLst>
              <a:ext uri="{C183D7F6-B498-43B3-948B-1728B52AA6E4}">
                <adec:decorative xmlns:adec="http://schemas.microsoft.com/office/drawing/2017/decorative" val="1"/>
              </a:ext>
            </a:extLst>
          </p:cNvPr>
          <p:cNvGrpSpPr/>
          <p:nvPr/>
        </p:nvGrpSpPr>
        <p:grpSpPr>
          <a:xfrm>
            <a:off x="0" y="9977644"/>
            <a:ext cx="7556500" cy="710565"/>
            <a:chOff x="0" y="9977644"/>
            <a:chExt cx="7556500" cy="710565"/>
          </a:xfrm>
        </p:grpSpPr>
        <p:sp>
          <p:nvSpPr>
            <p:cNvPr id="11" name="object 11"/>
            <p:cNvSpPr/>
            <p:nvPr/>
          </p:nvSpPr>
          <p:spPr>
            <a:xfrm>
              <a:off x="0" y="9977644"/>
              <a:ext cx="7556500" cy="710565"/>
            </a:xfrm>
            <a:custGeom>
              <a:avLst/>
              <a:gdLst/>
              <a:ahLst/>
              <a:cxnLst/>
              <a:rect l="l" t="t" r="r" b="b"/>
              <a:pathLst>
                <a:path w="7556500" h="710565">
                  <a:moveTo>
                    <a:pt x="7555991" y="709948"/>
                  </a:moveTo>
                  <a:lnTo>
                    <a:pt x="0" y="709948"/>
                  </a:lnTo>
                  <a:lnTo>
                    <a:pt x="0" y="0"/>
                  </a:lnTo>
                  <a:lnTo>
                    <a:pt x="7555991" y="0"/>
                  </a:lnTo>
                  <a:lnTo>
                    <a:pt x="7555991" y="709948"/>
                  </a:lnTo>
                  <a:close/>
                </a:path>
              </a:pathLst>
            </a:custGeom>
            <a:solidFill>
              <a:srgbClr val="3D3C4D"/>
            </a:solidFill>
          </p:spPr>
          <p:txBody>
            <a:bodyPr wrap="square" lIns="0" tIns="0" rIns="0" bIns="0" rtlCol="0"/>
            <a:lstStyle/>
            <a:p>
              <a:endParaRPr/>
            </a:p>
          </p:txBody>
        </p:sp>
        <p:pic>
          <p:nvPicPr>
            <p:cNvPr id="12" name="object 12"/>
            <p:cNvPicPr/>
            <p:nvPr/>
          </p:nvPicPr>
          <p:blipFill>
            <a:blip r:embed="rId5" cstate="print"/>
            <a:stretch>
              <a:fillRect/>
            </a:stretch>
          </p:blipFill>
          <p:spPr>
            <a:xfrm>
              <a:off x="0" y="9977644"/>
              <a:ext cx="2388767" cy="704258"/>
            </a:xfrm>
            <a:prstGeom prst="rect">
              <a:avLst/>
            </a:prstGeom>
          </p:spPr>
        </p:pic>
      </p:grpSp>
      <p:pic>
        <p:nvPicPr>
          <p:cNvPr id="14" name="object 14">
            <a:extLst>
              <a:ext uri="{C183D7F6-B498-43B3-948B-1728B52AA6E4}">
                <adec:decorative xmlns:adec="http://schemas.microsoft.com/office/drawing/2017/decorative" val="1"/>
              </a:ext>
            </a:extLst>
          </p:cNvPr>
          <p:cNvPicPr/>
          <p:nvPr/>
        </p:nvPicPr>
        <p:blipFill>
          <a:blip r:embed="rId6" cstate="print"/>
          <a:stretch>
            <a:fillRect/>
          </a:stretch>
        </p:blipFill>
        <p:spPr>
          <a:xfrm>
            <a:off x="624200" y="515916"/>
            <a:ext cx="6065519" cy="2904743"/>
          </a:xfrm>
          <a:prstGeom prst="rect">
            <a:avLst/>
          </a:prstGeom>
        </p:spPr>
      </p:pic>
      <p:sp>
        <p:nvSpPr>
          <p:cNvPr id="16" name="object 16"/>
          <p:cNvSpPr txBox="1">
            <a:spLocks noGrp="1"/>
          </p:cNvSpPr>
          <p:nvPr>
            <p:ph type="title" idx="4294967295"/>
          </p:nvPr>
        </p:nvSpPr>
        <p:spPr>
          <a:xfrm>
            <a:off x="144094" y="3258456"/>
            <a:ext cx="2899410" cy="360680"/>
          </a:xfrm>
          <a:prstGeom prst="rect">
            <a:avLst/>
          </a:prstGeom>
          <a:noFill/>
          <a:ln>
            <a:noFill/>
            <a:prstDash/>
          </a:ln>
          <a:effectLst/>
        </p:spPr>
        <p:txBody>
          <a:bodyPr rot="0" spcFirstLastPara="0" vertOverflow="overflow" horzOverflow="overflow" vert="horz" wrap="square" lIns="0" tIns="12065" rIns="0" bIns="0" numCol="1" spcCol="0" rtlCol="0" fromWordArt="0" anchor="t" anchorCtr="0" forceAA="0" compatLnSpc="1">
            <a:prstTxWarp prst="textNoShape">
              <a:avLst/>
            </a:prstTxWarp>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lang="en-GB" sz="2200" b="1" i="0" u="none" strike="noStrike" kern="0" cap="none" spc="385" normalizeH="0" baseline="0" noProof="0" dirty="0">
                <a:ln>
                  <a:noFill/>
                </a:ln>
                <a:solidFill>
                  <a:sysClr val="windowText" lastClr="000000"/>
                </a:solidFill>
                <a:effectLst/>
                <a:uLnTx/>
                <a:uFillTx/>
                <a:latin typeface="Calibri"/>
                <a:cs typeface="Calibri"/>
              </a:rPr>
              <a:t>A</a:t>
            </a:r>
            <a:r>
              <a:rPr kumimoji="0" lang="en-GB" sz="2200" b="1" i="0" u="none" strike="noStrike" kern="0" cap="none" spc="229" normalizeH="0" baseline="0" noProof="0" dirty="0">
                <a:ln>
                  <a:noFill/>
                </a:ln>
                <a:solidFill>
                  <a:sysClr val="windowText" lastClr="000000"/>
                </a:solidFill>
                <a:effectLst/>
                <a:uLnTx/>
                <a:uFillTx/>
                <a:latin typeface="Calibri"/>
                <a:cs typeface="Calibri"/>
              </a:rPr>
              <a:t> </a:t>
            </a:r>
            <a:r>
              <a:rPr lang="en-GB" sz="2200" spc="280" dirty="0">
                <a:solidFill>
                  <a:sysClr val="windowText" lastClr="000000"/>
                </a:solidFill>
                <a:latin typeface="Calibri"/>
                <a:cs typeface="Calibri"/>
              </a:rPr>
              <a:t>Note </a:t>
            </a:r>
            <a:r>
              <a:rPr kumimoji="0" lang="en-GB" sz="2200" b="1" i="0" u="none" strike="noStrike" kern="0" cap="none" spc="310" normalizeH="0" baseline="0" noProof="0" dirty="0">
                <a:ln>
                  <a:noFill/>
                </a:ln>
                <a:solidFill>
                  <a:sysClr val="windowText" lastClr="000000"/>
                </a:solidFill>
                <a:effectLst/>
                <a:uLnTx/>
                <a:uFillTx/>
                <a:latin typeface="Calibri"/>
                <a:cs typeface="Calibri"/>
              </a:rPr>
              <a:t>from</a:t>
            </a:r>
            <a:r>
              <a:rPr kumimoji="0" lang="en-GB" sz="2200" b="1" i="0" u="none" strike="noStrike" kern="0" cap="none" spc="235" normalizeH="0" baseline="0" noProof="0" dirty="0">
                <a:ln>
                  <a:noFill/>
                </a:ln>
                <a:solidFill>
                  <a:sysClr val="windowText" lastClr="000000"/>
                </a:solidFill>
                <a:effectLst/>
                <a:uLnTx/>
                <a:uFillTx/>
                <a:latin typeface="Calibri"/>
                <a:cs typeface="Calibri"/>
              </a:rPr>
              <a:t> </a:t>
            </a:r>
            <a:r>
              <a:rPr kumimoji="0" lang="en-GB" sz="2200" b="1" i="0" u="none" strike="noStrike" kern="0" cap="none" spc="254" normalizeH="0" baseline="0" noProof="0" dirty="0">
                <a:ln>
                  <a:noFill/>
                </a:ln>
                <a:solidFill>
                  <a:sysClr val="windowText" lastClr="000000"/>
                </a:solidFill>
                <a:effectLst/>
                <a:uLnTx/>
                <a:uFillTx/>
                <a:latin typeface="Calibri"/>
                <a:cs typeface="Calibri"/>
              </a:rPr>
              <a:t>Denee</a:t>
            </a:r>
            <a:endParaRPr kumimoji="0" lang="en-GB" sz="2200" b="0" i="0" u="none" strike="noStrike" kern="0" cap="none" spc="0" normalizeH="0" baseline="0" noProof="0" dirty="0">
              <a:ln>
                <a:noFill/>
              </a:ln>
              <a:solidFill>
                <a:sysClr val="windowText" lastClr="000000"/>
              </a:solidFill>
              <a:effectLst/>
              <a:uLnTx/>
              <a:uFillTx/>
              <a:latin typeface="Calibri"/>
              <a:cs typeface="Calibri"/>
            </a:endParaRPr>
          </a:p>
        </p:txBody>
      </p:sp>
      <p:sp>
        <p:nvSpPr>
          <p:cNvPr id="17" name="object 17"/>
          <p:cNvSpPr txBox="1"/>
          <p:nvPr/>
        </p:nvSpPr>
        <p:spPr>
          <a:xfrm>
            <a:off x="5215895" y="3202739"/>
            <a:ext cx="1716405" cy="330200"/>
          </a:xfrm>
          <a:prstGeom prst="rect">
            <a:avLst/>
          </a:prstGeom>
        </p:spPr>
        <p:txBody>
          <a:bodyPr vert="horz" wrap="square" lIns="0" tIns="12065" rIns="0" bIns="0" rtlCol="0">
            <a:spAutoFit/>
          </a:bodyPr>
          <a:lstStyle/>
          <a:p>
            <a:pPr marL="12700">
              <a:lnSpc>
                <a:spcPct val="100000"/>
              </a:lnSpc>
              <a:spcBef>
                <a:spcPts val="95"/>
              </a:spcBef>
              <a:tabLst>
                <a:tab pos="723265" algn="l"/>
              </a:tabLst>
            </a:pPr>
            <a:r>
              <a:rPr sz="2000" spc="-35" dirty="0">
                <a:solidFill>
                  <a:schemeClr val="tx1"/>
                </a:solidFill>
                <a:latin typeface="Times New Roman"/>
                <a:cs typeface="Times New Roman"/>
              </a:rPr>
              <a:t>K</a:t>
            </a:r>
            <a:r>
              <a:rPr sz="2000" spc="-225" dirty="0">
                <a:solidFill>
                  <a:schemeClr val="tx1"/>
                </a:solidFill>
                <a:latin typeface="Times New Roman"/>
                <a:cs typeface="Times New Roman"/>
              </a:rPr>
              <a:t> </a:t>
            </a:r>
            <a:r>
              <a:rPr sz="2000" dirty="0">
                <a:solidFill>
                  <a:schemeClr val="tx1"/>
                </a:solidFill>
                <a:latin typeface="Times New Roman"/>
                <a:cs typeface="Times New Roman"/>
              </a:rPr>
              <a:t>E</a:t>
            </a:r>
            <a:r>
              <a:rPr sz="2000" spc="-220" dirty="0">
                <a:solidFill>
                  <a:schemeClr val="tx1"/>
                </a:solidFill>
                <a:latin typeface="Times New Roman"/>
                <a:cs typeface="Times New Roman"/>
              </a:rPr>
              <a:t> </a:t>
            </a:r>
            <a:r>
              <a:rPr sz="2000" spc="-50" dirty="0">
                <a:solidFill>
                  <a:schemeClr val="tx1"/>
                </a:solidFill>
                <a:latin typeface="Times New Roman"/>
                <a:cs typeface="Times New Roman"/>
              </a:rPr>
              <a:t>Y</a:t>
            </a:r>
            <a:r>
              <a:rPr sz="2000" dirty="0">
                <a:solidFill>
                  <a:schemeClr val="tx1"/>
                </a:solidFill>
                <a:latin typeface="Times New Roman"/>
                <a:cs typeface="Times New Roman"/>
              </a:rPr>
              <a:t>	</a:t>
            </a:r>
            <a:r>
              <a:rPr sz="2000" spc="-50" dirty="0">
                <a:solidFill>
                  <a:schemeClr val="tx1"/>
                </a:solidFill>
                <a:latin typeface="Times New Roman"/>
                <a:cs typeface="Times New Roman"/>
              </a:rPr>
              <a:t>D</a:t>
            </a:r>
            <a:r>
              <a:rPr sz="2000" spc="-220" dirty="0">
                <a:solidFill>
                  <a:schemeClr val="tx1"/>
                </a:solidFill>
                <a:latin typeface="Times New Roman"/>
                <a:cs typeface="Times New Roman"/>
              </a:rPr>
              <a:t> </a:t>
            </a:r>
            <a:r>
              <a:rPr sz="2000" dirty="0">
                <a:solidFill>
                  <a:schemeClr val="tx1"/>
                </a:solidFill>
                <a:latin typeface="Times New Roman"/>
                <a:cs typeface="Times New Roman"/>
              </a:rPr>
              <a:t>A</a:t>
            </a:r>
            <a:r>
              <a:rPr sz="2000" spc="-215" dirty="0">
                <a:solidFill>
                  <a:schemeClr val="tx1"/>
                </a:solidFill>
                <a:latin typeface="Times New Roman"/>
                <a:cs typeface="Times New Roman"/>
              </a:rPr>
              <a:t> </a:t>
            </a:r>
            <a:r>
              <a:rPr sz="2000" spc="70" dirty="0">
                <a:solidFill>
                  <a:schemeClr val="tx1"/>
                </a:solidFill>
                <a:latin typeface="Times New Roman"/>
                <a:cs typeface="Times New Roman"/>
              </a:rPr>
              <a:t>T</a:t>
            </a:r>
            <a:r>
              <a:rPr sz="2000" spc="-215" dirty="0">
                <a:solidFill>
                  <a:schemeClr val="tx1"/>
                </a:solidFill>
                <a:latin typeface="Times New Roman"/>
                <a:cs typeface="Times New Roman"/>
              </a:rPr>
              <a:t> </a:t>
            </a:r>
            <a:r>
              <a:rPr sz="2000" dirty="0">
                <a:solidFill>
                  <a:schemeClr val="tx1"/>
                </a:solidFill>
                <a:latin typeface="Times New Roman"/>
                <a:cs typeface="Times New Roman"/>
              </a:rPr>
              <a:t>E</a:t>
            </a:r>
            <a:r>
              <a:rPr sz="2000" spc="-215" dirty="0">
                <a:solidFill>
                  <a:schemeClr val="tx1"/>
                </a:solidFill>
                <a:latin typeface="Times New Roman"/>
                <a:cs typeface="Times New Roman"/>
              </a:rPr>
              <a:t> </a:t>
            </a:r>
            <a:r>
              <a:rPr sz="2000" spc="25" dirty="0">
                <a:solidFill>
                  <a:schemeClr val="tx1"/>
                </a:solidFill>
                <a:latin typeface="Times New Roman"/>
                <a:cs typeface="Times New Roman"/>
              </a:rPr>
              <a:t>S</a:t>
            </a:r>
            <a:endParaRPr sz="2000" dirty="0">
              <a:solidFill>
                <a:schemeClr val="tx1"/>
              </a:solidFill>
              <a:latin typeface="Times New Roman"/>
              <a:cs typeface="Times New Roman"/>
            </a:endParaRPr>
          </a:p>
        </p:txBody>
      </p:sp>
      <p:sp>
        <p:nvSpPr>
          <p:cNvPr id="18" name="object 18"/>
          <p:cNvSpPr txBox="1"/>
          <p:nvPr/>
        </p:nvSpPr>
        <p:spPr>
          <a:xfrm>
            <a:off x="4759303" y="8640943"/>
            <a:ext cx="2700020" cy="305661"/>
          </a:xfrm>
          <a:prstGeom prst="rect">
            <a:avLst/>
          </a:prstGeom>
        </p:spPr>
        <p:txBody>
          <a:bodyPr vert="horz" wrap="square" lIns="0" tIns="12700" rIns="0" bIns="0" rtlCol="0">
            <a:spAutoFit/>
          </a:bodyPr>
          <a:lstStyle/>
          <a:p>
            <a:pPr marL="12700" marR="5080">
              <a:lnSpc>
                <a:spcPct val="111000"/>
              </a:lnSpc>
              <a:spcBef>
                <a:spcPts val="100"/>
              </a:spcBef>
            </a:pPr>
            <a:r>
              <a:rPr sz="900" spc="-75" dirty="0">
                <a:solidFill>
                  <a:schemeClr val="tx1"/>
                </a:solidFill>
                <a:latin typeface="Tahoma"/>
                <a:cs typeface="Tahoma"/>
              </a:rPr>
              <a:t>If</a:t>
            </a:r>
            <a:r>
              <a:rPr sz="900" spc="-5" dirty="0">
                <a:solidFill>
                  <a:schemeClr val="tx1"/>
                </a:solidFill>
                <a:latin typeface="Tahoma"/>
                <a:cs typeface="Tahoma"/>
              </a:rPr>
              <a:t> </a:t>
            </a:r>
            <a:r>
              <a:rPr sz="900" dirty="0">
                <a:solidFill>
                  <a:schemeClr val="tx1"/>
                </a:solidFill>
                <a:latin typeface="Tahoma"/>
                <a:cs typeface="Tahoma"/>
              </a:rPr>
              <a:t>you</a:t>
            </a:r>
            <a:r>
              <a:rPr sz="900" spc="-5" dirty="0">
                <a:solidFill>
                  <a:schemeClr val="tx1"/>
                </a:solidFill>
                <a:latin typeface="Tahoma"/>
                <a:cs typeface="Tahoma"/>
              </a:rPr>
              <a:t> </a:t>
            </a:r>
            <a:r>
              <a:rPr sz="900" dirty="0">
                <a:solidFill>
                  <a:schemeClr val="tx1"/>
                </a:solidFill>
                <a:latin typeface="Tahoma"/>
                <a:cs typeface="Tahoma"/>
              </a:rPr>
              <a:t>would</a:t>
            </a:r>
            <a:r>
              <a:rPr sz="900" spc="-5" dirty="0">
                <a:solidFill>
                  <a:schemeClr val="tx1"/>
                </a:solidFill>
                <a:latin typeface="Tahoma"/>
                <a:cs typeface="Tahoma"/>
              </a:rPr>
              <a:t> </a:t>
            </a:r>
            <a:r>
              <a:rPr sz="900" dirty="0">
                <a:solidFill>
                  <a:schemeClr val="tx1"/>
                </a:solidFill>
                <a:latin typeface="Tahoma"/>
                <a:cs typeface="Tahoma"/>
              </a:rPr>
              <a:t>like to</a:t>
            </a:r>
            <a:r>
              <a:rPr sz="900" spc="-5" dirty="0">
                <a:solidFill>
                  <a:schemeClr val="tx1"/>
                </a:solidFill>
                <a:latin typeface="Tahoma"/>
                <a:cs typeface="Tahoma"/>
              </a:rPr>
              <a:t> </a:t>
            </a:r>
            <a:r>
              <a:rPr sz="900" dirty="0">
                <a:solidFill>
                  <a:schemeClr val="tx1"/>
                </a:solidFill>
                <a:latin typeface="Tahoma"/>
                <a:cs typeface="Tahoma"/>
              </a:rPr>
              <a:t>attend</a:t>
            </a:r>
            <a:r>
              <a:rPr sz="900" spc="-5" dirty="0">
                <a:solidFill>
                  <a:schemeClr val="tx1"/>
                </a:solidFill>
                <a:latin typeface="Tahoma"/>
                <a:cs typeface="Tahoma"/>
              </a:rPr>
              <a:t> </a:t>
            </a:r>
            <a:r>
              <a:rPr sz="900" dirty="0">
                <a:solidFill>
                  <a:schemeClr val="tx1"/>
                </a:solidFill>
                <a:latin typeface="Tahoma"/>
                <a:cs typeface="Tahoma"/>
              </a:rPr>
              <a:t>one</a:t>
            </a:r>
            <a:r>
              <a:rPr sz="900" spc="-5" dirty="0">
                <a:solidFill>
                  <a:schemeClr val="tx1"/>
                </a:solidFill>
                <a:latin typeface="Tahoma"/>
                <a:cs typeface="Tahoma"/>
              </a:rPr>
              <a:t> </a:t>
            </a:r>
            <a:r>
              <a:rPr sz="900" dirty="0">
                <a:solidFill>
                  <a:schemeClr val="tx1"/>
                </a:solidFill>
                <a:latin typeface="Tahoma"/>
                <a:cs typeface="Tahoma"/>
              </a:rPr>
              <a:t>of these</a:t>
            </a:r>
            <a:r>
              <a:rPr sz="900" spc="-5" dirty="0">
                <a:solidFill>
                  <a:schemeClr val="tx1"/>
                </a:solidFill>
                <a:latin typeface="Tahoma"/>
                <a:cs typeface="Tahoma"/>
              </a:rPr>
              <a:t> </a:t>
            </a:r>
            <a:r>
              <a:rPr sz="900" spc="-10" dirty="0">
                <a:solidFill>
                  <a:schemeClr val="tx1"/>
                </a:solidFill>
                <a:latin typeface="Tahoma"/>
                <a:cs typeface="Tahoma"/>
              </a:rPr>
              <a:t>training </a:t>
            </a:r>
            <a:r>
              <a:rPr sz="900" dirty="0">
                <a:solidFill>
                  <a:schemeClr val="tx1"/>
                </a:solidFill>
                <a:latin typeface="Tahoma"/>
                <a:cs typeface="Tahoma"/>
              </a:rPr>
              <a:t>sessions,</a:t>
            </a:r>
            <a:r>
              <a:rPr sz="900" spc="10" dirty="0">
                <a:solidFill>
                  <a:schemeClr val="tx1"/>
                </a:solidFill>
                <a:latin typeface="Tahoma"/>
                <a:cs typeface="Tahoma"/>
              </a:rPr>
              <a:t> </a:t>
            </a:r>
            <a:r>
              <a:rPr sz="900" dirty="0">
                <a:solidFill>
                  <a:schemeClr val="tx1"/>
                </a:solidFill>
                <a:latin typeface="Tahoma"/>
                <a:cs typeface="Tahoma"/>
              </a:rPr>
              <a:t>please</a:t>
            </a:r>
            <a:r>
              <a:rPr sz="900" spc="15" dirty="0">
                <a:solidFill>
                  <a:schemeClr val="tx1"/>
                </a:solidFill>
                <a:latin typeface="Tahoma"/>
                <a:cs typeface="Tahoma"/>
              </a:rPr>
              <a:t> </a:t>
            </a:r>
            <a:r>
              <a:rPr sz="900" dirty="0">
                <a:solidFill>
                  <a:schemeClr val="tx1"/>
                </a:solidFill>
                <a:latin typeface="Tahoma"/>
                <a:cs typeface="Tahoma"/>
              </a:rPr>
              <a:t>email</a:t>
            </a:r>
            <a:r>
              <a:rPr sz="900" spc="10" dirty="0">
                <a:solidFill>
                  <a:schemeClr val="tx1"/>
                </a:solidFill>
                <a:latin typeface="Tahoma"/>
                <a:cs typeface="Tahoma"/>
              </a:rPr>
              <a:t> </a:t>
            </a:r>
            <a:r>
              <a:rPr sz="900" spc="-10" dirty="0">
                <a:solidFill>
                  <a:schemeClr val="tx1"/>
                </a:solidFill>
                <a:latin typeface="Tahoma"/>
                <a:cs typeface="Tahoma"/>
                <a:hlinkClick r:id="rId7">
                  <a:extLst>
                    <a:ext uri="{A12FA001-AC4F-418D-AE19-62706E023703}">
                      <ahyp:hlinkClr xmlns:ahyp="http://schemas.microsoft.com/office/drawing/2018/hyperlinkcolor" val="tx"/>
                    </a:ext>
                  </a:extLst>
                </a:hlinkClick>
              </a:rPr>
              <a:t>debbie.hulme@salford.gov.uk</a:t>
            </a:r>
            <a:endParaRPr sz="900" dirty="0">
              <a:solidFill>
                <a:schemeClr val="tx1"/>
              </a:solidFill>
              <a:latin typeface="Tahoma"/>
              <a:cs typeface="Tahoma"/>
            </a:endParaRPr>
          </a:p>
        </p:txBody>
      </p:sp>
      <p:sp>
        <p:nvSpPr>
          <p:cNvPr id="19" name="object 19"/>
          <p:cNvSpPr txBox="1"/>
          <p:nvPr/>
        </p:nvSpPr>
        <p:spPr>
          <a:xfrm>
            <a:off x="4743431" y="9129547"/>
            <a:ext cx="2703195" cy="459421"/>
          </a:xfrm>
          <a:prstGeom prst="rect">
            <a:avLst/>
          </a:prstGeom>
        </p:spPr>
        <p:txBody>
          <a:bodyPr vert="horz" wrap="square" lIns="0" tIns="12700" rIns="0" bIns="0" rtlCol="0">
            <a:spAutoFit/>
          </a:bodyPr>
          <a:lstStyle/>
          <a:p>
            <a:pPr marL="12700" marR="5080">
              <a:lnSpc>
                <a:spcPct val="111000"/>
              </a:lnSpc>
              <a:spcBef>
                <a:spcPts val="100"/>
              </a:spcBef>
            </a:pPr>
            <a:r>
              <a:rPr sz="900" spc="-75" dirty="0">
                <a:solidFill>
                  <a:schemeClr val="tx1"/>
                </a:solidFill>
                <a:latin typeface="Tahoma"/>
                <a:cs typeface="Tahoma"/>
              </a:rPr>
              <a:t>If</a:t>
            </a:r>
            <a:r>
              <a:rPr sz="900" spc="-5" dirty="0">
                <a:solidFill>
                  <a:schemeClr val="tx1"/>
                </a:solidFill>
                <a:latin typeface="Tahoma"/>
                <a:cs typeface="Tahoma"/>
              </a:rPr>
              <a:t> </a:t>
            </a:r>
            <a:r>
              <a:rPr sz="900" dirty="0">
                <a:solidFill>
                  <a:schemeClr val="tx1"/>
                </a:solidFill>
                <a:latin typeface="Tahoma"/>
                <a:cs typeface="Tahoma"/>
              </a:rPr>
              <a:t>you want</a:t>
            </a:r>
            <a:r>
              <a:rPr sz="900" spc="-5" dirty="0">
                <a:solidFill>
                  <a:schemeClr val="tx1"/>
                </a:solidFill>
                <a:latin typeface="Tahoma"/>
                <a:cs typeface="Tahoma"/>
              </a:rPr>
              <a:t> </a:t>
            </a:r>
            <a:r>
              <a:rPr sz="900" dirty="0">
                <a:solidFill>
                  <a:schemeClr val="tx1"/>
                </a:solidFill>
                <a:latin typeface="Tahoma"/>
                <a:cs typeface="Tahoma"/>
              </a:rPr>
              <a:t>to find out</a:t>
            </a:r>
            <a:r>
              <a:rPr sz="900" spc="-5" dirty="0">
                <a:solidFill>
                  <a:schemeClr val="tx1"/>
                </a:solidFill>
                <a:latin typeface="Tahoma"/>
                <a:cs typeface="Tahoma"/>
              </a:rPr>
              <a:t> </a:t>
            </a:r>
            <a:r>
              <a:rPr sz="900" dirty="0">
                <a:solidFill>
                  <a:schemeClr val="tx1"/>
                </a:solidFill>
                <a:latin typeface="Tahoma"/>
                <a:cs typeface="Tahoma"/>
              </a:rPr>
              <a:t>more about</a:t>
            </a:r>
            <a:r>
              <a:rPr sz="900" spc="-5" dirty="0">
                <a:solidFill>
                  <a:schemeClr val="tx1"/>
                </a:solidFill>
                <a:latin typeface="Tahoma"/>
                <a:cs typeface="Tahoma"/>
              </a:rPr>
              <a:t> </a:t>
            </a:r>
            <a:r>
              <a:rPr sz="900" dirty="0">
                <a:solidFill>
                  <a:schemeClr val="tx1"/>
                </a:solidFill>
                <a:latin typeface="Tahoma"/>
                <a:cs typeface="Tahoma"/>
              </a:rPr>
              <a:t>training </a:t>
            </a:r>
            <a:r>
              <a:rPr sz="900" spc="-10" dirty="0">
                <a:solidFill>
                  <a:schemeClr val="tx1"/>
                </a:solidFill>
                <a:latin typeface="Tahoma"/>
                <a:cs typeface="Tahoma"/>
              </a:rPr>
              <a:t>packages </a:t>
            </a:r>
            <a:r>
              <a:rPr sz="900" dirty="0">
                <a:solidFill>
                  <a:schemeClr val="tx1"/>
                </a:solidFill>
                <a:latin typeface="Tahoma"/>
                <a:cs typeface="Tahoma"/>
              </a:rPr>
              <a:t>for</a:t>
            </a:r>
            <a:r>
              <a:rPr sz="900" spc="25" dirty="0">
                <a:solidFill>
                  <a:schemeClr val="tx1"/>
                </a:solidFill>
                <a:latin typeface="Tahoma"/>
                <a:cs typeface="Tahoma"/>
              </a:rPr>
              <a:t> </a:t>
            </a:r>
            <a:r>
              <a:rPr sz="900" dirty="0">
                <a:solidFill>
                  <a:schemeClr val="tx1"/>
                </a:solidFill>
                <a:latin typeface="Tahoma"/>
                <a:cs typeface="Tahoma"/>
              </a:rPr>
              <a:t>your</a:t>
            </a:r>
            <a:r>
              <a:rPr sz="900" spc="30" dirty="0">
                <a:solidFill>
                  <a:schemeClr val="tx1"/>
                </a:solidFill>
                <a:latin typeface="Tahoma"/>
                <a:cs typeface="Tahoma"/>
              </a:rPr>
              <a:t> </a:t>
            </a:r>
            <a:r>
              <a:rPr sz="900" dirty="0">
                <a:solidFill>
                  <a:schemeClr val="tx1"/>
                </a:solidFill>
                <a:latin typeface="Tahoma"/>
                <a:cs typeface="Tahoma"/>
              </a:rPr>
              <a:t>organisation</a:t>
            </a:r>
            <a:r>
              <a:rPr sz="900" spc="30" dirty="0">
                <a:solidFill>
                  <a:schemeClr val="tx1"/>
                </a:solidFill>
                <a:latin typeface="Tahoma"/>
                <a:cs typeface="Tahoma"/>
              </a:rPr>
              <a:t> </a:t>
            </a:r>
            <a:r>
              <a:rPr sz="900" dirty="0">
                <a:solidFill>
                  <a:schemeClr val="tx1"/>
                </a:solidFill>
                <a:latin typeface="Tahoma"/>
                <a:cs typeface="Tahoma"/>
              </a:rPr>
              <a:t>please</a:t>
            </a:r>
            <a:r>
              <a:rPr sz="900" spc="30" dirty="0">
                <a:solidFill>
                  <a:schemeClr val="tx1"/>
                </a:solidFill>
                <a:latin typeface="Tahoma"/>
                <a:cs typeface="Tahoma"/>
              </a:rPr>
              <a:t> </a:t>
            </a:r>
            <a:r>
              <a:rPr sz="900" spc="-10" dirty="0">
                <a:solidFill>
                  <a:schemeClr val="tx1"/>
                </a:solidFill>
                <a:latin typeface="Tahoma"/>
                <a:cs typeface="Tahoma"/>
              </a:rPr>
              <a:t>contact </a:t>
            </a:r>
            <a:r>
              <a:rPr sz="900" spc="-10" dirty="0">
                <a:solidFill>
                  <a:schemeClr val="tx1"/>
                </a:solidFill>
                <a:latin typeface="Tahoma"/>
                <a:cs typeface="Tahoma"/>
                <a:hlinkClick r:id="rId8">
                  <a:extLst>
                    <a:ext uri="{A12FA001-AC4F-418D-AE19-62706E023703}">
                      <ahyp:hlinkClr xmlns:ahyp="http://schemas.microsoft.com/office/drawing/2018/hyperlinkcolor" val="tx"/>
                    </a:ext>
                  </a:extLst>
                </a:hlinkClick>
              </a:rPr>
              <a:t>denee.cassidy@salford.gov.uk</a:t>
            </a:r>
            <a:endParaRPr sz="900" dirty="0">
              <a:solidFill>
                <a:schemeClr val="tx1"/>
              </a:solidFill>
              <a:latin typeface="Tahoma"/>
              <a:cs typeface="Tahoma"/>
            </a:endParaRPr>
          </a:p>
        </p:txBody>
      </p:sp>
      <p:sp>
        <p:nvSpPr>
          <p:cNvPr id="20" name="object 20">
            <a:extLst>
              <a:ext uri="{C183D7F6-B498-43B3-948B-1728B52AA6E4}">
                <adec:decorative xmlns:adec="http://schemas.microsoft.com/office/drawing/2017/decorative" val="1"/>
              </a:ext>
            </a:extLst>
          </p:cNvPr>
          <p:cNvSpPr txBox="1"/>
          <p:nvPr/>
        </p:nvSpPr>
        <p:spPr>
          <a:xfrm>
            <a:off x="4758036" y="4026956"/>
            <a:ext cx="2576830" cy="223651"/>
          </a:xfrm>
          <a:prstGeom prst="rect">
            <a:avLst/>
          </a:prstGeom>
        </p:spPr>
        <p:txBody>
          <a:bodyPr vert="horz" wrap="square" lIns="0" tIns="12700" rIns="0" bIns="0" rtlCol="0">
            <a:spAutoFit/>
          </a:bodyPr>
          <a:lstStyle/>
          <a:p>
            <a:pPr marL="12700" marR="5080">
              <a:lnSpc>
                <a:spcPct val="115300"/>
              </a:lnSpc>
              <a:spcBef>
                <a:spcPts val="100"/>
              </a:spcBef>
            </a:pPr>
            <a:endParaRPr sz="1300" dirty="0">
              <a:latin typeface="Trebuchet MS"/>
              <a:cs typeface="Trebuchet MS"/>
            </a:endParaRPr>
          </a:p>
        </p:txBody>
      </p:sp>
      <p:sp>
        <p:nvSpPr>
          <p:cNvPr id="21" name="object 21">
            <a:extLst>
              <a:ext uri="{C183D7F6-B498-43B3-948B-1728B52AA6E4}">
                <adec:decorative xmlns:adec="http://schemas.microsoft.com/office/drawing/2017/decorative" val="1"/>
              </a:ext>
            </a:extLst>
          </p:cNvPr>
          <p:cNvSpPr txBox="1"/>
          <p:nvPr/>
        </p:nvSpPr>
        <p:spPr>
          <a:xfrm>
            <a:off x="4758036" y="4712179"/>
            <a:ext cx="2437130" cy="223651"/>
          </a:xfrm>
          <a:prstGeom prst="rect">
            <a:avLst/>
          </a:prstGeom>
        </p:spPr>
        <p:txBody>
          <a:bodyPr vert="horz" wrap="square" lIns="0" tIns="12700" rIns="0" bIns="0" rtlCol="0">
            <a:spAutoFit/>
          </a:bodyPr>
          <a:lstStyle/>
          <a:p>
            <a:pPr marL="12700" marR="5080">
              <a:lnSpc>
                <a:spcPct val="115300"/>
              </a:lnSpc>
              <a:spcBef>
                <a:spcPts val="100"/>
              </a:spcBef>
            </a:pPr>
            <a:endParaRPr sz="1300" dirty="0">
              <a:latin typeface="Trebuchet MS"/>
              <a:cs typeface="Trebuchet MS"/>
            </a:endParaRPr>
          </a:p>
        </p:txBody>
      </p:sp>
      <p:sp>
        <p:nvSpPr>
          <p:cNvPr id="22" name="object 22">
            <a:extLst>
              <a:ext uri="{C183D7F6-B498-43B3-948B-1728B52AA6E4}">
                <adec:decorative xmlns:adec="http://schemas.microsoft.com/office/drawing/2017/decorative" val="1"/>
              </a:ext>
            </a:extLst>
          </p:cNvPr>
          <p:cNvSpPr txBox="1"/>
          <p:nvPr/>
        </p:nvSpPr>
        <p:spPr>
          <a:xfrm>
            <a:off x="4758036" y="5397403"/>
            <a:ext cx="2688590" cy="223651"/>
          </a:xfrm>
          <a:prstGeom prst="rect">
            <a:avLst/>
          </a:prstGeom>
        </p:spPr>
        <p:txBody>
          <a:bodyPr vert="horz" wrap="square" lIns="0" tIns="12700" rIns="0" bIns="0" rtlCol="0">
            <a:spAutoFit/>
          </a:bodyPr>
          <a:lstStyle/>
          <a:p>
            <a:pPr marL="12700" marR="5080">
              <a:lnSpc>
                <a:spcPct val="115300"/>
              </a:lnSpc>
              <a:spcBef>
                <a:spcPts val="100"/>
              </a:spcBef>
            </a:pPr>
            <a:endParaRPr sz="1300" dirty="0">
              <a:latin typeface="Trebuchet MS"/>
              <a:cs typeface="Trebuchet MS"/>
            </a:endParaRPr>
          </a:p>
        </p:txBody>
      </p:sp>
      <p:grpSp>
        <p:nvGrpSpPr>
          <p:cNvPr id="26" name="object 26" descr="Denee, shoulder length hair and smiling "/>
          <p:cNvGrpSpPr/>
          <p:nvPr/>
        </p:nvGrpSpPr>
        <p:grpSpPr>
          <a:xfrm>
            <a:off x="114188" y="3746702"/>
            <a:ext cx="1310354" cy="1650701"/>
            <a:chOff x="165070" y="4125258"/>
            <a:chExt cx="1329055" cy="1809750"/>
          </a:xfrm>
        </p:grpSpPr>
        <p:sp>
          <p:nvSpPr>
            <p:cNvPr id="27" name="object 27"/>
            <p:cNvSpPr/>
            <p:nvPr/>
          </p:nvSpPr>
          <p:spPr>
            <a:xfrm>
              <a:off x="165070" y="4125258"/>
              <a:ext cx="1329055" cy="1809750"/>
            </a:xfrm>
            <a:custGeom>
              <a:avLst/>
              <a:gdLst/>
              <a:ahLst/>
              <a:cxnLst/>
              <a:rect l="l" t="t" r="r" b="b"/>
              <a:pathLst>
                <a:path w="1329055" h="1809750">
                  <a:moveTo>
                    <a:pt x="1277026" y="1809646"/>
                  </a:moveTo>
                  <a:lnTo>
                    <a:pt x="1240084" y="1792893"/>
                  </a:lnTo>
                  <a:lnTo>
                    <a:pt x="1236097" y="1787574"/>
                  </a:lnTo>
                  <a:lnTo>
                    <a:pt x="1228431" y="1796632"/>
                  </a:lnTo>
                  <a:lnTo>
                    <a:pt x="1218822" y="1803596"/>
                  </a:lnTo>
                  <a:lnTo>
                    <a:pt x="1207618" y="1808067"/>
                  </a:lnTo>
                  <a:lnTo>
                    <a:pt x="1195169" y="1809646"/>
                  </a:lnTo>
                  <a:lnTo>
                    <a:pt x="1182831" y="1808067"/>
                  </a:lnTo>
                  <a:lnTo>
                    <a:pt x="1171615" y="1803596"/>
                  </a:lnTo>
                  <a:lnTo>
                    <a:pt x="1161943" y="1796632"/>
                  </a:lnTo>
                  <a:lnTo>
                    <a:pt x="1154240" y="1787574"/>
                  </a:lnTo>
                  <a:lnTo>
                    <a:pt x="1146537" y="1796632"/>
                  </a:lnTo>
                  <a:lnTo>
                    <a:pt x="1136865" y="1803596"/>
                  </a:lnTo>
                  <a:lnTo>
                    <a:pt x="1125649" y="1808067"/>
                  </a:lnTo>
                  <a:lnTo>
                    <a:pt x="1113311" y="1809646"/>
                  </a:lnTo>
                  <a:lnTo>
                    <a:pt x="1100974" y="1808067"/>
                  </a:lnTo>
                  <a:lnTo>
                    <a:pt x="1089757" y="1803596"/>
                  </a:lnTo>
                  <a:lnTo>
                    <a:pt x="1080086" y="1796632"/>
                  </a:lnTo>
                  <a:lnTo>
                    <a:pt x="1072383" y="1787574"/>
                  </a:lnTo>
                  <a:lnTo>
                    <a:pt x="1064680" y="1796632"/>
                  </a:lnTo>
                  <a:lnTo>
                    <a:pt x="1055008" y="1803596"/>
                  </a:lnTo>
                  <a:lnTo>
                    <a:pt x="1043792" y="1808067"/>
                  </a:lnTo>
                  <a:lnTo>
                    <a:pt x="1031454" y="1809646"/>
                  </a:lnTo>
                  <a:lnTo>
                    <a:pt x="1019117" y="1808067"/>
                  </a:lnTo>
                  <a:lnTo>
                    <a:pt x="1007900" y="1803596"/>
                  </a:lnTo>
                  <a:lnTo>
                    <a:pt x="998229" y="1796632"/>
                  </a:lnTo>
                  <a:lnTo>
                    <a:pt x="990526" y="1787574"/>
                  </a:lnTo>
                  <a:lnTo>
                    <a:pt x="982822" y="1796632"/>
                  </a:lnTo>
                  <a:lnTo>
                    <a:pt x="973151" y="1803596"/>
                  </a:lnTo>
                  <a:lnTo>
                    <a:pt x="961934" y="1808067"/>
                  </a:lnTo>
                  <a:lnTo>
                    <a:pt x="949597" y="1809646"/>
                  </a:lnTo>
                  <a:lnTo>
                    <a:pt x="937259" y="1808067"/>
                  </a:lnTo>
                  <a:lnTo>
                    <a:pt x="926043" y="1803596"/>
                  </a:lnTo>
                  <a:lnTo>
                    <a:pt x="916371" y="1796632"/>
                  </a:lnTo>
                  <a:lnTo>
                    <a:pt x="908668" y="1787574"/>
                  </a:lnTo>
                  <a:lnTo>
                    <a:pt x="900965" y="1796632"/>
                  </a:lnTo>
                  <a:lnTo>
                    <a:pt x="891294" y="1803596"/>
                  </a:lnTo>
                  <a:lnTo>
                    <a:pt x="880077" y="1808067"/>
                  </a:lnTo>
                  <a:lnTo>
                    <a:pt x="867740" y="1809646"/>
                  </a:lnTo>
                  <a:lnTo>
                    <a:pt x="855402" y="1808067"/>
                  </a:lnTo>
                  <a:lnTo>
                    <a:pt x="844186" y="1803596"/>
                  </a:lnTo>
                  <a:lnTo>
                    <a:pt x="834514" y="1796632"/>
                  </a:lnTo>
                  <a:lnTo>
                    <a:pt x="826811" y="1787574"/>
                  </a:lnTo>
                  <a:lnTo>
                    <a:pt x="819145" y="1796632"/>
                  </a:lnTo>
                  <a:lnTo>
                    <a:pt x="809536" y="1803596"/>
                  </a:lnTo>
                  <a:lnTo>
                    <a:pt x="798332" y="1808067"/>
                  </a:lnTo>
                  <a:lnTo>
                    <a:pt x="785882" y="1809646"/>
                  </a:lnTo>
                  <a:lnTo>
                    <a:pt x="773545" y="1808067"/>
                  </a:lnTo>
                  <a:lnTo>
                    <a:pt x="762329" y="1803596"/>
                  </a:lnTo>
                  <a:lnTo>
                    <a:pt x="752657" y="1796632"/>
                  </a:lnTo>
                  <a:lnTo>
                    <a:pt x="744954" y="1787574"/>
                  </a:lnTo>
                  <a:lnTo>
                    <a:pt x="737251" y="1796632"/>
                  </a:lnTo>
                  <a:lnTo>
                    <a:pt x="727579" y="1803596"/>
                  </a:lnTo>
                  <a:lnTo>
                    <a:pt x="716363" y="1808067"/>
                  </a:lnTo>
                  <a:lnTo>
                    <a:pt x="704025" y="1809646"/>
                  </a:lnTo>
                  <a:lnTo>
                    <a:pt x="691688" y="1808067"/>
                  </a:lnTo>
                  <a:lnTo>
                    <a:pt x="680471" y="1803596"/>
                  </a:lnTo>
                  <a:lnTo>
                    <a:pt x="670800" y="1796632"/>
                  </a:lnTo>
                  <a:lnTo>
                    <a:pt x="663097" y="1787574"/>
                  </a:lnTo>
                  <a:lnTo>
                    <a:pt x="655431" y="1796632"/>
                  </a:lnTo>
                  <a:lnTo>
                    <a:pt x="645821" y="1803596"/>
                  </a:lnTo>
                  <a:lnTo>
                    <a:pt x="634618" y="1808067"/>
                  </a:lnTo>
                  <a:lnTo>
                    <a:pt x="622168" y="1809646"/>
                  </a:lnTo>
                  <a:lnTo>
                    <a:pt x="609830" y="1808067"/>
                  </a:lnTo>
                  <a:lnTo>
                    <a:pt x="598614" y="1803596"/>
                  </a:lnTo>
                  <a:lnTo>
                    <a:pt x="588942" y="1796632"/>
                  </a:lnTo>
                  <a:lnTo>
                    <a:pt x="581239" y="1787574"/>
                  </a:lnTo>
                  <a:lnTo>
                    <a:pt x="573536" y="1796632"/>
                  </a:lnTo>
                  <a:lnTo>
                    <a:pt x="563865" y="1803596"/>
                  </a:lnTo>
                  <a:lnTo>
                    <a:pt x="552648" y="1808067"/>
                  </a:lnTo>
                  <a:lnTo>
                    <a:pt x="540311" y="1809646"/>
                  </a:lnTo>
                  <a:lnTo>
                    <a:pt x="527973" y="1808067"/>
                  </a:lnTo>
                  <a:lnTo>
                    <a:pt x="516757" y="1803596"/>
                  </a:lnTo>
                  <a:lnTo>
                    <a:pt x="507085" y="1796632"/>
                  </a:lnTo>
                  <a:lnTo>
                    <a:pt x="499382" y="1787574"/>
                  </a:lnTo>
                  <a:lnTo>
                    <a:pt x="491716" y="1796632"/>
                  </a:lnTo>
                  <a:lnTo>
                    <a:pt x="482107" y="1803596"/>
                  </a:lnTo>
                  <a:lnTo>
                    <a:pt x="470903" y="1808067"/>
                  </a:lnTo>
                  <a:lnTo>
                    <a:pt x="458453" y="1809646"/>
                  </a:lnTo>
                  <a:lnTo>
                    <a:pt x="446116" y="1808067"/>
                  </a:lnTo>
                  <a:lnTo>
                    <a:pt x="434900" y="1803596"/>
                  </a:lnTo>
                  <a:lnTo>
                    <a:pt x="425228" y="1796632"/>
                  </a:lnTo>
                  <a:lnTo>
                    <a:pt x="417525" y="1787574"/>
                  </a:lnTo>
                  <a:lnTo>
                    <a:pt x="409822" y="1796632"/>
                  </a:lnTo>
                  <a:lnTo>
                    <a:pt x="400150" y="1803596"/>
                  </a:lnTo>
                  <a:lnTo>
                    <a:pt x="388934" y="1808067"/>
                  </a:lnTo>
                  <a:lnTo>
                    <a:pt x="376596" y="1809646"/>
                  </a:lnTo>
                  <a:lnTo>
                    <a:pt x="364259" y="1808067"/>
                  </a:lnTo>
                  <a:lnTo>
                    <a:pt x="353042" y="1803596"/>
                  </a:lnTo>
                  <a:lnTo>
                    <a:pt x="343371" y="1796632"/>
                  </a:lnTo>
                  <a:lnTo>
                    <a:pt x="335668" y="1787574"/>
                  </a:lnTo>
                  <a:lnTo>
                    <a:pt x="327964" y="1796632"/>
                  </a:lnTo>
                  <a:lnTo>
                    <a:pt x="318293" y="1803596"/>
                  </a:lnTo>
                  <a:lnTo>
                    <a:pt x="307076" y="1808067"/>
                  </a:lnTo>
                  <a:lnTo>
                    <a:pt x="294739" y="1809646"/>
                  </a:lnTo>
                  <a:lnTo>
                    <a:pt x="282401" y="1808067"/>
                  </a:lnTo>
                  <a:lnTo>
                    <a:pt x="271185" y="1803596"/>
                  </a:lnTo>
                  <a:lnTo>
                    <a:pt x="261513" y="1796632"/>
                  </a:lnTo>
                  <a:lnTo>
                    <a:pt x="253810" y="1787574"/>
                  </a:lnTo>
                  <a:lnTo>
                    <a:pt x="246257" y="1796632"/>
                  </a:lnTo>
                  <a:lnTo>
                    <a:pt x="236635" y="1803596"/>
                  </a:lnTo>
                  <a:lnTo>
                    <a:pt x="225369" y="1808067"/>
                  </a:lnTo>
                  <a:lnTo>
                    <a:pt x="212882" y="1809646"/>
                  </a:lnTo>
                  <a:lnTo>
                    <a:pt x="200544" y="1808067"/>
                  </a:lnTo>
                  <a:lnTo>
                    <a:pt x="189328" y="1803596"/>
                  </a:lnTo>
                  <a:lnTo>
                    <a:pt x="179656" y="1796632"/>
                  </a:lnTo>
                  <a:lnTo>
                    <a:pt x="171953" y="1787574"/>
                  </a:lnTo>
                  <a:lnTo>
                    <a:pt x="164250" y="1796632"/>
                  </a:lnTo>
                  <a:lnTo>
                    <a:pt x="154578" y="1803596"/>
                  </a:lnTo>
                  <a:lnTo>
                    <a:pt x="143362" y="1808067"/>
                  </a:lnTo>
                  <a:lnTo>
                    <a:pt x="131024" y="1809646"/>
                  </a:lnTo>
                  <a:lnTo>
                    <a:pt x="118687" y="1808067"/>
                  </a:lnTo>
                  <a:lnTo>
                    <a:pt x="107470" y="1803596"/>
                  </a:lnTo>
                  <a:lnTo>
                    <a:pt x="97799" y="1796632"/>
                  </a:lnTo>
                  <a:lnTo>
                    <a:pt x="90096" y="1787574"/>
                  </a:lnTo>
                  <a:lnTo>
                    <a:pt x="88501" y="1790233"/>
                  </a:lnTo>
                  <a:lnTo>
                    <a:pt x="49167" y="1809646"/>
                  </a:lnTo>
                  <a:lnTo>
                    <a:pt x="39504" y="1808674"/>
                  </a:lnTo>
                  <a:lnTo>
                    <a:pt x="3787" y="1779264"/>
                  </a:lnTo>
                  <a:lnTo>
                    <a:pt x="0" y="1760449"/>
                  </a:lnTo>
                  <a:lnTo>
                    <a:pt x="971" y="1750930"/>
                  </a:lnTo>
                  <a:lnTo>
                    <a:pt x="21527" y="1719762"/>
                  </a:lnTo>
                  <a:lnTo>
                    <a:pt x="12669" y="1712096"/>
                  </a:lnTo>
                  <a:lnTo>
                    <a:pt x="5880" y="1702510"/>
                  </a:lnTo>
                  <a:lnTo>
                    <a:pt x="1532" y="1691379"/>
                  </a:lnTo>
                  <a:lnTo>
                    <a:pt x="0" y="1679075"/>
                  </a:lnTo>
                  <a:lnTo>
                    <a:pt x="1532" y="1666747"/>
                  </a:lnTo>
                  <a:lnTo>
                    <a:pt x="5880" y="1655441"/>
                  </a:lnTo>
                  <a:lnTo>
                    <a:pt x="12669" y="1645381"/>
                  </a:lnTo>
                  <a:lnTo>
                    <a:pt x="21527" y="1636792"/>
                  </a:lnTo>
                  <a:lnTo>
                    <a:pt x="12669" y="1629126"/>
                  </a:lnTo>
                  <a:lnTo>
                    <a:pt x="5880" y="1619540"/>
                  </a:lnTo>
                  <a:lnTo>
                    <a:pt x="1532" y="1608408"/>
                  </a:lnTo>
                  <a:lnTo>
                    <a:pt x="0" y="1596105"/>
                  </a:lnTo>
                  <a:lnTo>
                    <a:pt x="1532" y="1583802"/>
                  </a:lnTo>
                  <a:lnTo>
                    <a:pt x="5880" y="1572670"/>
                  </a:lnTo>
                  <a:lnTo>
                    <a:pt x="12669" y="1563084"/>
                  </a:lnTo>
                  <a:lnTo>
                    <a:pt x="21527" y="1555418"/>
                  </a:lnTo>
                  <a:lnTo>
                    <a:pt x="12669" y="1547752"/>
                  </a:lnTo>
                  <a:lnTo>
                    <a:pt x="5880" y="1538166"/>
                  </a:lnTo>
                  <a:lnTo>
                    <a:pt x="1532" y="1527034"/>
                  </a:lnTo>
                  <a:lnTo>
                    <a:pt x="0" y="1514731"/>
                  </a:lnTo>
                  <a:lnTo>
                    <a:pt x="1532" y="1502577"/>
                  </a:lnTo>
                  <a:lnTo>
                    <a:pt x="5880" y="1491495"/>
                  </a:lnTo>
                  <a:lnTo>
                    <a:pt x="12669" y="1481860"/>
                  </a:lnTo>
                  <a:lnTo>
                    <a:pt x="21527" y="1474044"/>
                  </a:lnTo>
                  <a:lnTo>
                    <a:pt x="12669" y="1466378"/>
                  </a:lnTo>
                  <a:lnTo>
                    <a:pt x="5880" y="1456792"/>
                  </a:lnTo>
                  <a:lnTo>
                    <a:pt x="1532" y="1445660"/>
                  </a:lnTo>
                  <a:lnTo>
                    <a:pt x="0" y="1433357"/>
                  </a:lnTo>
                  <a:lnTo>
                    <a:pt x="1532" y="1421053"/>
                  </a:lnTo>
                  <a:lnTo>
                    <a:pt x="5880" y="1409922"/>
                  </a:lnTo>
                  <a:lnTo>
                    <a:pt x="12669" y="1400336"/>
                  </a:lnTo>
                  <a:lnTo>
                    <a:pt x="21527" y="1392670"/>
                  </a:lnTo>
                  <a:lnTo>
                    <a:pt x="12669" y="1385003"/>
                  </a:lnTo>
                  <a:lnTo>
                    <a:pt x="5880" y="1375417"/>
                  </a:lnTo>
                  <a:lnTo>
                    <a:pt x="1532" y="1364286"/>
                  </a:lnTo>
                  <a:lnTo>
                    <a:pt x="0" y="1351982"/>
                  </a:lnTo>
                  <a:lnTo>
                    <a:pt x="1532" y="1339679"/>
                  </a:lnTo>
                  <a:lnTo>
                    <a:pt x="5880" y="1328547"/>
                  </a:lnTo>
                  <a:lnTo>
                    <a:pt x="12669" y="1318961"/>
                  </a:lnTo>
                  <a:lnTo>
                    <a:pt x="21527" y="1311295"/>
                  </a:lnTo>
                  <a:lnTo>
                    <a:pt x="12669" y="1303629"/>
                  </a:lnTo>
                  <a:lnTo>
                    <a:pt x="5880" y="1294043"/>
                  </a:lnTo>
                  <a:lnTo>
                    <a:pt x="1532" y="1282911"/>
                  </a:lnTo>
                  <a:lnTo>
                    <a:pt x="0" y="1270608"/>
                  </a:lnTo>
                  <a:lnTo>
                    <a:pt x="1532" y="1258305"/>
                  </a:lnTo>
                  <a:lnTo>
                    <a:pt x="5880" y="1247173"/>
                  </a:lnTo>
                  <a:lnTo>
                    <a:pt x="12669" y="1237587"/>
                  </a:lnTo>
                  <a:lnTo>
                    <a:pt x="21527" y="1229921"/>
                  </a:lnTo>
                  <a:lnTo>
                    <a:pt x="12669" y="1222255"/>
                  </a:lnTo>
                  <a:lnTo>
                    <a:pt x="5880" y="1212669"/>
                  </a:lnTo>
                  <a:lnTo>
                    <a:pt x="1532" y="1201537"/>
                  </a:lnTo>
                  <a:lnTo>
                    <a:pt x="0" y="1189234"/>
                  </a:lnTo>
                  <a:lnTo>
                    <a:pt x="1532" y="1176930"/>
                  </a:lnTo>
                  <a:lnTo>
                    <a:pt x="5880" y="1165799"/>
                  </a:lnTo>
                  <a:lnTo>
                    <a:pt x="12669" y="1156213"/>
                  </a:lnTo>
                  <a:lnTo>
                    <a:pt x="21527" y="1148547"/>
                  </a:lnTo>
                  <a:lnTo>
                    <a:pt x="12669" y="1140880"/>
                  </a:lnTo>
                  <a:lnTo>
                    <a:pt x="5880" y="1131295"/>
                  </a:lnTo>
                  <a:lnTo>
                    <a:pt x="1532" y="1120163"/>
                  </a:lnTo>
                  <a:lnTo>
                    <a:pt x="0" y="1107860"/>
                  </a:lnTo>
                  <a:lnTo>
                    <a:pt x="1532" y="1095668"/>
                  </a:lnTo>
                  <a:lnTo>
                    <a:pt x="5880" y="1084524"/>
                  </a:lnTo>
                  <a:lnTo>
                    <a:pt x="12669" y="1074876"/>
                  </a:lnTo>
                  <a:lnTo>
                    <a:pt x="21527" y="1067173"/>
                  </a:lnTo>
                  <a:lnTo>
                    <a:pt x="12669" y="1059506"/>
                  </a:lnTo>
                  <a:lnTo>
                    <a:pt x="5880" y="1049920"/>
                  </a:lnTo>
                  <a:lnTo>
                    <a:pt x="1532" y="1038789"/>
                  </a:lnTo>
                  <a:lnTo>
                    <a:pt x="0" y="1026485"/>
                  </a:lnTo>
                  <a:lnTo>
                    <a:pt x="1532" y="1014182"/>
                  </a:lnTo>
                  <a:lnTo>
                    <a:pt x="5880" y="1003050"/>
                  </a:lnTo>
                  <a:lnTo>
                    <a:pt x="12669" y="993464"/>
                  </a:lnTo>
                  <a:lnTo>
                    <a:pt x="21527" y="985798"/>
                  </a:lnTo>
                  <a:lnTo>
                    <a:pt x="12669" y="978132"/>
                  </a:lnTo>
                  <a:lnTo>
                    <a:pt x="5880" y="968546"/>
                  </a:lnTo>
                  <a:lnTo>
                    <a:pt x="1532" y="957414"/>
                  </a:lnTo>
                  <a:lnTo>
                    <a:pt x="0" y="945111"/>
                  </a:lnTo>
                  <a:lnTo>
                    <a:pt x="1532" y="932808"/>
                  </a:lnTo>
                  <a:lnTo>
                    <a:pt x="5880" y="921676"/>
                  </a:lnTo>
                  <a:lnTo>
                    <a:pt x="12669" y="912090"/>
                  </a:lnTo>
                  <a:lnTo>
                    <a:pt x="21527" y="904424"/>
                  </a:lnTo>
                  <a:lnTo>
                    <a:pt x="12669" y="896758"/>
                  </a:lnTo>
                  <a:lnTo>
                    <a:pt x="5880" y="887172"/>
                  </a:lnTo>
                  <a:lnTo>
                    <a:pt x="1532" y="876040"/>
                  </a:lnTo>
                  <a:lnTo>
                    <a:pt x="0" y="863737"/>
                  </a:lnTo>
                  <a:lnTo>
                    <a:pt x="1532" y="851583"/>
                  </a:lnTo>
                  <a:lnTo>
                    <a:pt x="5880" y="840501"/>
                  </a:lnTo>
                  <a:lnTo>
                    <a:pt x="12669" y="830865"/>
                  </a:lnTo>
                  <a:lnTo>
                    <a:pt x="21527" y="823050"/>
                  </a:lnTo>
                  <a:lnTo>
                    <a:pt x="12669" y="815383"/>
                  </a:lnTo>
                  <a:lnTo>
                    <a:pt x="5880" y="805798"/>
                  </a:lnTo>
                  <a:lnTo>
                    <a:pt x="1532" y="794666"/>
                  </a:lnTo>
                  <a:lnTo>
                    <a:pt x="0" y="782363"/>
                  </a:lnTo>
                  <a:lnTo>
                    <a:pt x="1532" y="770059"/>
                  </a:lnTo>
                  <a:lnTo>
                    <a:pt x="5880" y="758928"/>
                  </a:lnTo>
                  <a:lnTo>
                    <a:pt x="12669" y="749342"/>
                  </a:lnTo>
                  <a:lnTo>
                    <a:pt x="21527" y="741675"/>
                  </a:lnTo>
                  <a:lnTo>
                    <a:pt x="12669" y="734009"/>
                  </a:lnTo>
                  <a:lnTo>
                    <a:pt x="5880" y="724423"/>
                  </a:lnTo>
                  <a:lnTo>
                    <a:pt x="1532" y="713292"/>
                  </a:lnTo>
                  <a:lnTo>
                    <a:pt x="0" y="700988"/>
                  </a:lnTo>
                  <a:lnTo>
                    <a:pt x="1532" y="688685"/>
                  </a:lnTo>
                  <a:lnTo>
                    <a:pt x="5880" y="677553"/>
                  </a:lnTo>
                  <a:lnTo>
                    <a:pt x="12669" y="667967"/>
                  </a:lnTo>
                  <a:lnTo>
                    <a:pt x="21527" y="660301"/>
                  </a:lnTo>
                  <a:lnTo>
                    <a:pt x="12669" y="652635"/>
                  </a:lnTo>
                  <a:lnTo>
                    <a:pt x="5880" y="643049"/>
                  </a:lnTo>
                  <a:lnTo>
                    <a:pt x="1532" y="631917"/>
                  </a:lnTo>
                  <a:lnTo>
                    <a:pt x="0" y="619614"/>
                  </a:lnTo>
                  <a:lnTo>
                    <a:pt x="1532" y="607423"/>
                  </a:lnTo>
                  <a:lnTo>
                    <a:pt x="5880" y="596279"/>
                  </a:lnTo>
                  <a:lnTo>
                    <a:pt x="12669" y="586631"/>
                  </a:lnTo>
                  <a:lnTo>
                    <a:pt x="21527" y="578927"/>
                  </a:lnTo>
                  <a:lnTo>
                    <a:pt x="12669" y="571261"/>
                  </a:lnTo>
                  <a:lnTo>
                    <a:pt x="5880" y="561675"/>
                  </a:lnTo>
                  <a:lnTo>
                    <a:pt x="1532" y="550543"/>
                  </a:lnTo>
                  <a:lnTo>
                    <a:pt x="0" y="538240"/>
                  </a:lnTo>
                  <a:lnTo>
                    <a:pt x="1532" y="525928"/>
                  </a:lnTo>
                  <a:lnTo>
                    <a:pt x="5880" y="514738"/>
                  </a:lnTo>
                  <a:lnTo>
                    <a:pt x="12669" y="504994"/>
                  </a:lnTo>
                  <a:lnTo>
                    <a:pt x="21527" y="497021"/>
                  </a:lnTo>
                  <a:lnTo>
                    <a:pt x="12669" y="489355"/>
                  </a:lnTo>
                  <a:lnTo>
                    <a:pt x="5880" y="479769"/>
                  </a:lnTo>
                  <a:lnTo>
                    <a:pt x="1532" y="468637"/>
                  </a:lnTo>
                  <a:lnTo>
                    <a:pt x="0" y="456334"/>
                  </a:lnTo>
                  <a:lnTo>
                    <a:pt x="1532" y="444142"/>
                  </a:lnTo>
                  <a:lnTo>
                    <a:pt x="5880" y="432998"/>
                  </a:lnTo>
                  <a:lnTo>
                    <a:pt x="12669" y="423350"/>
                  </a:lnTo>
                  <a:lnTo>
                    <a:pt x="21527" y="415647"/>
                  </a:lnTo>
                  <a:lnTo>
                    <a:pt x="12669" y="407980"/>
                  </a:lnTo>
                  <a:lnTo>
                    <a:pt x="5880" y="398394"/>
                  </a:lnTo>
                  <a:lnTo>
                    <a:pt x="1532" y="387263"/>
                  </a:lnTo>
                  <a:lnTo>
                    <a:pt x="0" y="374959"/>
                  </a:lnTo>
                  <a:lnTo>
                    <a:pt x="1532" y="362656"/>
                  </a:lnTo>
                  <a:lnTo>
                    <a:pt x="5880" y="351524"/>
                  </a:lnTo>
                  <a:lnTo>
                    <a:pt x="12669" y="341938"/>
                  </a:lnTo>
                  <a:lnTo>
                    <a:pt x="21527" y="334272"/>
                  </a:lnTo>
                  <a:lnTo>
                    <a:pt x="12669" y="326606"/>
                  </a:lnTo>
                  <a:lnTo>
                    <a:pt x="5880" y="317020"/>
                  </a:lnTo>
                  <a:lnTo>
                    <a:pt x="1532" y="305889"/>
                  </a:lnTo>
                  <a:lnTo>
                    <a:pt x="0" y="293585"/>
                  </a:lnTo>
                  <a:lnTo>
                    <a:pt x="1532" y="281394"/>
                  </a:lnTo>
                  <a:lnTo>
                    <a:pt x="5880" y="270250"/>
                  </a:lnTo>
                  <a:lnTo>
                    <a:pt x="12669" y="260602"/>
                  </a:lnTo>
                  <a:lnTo>
                    <a:pt x="21527" y="252898"/>
                  </a:lnTo>
                  <a:lnTo>
                    <a:pt x="12669" y="245232"/>
                  </a:lnTo>
                  <a:lnTo>
                    <a:pt x="5880" y="235646"/>
                  </a:lnTo>
                  <a:lnTo>
                    <a:pt x="1532" y="224514"/>
                  </a:lnTo>
                  <a:lnTo>
                    <a:pt x="0" y="212211"/>
                  </a:lnTo>
                  <a:lnTo>
                    <a:pt x="1532" y="199907"/>
                  </a:lnTo>
                  <a:lnTo>
                    <a:pt x="5880" y="188776"/>
                  </a:lnTo>
                  <a:lnTo>
                    <a:pt x="12669" y="179190"/>
                  </a:lnTo>
                  <a:lnTo>
                    <a:pt x="21527" y="171524"/>
                  </a:lnTo>
                  <a:lnTo>
                    <a:pt x="12669" y="163857"/>
                  </a:lnTo>
                  <a:lnTo>
                    <a:pt x="5880" y="154272"/>
                  </a:lnTo>
                  <a:lnTo>
                    <a:pt x="1532" y="143140"/>
                  </a:lnTo>
                  <a:lnTo>
                    <a:pt x="0" y="130837"/>
                  </a:lnTo>
                  <a:lnTo>
                    <a:pt x="1532" y="118529"/>
                  </a:lnTo>
                  <a:lnTo>
                    <a:pt x="5880" y="107368"/>
                  </a:lnTo>
                  <a:lnTo>
                    <a:pt x="12669" y="97703"/>
                  </a:lnTo>
                  <a:lnTo>
                    <a:pt x="21527" y="89883"/>
                  </a:lnTo>
                  <a:lnTo>
                    <a:pt x="18869" y="88288"/>
                  </a:lnTo>
                  <a:lnTo>
                    <a:pt x="0" y="49196"/>
                  </a:lnTo>
                  <a:lnTo>
                    <a:pt x="971" y="39565"/>
                  </a:lnTo>
                  <a:lnTo>
                    <a:pt x="30364" y="3789"/>
                  </a:lnTo>
                  <a:lnTo>
                    <a:pt x="49167" y="0"/>
                  </a:lnTo>
                  <a:lnTo>
                    <a:pt x="58834" y="972"/>
                  </a:lnTo>
                  <a:lnTo>
                    <a:pt x="90361" y="22072"/>
                  </a:lnTo>
                  <a:lnTo>
                    <a:pt x="98031" y="13013"/>
                  </a:lnTo>
                  <a:lnTo>
                    <a:pt x="107670" y="6049"/>
                  </a:lnTo>
                  <a:lnTo>
                    <a:pt x="118953" y="1578"/>
                  </a:lnTo>
                  <a:lnTo>
                    <a:pt x="131556" y="0"/>
                  </a:lnTo>
                  <a:lnTo>
                    <a:pt x="143894" y="1578"/>
                  </a:lnTo>
                  <a:lnTo>
                    <a:pt x="155110" y="6049"/>
                  </a:lnTo>
                  <a:lnTo>
                    <a:pt x="164781" y="13013"/>
                  </a:lnTo>
                  <a:lnTo>
                    <a:pt x="172485" y="22072"/>
                  </a:lnTo>
                  <a:lnTo>
                    <a:pt x="180150" y="13013"/>
                  </a:lnTo>
                  <a:lnTo>
                    <a:pt x="189760" y="6049"/>
                  </a:lnTo>
                  <a:lnTo>
                    <a:pt x="200964" y="1578"/>
                  </a:lnTo>
                  <a:lnTo>
                    <a:pt x="213413" y="0"/>
                  </a:lnTo>
                  <a:lnTo>
                    <a:pt x="225751" y="1578"/>
                  </a:lnTo>
                  <a:lnTo>
                    <a:pt x="236967" y="6049"/>
                  </a:lnTo>
                  <a:lnTo>
                    <a:pt x="246639" y="13013"/>
                  </a:lnTo>
                  <a:lnTo>
                    <a:pt x="254342" y="22072"/>
                  </a:lnTo>
                  <a:lnTo>
                    <a:pt x="262058" y="13013"/>
                  </a:lnTo>
                  <a:lnTo>
                    <a:pt x="271816" y="6049"/>
                  </a:lnTo>
                  <a:lnTo>
                    <a:pt x="283269" y="1578"/>
                  </a:lnTo>
                  <a:lnTo>
                    <a:pt x="296068" y="0"/>
                  </a:lnTo>
                  <a:lnTo>
                    <a:pt x="308405" y="1578"/>
                  </a:lnTo>
                  <a:lnTo>
                    <a:pt x="319622" y="6049"/>
                  </a:lnTo>
                  <a:lnTo>
                    <a:pt x="329293" y="13013"/>
                  </a:lnTo>
                  <a:lnTo>
                    <a:pt x="336996" y="22072"/>
                  </a:lnTo>
                  <a:lnTo>
                    <a:pt x="344662" y="13013"/>
                  </a:lnTo>
                  <a:lnTo>
                    <a:pt x="354272" y="6049"/>
                  </a:lnTo>
                  <a:lnTo>
                    <a:pt x="365475" y="1578"/>
                  </a:lnTo>
                  <a:lnTo>
                    <a:pt x="377925" y="0"/>
                  </a:lnTo>
                  <a:lnTo>
                    <a:pt x="390263" y="1578"/>
                  </a:lnTo>
                  <a:lnTo>
                    <a:pt x="401479" y="6049"/>
                  </a:lnTo>
                  <a:lnTo>
                    <a:pt x="411151" y="13013"/>
                  </a:lnTo>
                  <a:lnTo>
                    <a:pt x="418854" y="22072"/>
                  </a:lnTo>
                  <a:lnTo>
                    <a:pt x="426557" y="13013"/>
                  </a:lnTo>
                  <a:lnTo>
                    <a:pt x="436228" y="6049"/>
                  </a:lnTo>
                  <a:lnTo>
                    <a:pt x="447445" y="1578"/>
                  </a:lnTo>
                  <a:lnTo>
                    <a:pt x="459782" y="0"/>
                  </a:lnTo>
                  <a:lnTo>
                    <a:pt x="472120" y="1578"/>
                  </a:lnTo>
                  <a:lnTo>
                    <a:pt x="483336" y="6049"/>
                  </a:lnTo>
                  <a:lnTo>
                    <a:pt x="493008" y="13013"/>
                  </a:lnTo>
                  <a:lnTo>
                    <a:pt x="500711" y="22072"/>
                  </a:lnTo>
                  <a:lnTo>
                    <a:pt x="508377" y="13013"/>
                  </a:lnTo>
                  <a:lnTo>
                    <a:pt x="517986" y="6049"/>
                  </a:lnTo>
                  <a:lnTo>
                    <a:pt x="529190" y="1578"/>
                  </a:lnTo>
                  <a:lnTo>
                    <a:pt x="541640" y="0"/>
                  </a:lnTo>
                  <a:lnTo>
                    <a:pt x="553977" y="1578"/>
                  </a:lnTo>
                  <a:lnTo>
                    <a:pt x="565193" y="6049"/>
                  </a:lnTo>
                  <a:lnTo>
                    <a:pt x="574865" y="13013"/>
                  </a:lnTo>
                  <a:lnTo>
                    <a:pt x="582568" y="22072"/>
                  </a:lnTo>
                  <a:lnTo>
                    <a:pt x="590271" y="13013"/>
                  </a:lnTo>
                  <a:lnTo>
                    <a:pt x="599943" y="6049"/>
                  </a:lnTo>
                  <a:lnTo>
                    <a:pt x="611159" y="1578"/>
                  </a:lnTo>
                  <a:lnTo>
                    <a:pt x="623497" y="0"/>
                  </a:lnTo>
                  <a:lnTo>
                    <a:pt x="635834" y="1578"/>
                  </a:lnTo>
                  <a:lnTo>
                    <a:pt x="647051" y="6049"/>
                  </a:lnTo>
                  <a:lnTo>
                    <a:pt x="656722" y="13013"/>
                  </a:lnTo>
                  <a:lnTo>
                    <a:pt x="664425" y="22072"/>
                  </a:lnTo>
                  <a:lnTo>
                    <a:pt x="672336" y="13013"/>
                  </a:lnTo>
                  <a:lnTo>
                    <a:pt x="682465" y="6049"/>
                  </a:lnTo>
                  <a:lnTo>
                    <a:pt x="694138" y="1578"/>
                  </a:lnTo>
                  <a:lnTo>
                    <a:pt x="706683" y="0"/>
                  </a:lnTo>
                  <a:lnTo>
                    <a:pt x="719021" y="1578"/>
                  </a:lnTo>
                  <a:lnTo>
                    <a:pt x="730237" y="6049"/>
                  </a:lnTo>
                  <a:lnTo>
                    <a:pt x="739909" y="13013"/>
                  </a:lnTo>
                  <a:lnTo>
                    <a:pt x="747612" y="22072"/>
                  </a:lnTo>
                  <a:lnTo>
                    <a:pt x="755315" y="13013"/>
                  </a:lnTo>
                  <a:lnTo>
                    <a:pt x="764986" y="6049"/>
                  </a:lnTo>
                  <a:lnTo>
                    <a:pt x="776203" y="1578"/>
                  </a:lnTo>
                  <a:lnTo>
                    <a:pt x="788540" y="0"/>
                  </a:lnTo>
                  <a:lnTo>
                    <a:pt x="800878" y="1578"/>
                  </a:lnTo>
                  <a:lnTo>
                    <a:pt x="812094" y="6049"/>
                  </a:lnTo>
                  <a:lnTo>
                    <a:pt x="821766" y="13013"/>
                  </a:lnTo>
                  <a:lnTo>
                    <a:pt x="829469" y="22072"/>
                  </a:lnTo>
                  <a:lnTo>
                    <a:pt x="837172" y="13013"/>
                  </a:lnTo>
                  <a:lnTo>
                    <a:pt x="846844" y="6049"/>
                  </a:lnTo>
                  <a:lnTo>
                    <a:pt x="858060" y="1578"/>
                  </a:lnTo>
                  <a:lnTo>
                    <a:pt x="870398" y="0"/>
                  </a:lnTo>
                  <a:lnTo>
                    <a:pt x="882735" y="1578"/>
                  </a:lnTo>
                  <a:lnTo>
                    <a:pt x="893951" y="6049"/>
                  </a:lnTo>
                  <a:lnTo>
                    <a:pt x="903623" y="13013"/>
                  </a:lnTo>
                  <a:lnTo>
                    <a:pt x="911326" y="22072"/>
                  </a:lnTo>
                  <a:lnTo>
                    <a:pt x="919029" y="13013"/>
                  </a:lnTo>
                  <a:lnTo>
                    <a:pt x="928701" y="6049"/>
                  </a:lnTo>
                  <a:lnTo>
                    <a:pt x="939917" y="1578"/>
                  </a:lnTo>
                  <a:lnTo>
                    <a:pt x="952255" y="0"/>
                  </a:lnTo>
                  <a:lnTo>
                    <a:pt x="964592" y="1578"/>
                  </a:lnTo>
                  <a:lnTo>
                    <a:pt x="975809" y="6049"/>
                  </a:lnTo>
                  <a:lnTo>
                    <a:pt x="985480" y="13013"/>
                  </a:lnTo>
                  <a:lnTo>
                    <a:pt x="993183" y="22072"/>
                  </a:lnTo>
                  <a:lnTo>
                    <a:pt x="1000887" y="13013"/>
                  </a:lnTo>
                  <a:lnTo>
                    <a:pt x="1010558" y="6049"/>
                  </a:lnTo>
                  <a:lnTo>
                    <a:pt x="1021775" y="1578"/>
                  </a:lnTo>
                  <a:lnTo>
                    <a:pt x="1034112" y="0"/>
                  </a:lnTo>
                  <a:lnTo>
                    <a:pt x="1046450" y="1578"/>
                  </a:lnTo>
                  <a:lnTo>
                    <a:pt x="1057666" y="6049"/>
                  </a:lnTo>
                  <a:lnTo>
                    <a:pt x="1067338" y="13013"/>
                  </a:lnTo>
                  <a:lnTo>
                    <a:pt x="1075041" y="22072"/>
                  </a:lnTo>
                  <a:lnTo>
                    <a:pt x="1082707" y="13013"/>
                  </a:lnTo>
                  <a:lnTo>
                    <a:pt x="1092316" y="6049"/>
                  </a:lnTo>
                  <a:lnTo>
                    <a:pt x="1103520" y="1578"/>
                  </a:lnTo>
                  <a:lnTo>
                    <a:pt x="1115969" y="0"/>
                  </a:lnTo>
                  <a:lnTo>
                    <a:pt x="1128307" y="1578"/>
                  </a:lnTo>
                  <a:lnTo>
                    <a:pt x="1139523" y="6049"/>
                  </a:lnTo>
                  <a:lnTo>
                    <a:pt x="1149195" y="13013"/>
                  </a:lnTo>
                  <a:lnTo>
                    <a:pt x="1156898" y="22072"/>
                  </a:lnTo>
                  <a:lnTo>
                    <a:pt x="1164601" y="13013"/>
                  </a:lnTo>
                  <a:lnTo>
                    <a:pt x="1174273" y="6049"/>
                  </a:lnTo>
                  <a:lnTo>
                    <a:pt x="1185489" y="1578"/>
                  </a:lnTo>
                  <a:lnTo>
                    <a:pt x="1197827" y="0"/>
                  </a:lnTo>
                  <a:lnTo>
                    <a:pt x="1210164" y="1578"/>
                  </a:lnTo>
                  <a:lnTo>
                    <a:pt x="1221381" y="6049"/>
                  </a:lnTo>
                  <a:lnTo>
                    <a:pt x="1231052" y="13013"/>
                  </a:lnTo>
                  <a:lnTo>
                    <a:pt x="1238755" y="22072"/>
                  </a:lnTo>
                  <a:lnTo>
                    <a:pt x="1240350" y="19412"/>
                  </a:lnTo>
                  <a:lnTo>
                    <a:pt x="1279684" y="0"/>
                  </a:lnTo>
                  <a:lnTo>
                    <a:pt x="1289198" y="976"/>
                  </a:lnTo>
                  <a:lnTo>
                    <a:pt x="1325064" y="30648"/>
                  </a:lnTo>
                  <a:lnTo>
                    <a:pt x="1328851" y="49462"/>
                  </a:lnTo>
                  <a:lnTo>
                    <a:pt x="1327880" y="59094"/>
                  </a:lnTo>
                  <a:lnTo>
                    <a:pt x="1307324" y="90149"/>
                  </a:lnTo>
                  <a:lnTo>
                    <a:pt x="1316182" y="97816"/>
                  </a:lnTo>
                  <a:lnTo>
                    <a:pt x="1322971" y="107402"/>
                  </a:lnTo>
                  <a:lnTo>
                    <a:pt x="1327319" y="118533"/>
                  </a:lnTo>
                  <a:lnTo>
                    <a:pt x="1328851" y="130837"/>
                  </a:lnTo>
                  <a:lnTo>
                    <a:pt x="1327277" y="143024"/>
                  </a:lnTo>
                  <a:lnTo>
                    <a:pt x="1322639" y="154339"/>
                  </a:lnTo>
                  <a:lnTo>
                    <a:pt x="1315060" y="164606"/>
                  </a:lnTo>
                  <a:lnTo>
                    <a:pt x="1304666" y="173652"/>
                  </a:lnTo>
                  <a:lnTo>
                    <a:pt x="1313524" y="181318"/>
                  </a:lnTo>
                  <a:lnTo>
                    <a:pt x="1320313" y="190904"/>
                  </a:lnTo>
                  <a:lnTo>
                    <a:pt x="1324661" y="202036"/>
                  </a:lnTo>
                  <a:lnTo>
                    <a:pt x="1326193" y="214339"/>
                  </a:lnTo>
                  <a:lnTo>
                    <a:pt x="1324661" y="226642"/>
                  </a:lnTo>
                  <a:lnTo>
                    <a:pt x="1320313" y="237774"/>
                  </a:lnTo>
                  <a:lnTo>
                    <a:pt x="1313524" y="247360"/>
                  </a:lnTo>
                  <a:lnTo>
                    <a:pt x="1304666" y="255026"/>
                  </a:lnTo>
                  <a:lnTo>
                    <a:pt x="1313524" y="262692"/>
                  </a:lnTo>
                  <a:lnTo>
                    <a:pt x="1320313" y="272278"/>
                  </a:lnTo>
                  <a:lnTo>
                    <a:pt x="1324661" y="283410"/>
                  </a:lnTo>
                  <a:lnTo>
                    <a:pt x="1326193" y="295713"/>
                  </a:lnTo>
                  <a:lnTo>
                    <a:pt x="1324661" y="307867"/>
                  </a:lnTo>
                  <a:lnTo>
                    <a:pt x="1320313" y="318949"/>
                  </a:lnTo>
                  <a:lnTo>
                    <a:pt x="1313524" y="328585"/>
                  </a:lnTo>
                  <a:lnTo>
                    <a:pt x="1304666" y="336400"/>
                  </a:lnTo>
                  <a:lnTo>
                    <a:pt x="1313524" y="344067"/>
                  </a:lnTo>
                  <a:lnTo>
                    <a:pt x="1320313" y="353653"/>
                  </a:lnTo>
                  <a:lnTo>
                    <a:pt x="1324661" y="364784"/>
                  </a:lnTo>
                  <a:lnTo>
                    <a:pt x="1326193" y="377088"/>
                  </a:lnTo>
                  <a:lnTo>
                    <a:pt x="1324661" y="389391"/>
                  </a:lnTo>
                  <a:lnTo>
                    <a:pt x="1320313" y="400523"/>
                  </a:lnTo>
                  <a:lnTo>
                    <a:pt x="1313524" y="410108"/>
                  </a:lnTo>
                  <a:lnTo>
                    <a:pt x="1304666" y="417775"/>
                  </a:lnTo>
                  <a:lnTo>
                    <a:pt x="1313524" y="425441"/>
                  </a:lnTo>
                  <a:lnTo>
                    <a:pt x="1320313" y="435027"/>
                  </a:lnTo>
                  <a:lnTo>
                    <a:pt x="1324661" y="446158"/>
                  </a:lnTo>
                  <a:lnTo>
                    <a:pt x="1326193" y="458462"/>
                  </a:lnTo>
                  <a:lnTo>
                    <a:pt x="1324661" y="470765"/>
                  </a:lnTo>
                  <a:lnTo>
                    <a:pt x="1320313" y="481897"/>
                  </a:lnTo>
                  <a:lnTo>
                    <a:pt x="1313524" y="491483"/>
                  </a:lnTo>
                  <a:lnTo>
                    <a:pt x="1304666" y="499149"/>
                  </a:lnTo>
                  <a:lnTo>
                    <a:pt x="1313524" y="506815"/>
                  </a:lnTo>
                  <a:lnTo>
                    <a:pt x="1320313" y="516401"/>
                  </a:lnTo>
                  <a:lnTo>
                    <a:pt x="1324661" y="527533"/>
                  </a:lnTo>
                  <a:lnTo>
                    <a:pt x="1326193" y="539836"/>
                  </a:lnTo>
                  <a:lnTo>
                    <a:pt x="1324661" y="552140"/>
                  </a:lnTo>
                  <a:lnTo>
                    <a:pt x="1320313" y="563271"/>
                  </a:lnTo>
                  <a:lnTo>
                    <a:pt x="1313524" y="572857"/>
                  </a:lnTo>
                  <a:lnTo>
                    <a:pt x="1304666" y="580523"/>
                  </a:lnTo>
                  <a:lnTo>
                    <a:pt x="1313524" y="588190"/>
                  </a:lnTo>
                  <a:lnTo>
                    <a:pt x="1320313" y="597775"/>
                  </a:lnTo>
                  <a:lnTo>
                    <a:pt x="1324661" y="608907"/>
                  </a:lnTo>
                  <a:lnTo>
                    <a:pt x="1326193" y="621210"/>
                  </a:lnTo>
                  <a:lnTo>
                    <a:pt x="1324661" y="633514"/>
                  </a:lnTo>
                  <a:lnTo>
                    <a:pt x="1320313" y="644645"/>
                  </a:lnTo>
                  <a:lnTo>
                    <a:pt x="1313524" y="654231"/>
                  </a:lnTo>
                  <a:lnTo>
                    <a:pt x="1304666" y="661898"/>
                  </a:lnTo>
                  <a:lnTo>
                    <a:pt x="1313524" y="669564"/>
                  </a:lnTo>
                  <a:lnTo>
                    <a:pt x="1320313" y="679150"/>
                  </a:lnTo>
                  <a:lnTo>
                    <a:pt x="1324661" y="690281"/>
                  </a:lnTo>
                  <a:lnTo>
                    <a:pt x="1326193" y="702585"/>
                  </a:lnTo>
                  <a:lnTo>
                    <a:pt x="1324661" y="714739"/>
                  </a:lnTo>
                  <a:lnTo>
                    <a:pt x="1320313" y="725820"/>
                  </a:lnTo>
                  <a:lnTo>
                    <a:pt x="1313524" y="735456"/>
                  </a:lnTo>
                  <a:lnTo>
                    <a:pt x="1304666" y="743272"/>
                  </a:lnTo>
                  <a:lnTo>
                    <a:pt x="1313524" y="750938"/>
                  </a:lnTo>
                  <a:lnTo>
                    <a:pt x="1320313" y="760524"/>
                  </a:lnTo>
                  <a:lnTo>
                    <a:pt x="1324661" y="771656"/>
                  </a:lnTo>
                  <a:lnTo>
                    <a:pt x="1326193" y="783959"/>
                  </a:lnTo>
                  <a:lnTo>
                    <a:pt x="1324661" y="796262"/>
                  </a:lnTo>
                  <a:lnTo>
                    <a:pt x="1320313" y="807394"/>
                  </a:lnTo>
                  <a:lnTo>
                    <a:pt x="1313524" y="816980"/>
                  </a:lnTo>
                  <a:lnTo>
                    <a:pt x="1304666" y="824646"/>
                  </a:lnTo>
                  <a:lnTo>
                    <a:pt x="1313524" y="832312"/>
                  </a:lnTo>
                  <a:lnTo>
                    <a:pt x="1320313" y="841898"/>
                  </a:lnTo>
                  <a:lnTo>
                    <a:pt x="1324661" y="853030"/>
                  </a:lnTo>
                  <a:lnTo>
                    <a:pt x="1326193" y="865333"/>
                  </a:lnTo>
                  <a:lnTo>
                    <a:pt x="1324661" y="877637"/>
                  </a:lnTo>
                  <a:lnTo>
                    <a:pt x="1320313" y="888768"/>
                  </a:lnTo>
                  <a:lnTo>
                    <a:pt x="1313524" y="898354"/>
                  </a:lnTo>
                  <a:lnTo>
                    <a:pt x="1304666" y="906020"/>
                  </a:lnTo>
                  <a:lnTo>
                    <a:pt x="1313524" y="913686"/>
                  </a:lnTo>
                  <a:lnTo>
                    <a:pt x="1320313" y="923272"/>
                  </a:lnTo>
                  <a:lnTo>
                    <a:pt x="1324661" y="934404"/>
                  </a:lnTo>
                  <a:lnTo>
                    <a:pt x="1326193" y="946707"/>
                  </a:lnTo>
                  <a:lnTo>
                    <a:pt x="1324661" y="958861"/>
                  </a:lnTo>
                  <a:lnTo>
                    <a:pt x="1320313" y="969943"/>
                  </a:lnTo>
                  <a:lnTo>
                    <a:pt x="1313524" y="979579"/>
                  </a:lnTo>
                  <a:lnTo>
                    <a:pt x="1304666" y="987394"/>
                  </a:lnTo>
                  <a:lnTo>
                    <a:pt x="1313524" y="995061"/>
                  </a:lnTo>
                  <a:lnTo>
                    <a:pt x="1320313" y="1004647"/>
                  </a:lnTo>
                  <a:lnTo>
                    <a:pt x="1324661" y="1015778"/>
                  </a:lnTo>
                  <a:lnTo>
                    <a:pt x="1326193" y="1028082"/>
                  </a:lnTo>
                  <a:lnTo>
                    <a:pt x="1324661" y="1040385"/>
                  </a:lnTo>
                  <a:lnTo>
                    <a:pt x="1320313" y="1051517"/>
                  </a:lnTo>
                  <a:lnTo>
                    <a:pt x="1313524" y="1061102"/>
                  </a:lnTo>
                  <a:lnTo>
                    <a:pt x="1304666" y="1068769"/>
                  </a:lnTo>
                  <a:lnTo>
                    <a:pt x="1313524" y="1076435"/>
                  </a:lnTo>
                  <a:lnTo>
                    <a:pt x="1320313" y="1086021"/>
                  </a:lnTo>
                  <a:lnTo>
                    <a:pt x="1324661" y="1097152"/>
                  </a:lnTo>
                  <a:lnTo>
                    <a:pt x="1326193" y="1109456"/>
                  </a:lnTo>
                  <a:lnTo>
                    <a:pt x="1324661" y="1121610"/>
                  </a:lnTo>
                  <a:lnTo>
                    <a:pt x="1320313" y="1132691"/>
                  </a:lnTo>
                  <a:lnTo>
                    <a:pt x="1313524" y="1142327"/>
                  </a:lnTo>
                  <a:lnTo>
                    <a:pt x="1304666" y="1150143"/>
                  </a:lnTo>
                  <a:lnTo>
                    <a:pt x="1313524" y="1157809"/>
                  </a:lnTo>
                  <a:lnTo>
                    <a:pt x="1320313" y="1167395"/>
                  </a:lnTo>
                  <a:lnTo>
                    <a:pt x="1324661" y="1178527"/>
                  </a:lnTo>
                  <a:lnTo>
                    <a:pt x="1326193" y="1190830"/>
                  </a:lnTo>
                  <a:lnTo>
                    <a:pt x="1324661" y="1203133"/>
                  </a:lnTo>
                  <a:lnTo>
                    <a:pt x="1320313" y="1214265"/>
                  </a:lnTo>
                  <a:lnTo>
                    <a:pt x="1313524" y="1223851"/>
                  </a:lnTo>
                  <a:lnTo>
                    <a:pt x="1304666" y="1231517"/>
                  </a:lnTo>
                  <a:lnTo>
                    <a:pt x="1313524" y="1239183"/>
                  </a:lnTo>
                  <a:lnTo>
                    <a:pt x="1320313" y="1248769"/>
                  </a:lnTo>
                  <a:lnTo>
                    <a:pt x="1324661" y="1259901"/>
                  </a:lnTo>
                  <a:lnTo>
                    <a:pt x="1326193" y="1272204"/>
                  </a:lnTo>
                  <a:lnTo>
                    <a:pt x="1324661" y="1284508"/>
                  </a:lnTo>
                  <a:lnTo>
                    <a:pt x="1320313" y="1295639"/>
                  </a:lnTo>
                  <a:lnTo>
                    <a:pt x="1313524" y="1305225"/>
                  </a:lnTo>
                  <a:lnTo>
                    <a:pt x="1304666" y="1312891"/>
                  </a:lnTo>
                  <a:lnTo>
                    <a:pt x="1313524" y="1320557"/>
                  </a:lnTo>
                  <a:lnTo>
                    <a:pt x="1320313" y="1330143"/>
                  </a:lnTo>
                  <a:lnTo>
                    <a:pt x="1324661" y="1341275"/>
                  </a:lnTo>
                  <a:lnTo>
                    <a:pt x="1326193" y="1353578"/>
                  </a:lnTo>
                  <a:lnTo>
                    <a:pt x="1324661" y="1365732"/>
                  </a:lnTo>
                  <a:lnTo>
                    <a:pt x="1320313" y="1376814"/>
                  </a:lnTo>
                  <a:lnTo>
                    <a:pt x="1313524" y="1386450"/>
                  </a:lnTo>
                  <a:lnTo>
                    <a:pt x="1304666" y="1394265"/>
                  </a:lnTo>
                  <a:lnTo>
                    <a:pt x="1313524" y="1401932"/>
                  </a:lnTo>
                  <a:lnTo>
                    <a:pt x="1320313" y="1411518"/>
                  </a:lnTo>
                  <a:lnTo>
                    <a:pt x="1324661" y="1422649"/>
                  </a:lnTo>
                  <a:lnTo>
                    <a:pt x="1326193" y="1434953"/>
                  </a:lnTo>
                  <a:lnTo>
                    <a:pt x="1324661" y="1447256"/>
                  </a:lnTo>
                  <a:lnTo>
                    <a:pt x="1320313" y="1458388"/>
                  </a:lnTo>
                  <a:lnTo>
                    <a:pt x="1313524" y="1467973"/>
                  </a:lnTo>
                  <a:lnTo>
                    <a:pt x="1304666" y="1475640"/>
                  </a:lnTo>
                  <a:lnTo>
                    <a:pt x="1313524" y="1483306"/>
                  </a:lnTo>
                  <a:lnTo>
                    <a:pt x="1320313" y="1492892"/>
                  </a:lnTo>
                  <a:lnTo>
                    <a:pt x="1324661" y="1504023"/>
                  </a:lnTo>
                  <a:lnTo>
                    <a:pt x="1326193" y="1516327"/>
                  </a:lnTo>
                  <a:lnTo>
                    <a:pt x="1324661" y="1528518"/>
                  </a:lnTo>
                  <a:lnTo>
                    <a:pt x="1320313" y="1539662"/>
                  </a:lnTo>
                  <a:lnTo>
                    <a:pt x="1313524" y="1549310"/>
                  </a:lnTo>
                  <a:lnTo>
                    <a:pt x="1304666" y="1557014"/>
                  </a:lnTo>
                  <a:lnTo>
                    <a:pt x="1313524" y="1564680"/>
                  </a:lnTo>
                  <a:lnTo>
                    <a:pt x="1320313" y="1574266"/>
                  </a:lnTo>
                  <a:lnTo>
                    <a:pt x="1324661" y="1585398"/>
                  </a:lnTo>
                  <a:lnTo>
                    <a:pt x="1326193" y="1597701"/>
                  </a:lnTo>
                  <a:lnTo>
                    <a:pt x="1324661" y="1610004"/>
                  </a:lnTo>
                  <a:lnTo>
                    <a:pt x="1320313" y="1621136"/>
                  </a:lnTo>
                  <a:lnTo>
                    <a:pt x="1313524" y="1630722"/>
                  </a:lnTo>
                  <a:lnTo>
                    <a:pt x="1304666" y="1638388"/>
                  </a:lnTo>
                  <a:lnTo>
                    <a:pt x="1313524" y="1646054"/>
                  </a:lnTo>
                  <a:lnTo>
                    <a:pt x="1320313" y="1655640"/>
                  </a:lnTo>
                  <a:lnTo>
                    <a:pt x="1324661" y="1666772"/>
                  </a:lnTo>
                  <a:lnTo>
                    <a:pt x="1326193" y="1679075"/>
                  </a:lnTo>
                  <a:lnTo>
                    <a:pt x="1324661" y="1691266"/>
                  </a:lnTo>
                  <a:lnTo>
                    <a:pt x="1320313" y="1702410"/>
                  </a:lnTo>
                  <a:lnTo>
                    <a:pt x="1313524" y="1712059"/>
                  </a:lnTo>
                  <a:lnTo>
                    <a:pt x="1304666" y="1719762"/>
                  </a:lnTo>
                  <a:lnTo>
                    <a:pt x="1307324" y="1721358"/>
                  </a:lnTo>
                  <a:lnTo>
                    <a:pt x="1326193" y="1760449"/>
                  </a:lnTo>
                  <a:lnTo>
                    <a:pt x="1325222" y="1770081"/>
                  </a:lnTo>
                  <a:lnTo>
                    <a:pt x="1295729" y="1805857"/>
                  </a:lnTo>
                  <a:lnTo>
                    <a:pt x="1286540" y="1808674"/>
                  </a:lnTo>
                  <a:lnTo>
                    <a:pt x="1277026" y="1809646"/>
                  </a:lnTo>
                  <a:close/>
                </a:path>
              </a:pathLst>
            </a:custGeom>
            <a:solidFill>
              <a:srgbClr val="37945E"/>
            </a:solidFill>
          </p:spPr>
          <p:txBody>
            <a:bodyPr wrap="square" lIns="0" tIns="0" rIns="0" bIns="0" rtlCol="0"/>
            <a:lstStyle/>
            <a:p>
              <a:endParaRPr/>
            </a:p>
          </p:txBody>
        </p:sp>
        <p:pic>
          <p:nvPicPr>
            <p:cNvPr id="28" name="object 28"/>
            <p:cNvPicPr/>
            <p:nvPr/>
          </p:nvPicPr>
          <p:blipFill>
            <a:blip r:embed="rId9" cstate="print"/>
            <a:stretch>
              <a:fillRect/>
            </a:stretch>
          </p:blipFill>
          <p:spPr>
            <a:xfrm>
              <a:off x="246656" y="4219607"/>
              <a:ext cx="1165679" cy="1620417"/>
            </a:xfrm>
            <a:prstGeom prst="rect">
              <a:avLst/>
            </a:prstGeom>
          </p:spPr>
        </p:pic>
      </p:grpSp>
      <p:sp>
        <p:nvSpPr>
          <p:cNvPr id="31" name="object 31"/>
          <p:cNvSpPr txBox="1"/>
          <p:nvPr/>
        </p:nvSpPr>
        <p:spPr>
          <a:xfrm>
            <a:off x="4120832" y="10074784"/>
            <a:ext cx="3358515" cy="541020"/>
          </a:xfrm>
          <a:prstGeom prst="rect">
            <a:avLst/>
          </a:prstGeom>
        </p:spPr>
        <p:txBody>
          <a:bodyPr vert="horz" wrap="square" lIns="0" tIns="1905" rIns="0" bIns="0" rtlCol="0">
            <a:spAutoFit/>
          </a:bodyPr>
          <a:lstStyle/>
          <a:p>
            <a:pPr marL="956310" marR="5080" indent="-944244" algn="r">
              <a:lnSpc>
                <a:spcPct val="112400"/>
              </a:lnSpc>
              <a:spcBef>
                <a:spcPts val="15"/>
              </a:spcBef>
            </a:pPr>
            <a:r>
              <a:rPr sz="1000" b="1" dirty="0">
                <a:solidFill>
                  <a:srgbClr val="FFFFFF"/>
                </a:solidFill>
                <a:latin typeface="Trebuchet MS"/>
                <a:cs typeface="Trebuchet MS"/>
              </a:rPr>
              <a:t>Have</a:t>
            </a:r>
            <a:r>
              <a:rPr sz="1000" b="1" spc="130" dirty="0">
                <a:solidFill>
                  <a:srgbClr val="FFFFFF"/>
                </a:solidFill>
                <a:latin typeface="Trebuchet MS"/>
                <a:cs typeface="Trebuchet MS"/>
              </a:rPr>
              <a:t> </a:t>
            </a:r>
            <a:r>
              <a:rPr sz="1000" b="1" spc="65" dirty="0">
                <a:solidFill>
                  <a:srgbClr val="FFFFFF"/>
                </a:solidFill>
                <a:latin typeface="Trebuchet MS"/>
                <a:cs typeface="Trebuchet MS"/>
              </a:rPr>
              <a:t>a</a:t>
            </a:r>
            <a:r>
              <a:rPr sz="1000" b="1" spc="135" dirty="0">
                <a:solidFill>
                  <a:srgbClr val="FFFFFF"/>
                </a:solidFill>
                <a:latin typeface="Trebuchet MS"/>
                <a:cs typeface="Trebuchet MS"/>
              </a:rPr>
              <a:t> </a:t>
            </a:r>
            <a:r>
              <a:rPr sz="1000" b="1" dirty="0">
                <a:solidFill>
                  <a:srgbClr val="FFFFFF"/>
                </a:solidFill>
                <a:latin typeface="Trebuchet MS"/>
                <a:cs typeface="Trebuchet MS"/>
              </a:rPr>
              <a:t>question</a:t>
            </a:r>
            <a:r>
              <a:rPr sz="1000" b="1" spc="135" dirty="0">
                <a:solidFill>
                  <a:srgbClr val="FFFFFF"/>
                </a:solidFill>
                <a:latin typeface="Trebuchet MS"/>
                <a:cs typeface="Trebuchet MS"/>
              </a:rPr>
              <a:t> </a:t>
            </a:r>
            <a:r>
              <a:rPr sz="1000" b="1" dirty="0">
                <a:solidFill>
                  <a:srgbClr val="FFFFFF"/>
                </a:solidFill>
                <a:latin typeface="Trebuchet MS"/>
                <a:cs typeface="Trebuchet MS"/>
              </a:rPr>
              <a:t>about</a:t>
            </a:r>
            <a:r>
              <a:rPr sz="1000" b="1" spc="135" dirty="0">
                <a:solidFill>
                  <a:srgbClr val="FFFFFF"/>
                </a:solidFill>
                <a:latin typeface="Trebuchet MS"/>
                <a:cs typeface="Trebuchet MS"/>
              </a:rPr>
              <a:t> </a:t>
            </a:r>
            <a:r>
              <a:rPr sz="1000" b="1" dirty="0">
                <a:solidFill>
                  <a:srgbClr val="FFFFFF"/>
                </a:solidFill>
                <a:latin typeface="Trebuchet MS"/>
                <a:cs typeface="Trebuchet MS"/>
              </a:rPr>
              <a:t>Prevent</a:t>
            </a:r>
            <a:r>
              <a:rPr sz="1000" b="1" spc="135" dirty="0">
                <a:solidFill>
                  <a:srgbClr val="FFFFFF"/>
                </a:solidFill>
                <a:latin typeface="Trebuchet MS"/>
                <a:cs typeface="Trebuchet MS"/>
              </a:rPr>
              <a:t> </a:t>
            </a:r>
            <a:r>
              <a:rPr sz="1000" b="1" dirty="0">
                <a:solidFill>
                  <a:srgbClr val="FFFFFF"/>
                </a:solidFill>
                <a:latin typeface="Trebuchet MS"/>
                <a:cs typeface="Trebuchet MS"/>
              </a:rPr>
              <a:t>or</a:t>
            </a:r>
            <a:r>
              <a:rPr sz="1000" b="1" spc="135" dirty="0">
                <a:solidFill>
                  <a:srgbClr val="FFFFFF"/>
                </a:solidFill>
                <a:latin typeface="Trebuchet MS"/>
                <a:cs typeface="Trebuchet MS"/>
              </a:rPr>
              <a:t> </a:t>
            </a:r>
            <a:r>
              <a:rPr sz="1000" b="1" dirty="0">
                <a:solidFill>
                  <a:srgbClr val="FFFFFF"/>
                </a:solidFill>
                <a:latin typeface="Trebuchet MS"/>
                <a:cs typeface="Trebuchet MS"/>
              </a:rPr>
              <a:t>Counter</a:t>
            </a:r>
            <a:r>
              <a:rPr sz="1000" b="1" spc="135" dirty="0">
                <a:solidFill>
                  <a:srgbClr val="FFFFFF"/>
                </a:solidFill>
                <a:latin typeface="Trebuchet MS"/>
                <a:cs typeface="Trebuchet MS"/>
              </a:rPr>
              <a:t> </a:t>
            </a:r>
            <a:r>
              <a:rPr sz="1000" b="1" spc="-10" dirty="0">
                <a:solidFill>
                  <a:srgbClr val="FFFFFF"/>
                </a:solidFill>
                <a:latin typeface="Trebuchet MS"/>
                <a:cs typeface="Trebuchet MS"/>
              </a:rPr>
              <a:t>Terrorism </a:t>
            </a:r>
            <a:r>
              <a:rPr sz="1000" b="1" spc="55" dirty="0">
                <a:solidFill>
                  <a:srgbClr val="FFFFFF"/>
                </a:solidFill>
                <a:latin typeface="Trebuchet MS"/>
                <a:cs typeface="Trebuchet MS"/>
              </a:rPr>
              <a:t>and</a:t>
            </a:r>
            <a:r>
              <a:rPr sz="1000" b="1" spc="30" dirty="0">
                <a:solidFill>
                  <a:srgbClr val="FFFFFF"/>
                </a:solidFill>
                <a:latin typeface="Trebuchet MS"/>
                <a:cs typeface="Trebuchet MS"/>
              </a:rPr>
              <a:t> </a:t>
            </a:r>
            <a:r>
              <a:rPr sz="1000" b="1" spc="55" dirty="0">
                <a:solidFill>
                  <a:srgbClr val="FFFFFF"/>
                </a:solidFill>
                <a:latin typeface="Trebuchet MS"/>
                <a:cs typeface="Trebuchet MS"/>
              </a:rPr>
              <a:t>how</a:t>
            </a:r>
            <a:r>
              <a:rPr sz="1000" b="1" spc="35" dirty="0">
                <a:solidFill>
                  <a:srgbClr val="FFFFFF"/>
                </a:solidFill>
                <a:latin typeface="Trebuchet MS"/>
                <a:cs typeface="Trebuchet MS"/>
              </a:rPr>
              <a:t> </a:t>
            </a:r>
            <a:r>
              <a:rPr sz="1000" b="1" dirty="0">
                <a:solidFill>
                  <a:srgbClr val="FFFFFF"/>
                </a:solidFill>
                <a:latin typeface="Trebuchet MS"/>
                <a:cs typeface="Trebuchet MS"/>
              </a:rPr>
              <a:t>it</a:t>
            </a:r>
            <a:r>
              <a:rPr sz="1000" b="1" spc="35" dirty="0">
                <a:solidFill>
                  <a:srgbClr val="FFFFFF"/>
                </a:solidFill>
                <a:latin typeface="Trebuchet MS"/>
                <a:cs typeface="Trebuchet MS"/>
              </a:rPr>
              <a:t> </a:t>
            </a:r>
            <a:r>
              <a:rPr sz="1000" b="1" dirty="0">
                <a:solidFill>
                  <a:srgbClr val="FFFFFF"/>
                </a:solidFill>
                <a:latin typeface="Trebuchet MS"/>
                <a:cs typeface="Trebuchet MS"/>
              </a:rPr>
              <a:t>affects</a:t>
            </a:r>
            <a:r>
              <a:rPr sz="1000" b="1" spc="30" dirty="0">
                <a:solidFill>
                  <a:srgbClr val="FFFFFF"/>
                </a:solidFill>
                <a:latin typeface="Trebuchet MS"/>
                <a:cs typeface="Trebuchet MS"/>
              </a:rPr>
              <a:t> </a:t>
            </a:r>
            <a:r>
              <a:rPr sz="1000" b="1" dirty="0">
                <a:solidFill>
                  <a:srgbClr val="FFFFFF"/>
                </a:solidFill>
                <a:latin typeface="Trebuchet MS"/>
                <a:cs typeface="Trebuchet MS"/>
              </a:rPr>
              <a:t>your</a:t>
            </a:r>
            <a:r>
              <a:rPr sz="1000" b="1" spc="35" dirty="0">
                <a:solidFill>
                  <a:srgbClr val="FFFFFF"/>
                </a:solidFill>
                <a:latin typeface="Trebuchet MS"/>
                <a:cs typeface="Trebuchet MS"/>
              </a:rPr>
              <a:t> </a:t>
            </a:r>
            <a:r>
              <a:rPr sz="1000" b="1" spc="-10" dirty="0">
                <a:solidFill>
                  <a:srgbClr val="FFFFFF"/>
                </a:solidFill>
                <a:latin typeface="Trebuchet MS"/>
                <a:cs typeface="Trebuchet MS"/>
              </a:rPr>
              <a:t>organisation?</a:t>
            </a:r>
            <a:endParaRPr sz="1000" dirty="0">
              <a:latin typeface="Trebuchet MS"/>
              <a:cs typeface="Trebuchet MS"/>
            </a:endParaRPr>
          </a:p>
          <a:p>
            <a:pPr marR="5080" algn="r">
              <a:lnSpc>
                <a:spcPct val="100000"/>
              </a:lnSpc>
              <a:spcBef>
                <a:spcPts val="150"/>
              </a:spcBef>
            </a:pPr>
            <a:r>
              <a:rPr sz="1000" b="1" spc="50" dirty="0">
                <a:solidFill>
                  <a:srgbClr val="FFFFFF"/>
                </a:solidFill>
                <a:latin typeface="Trebuchet MS"/>
                <a:cs typeface="Trebuchet MS"/>
              </a:rPr>
              <a:t>Drop</a:t>
            </a:r>
            <a:r>
              <a:rPr sz="1000" b="1" spc="-5" dirty="0">
                <a:solidFill>
                  <a:srgbClr val="FFFFFF"/>
                </a:solidFill>
                <a:latin typeface="Trebuchet MS"/>
                <a:cs typeface="Trebuchet MS"/>
              </a:rPr>
              <a:t> </a:t>
            </a:r>
            <a:r>
              <a:rPr sz="1000" b="1" spc="60" dirty="0">
                <a:solidFill>
                  <a:srgbClr val="FFFFFF"/>
                </a:solidFill>
                <a:latin typeface="Trebuchet MS"/>
                <a:cs typeface="Trebuchet MS"/>
              </a:rPr>
              <a:t>me</a:t>
            </a:r>
            <a:r>
              <a:rPr sz="1000" b="1" dirty="0">
                <a:solidFill>
                  <a:srgbClr val="FFFFFF"/>
                </a:solidFill>
                <a:latin typeface="Trebuchet MS"/>
                <a:cs typeface="Trebuchet MS"/>
              </a:rPr>
              <a:t> </a:t>
            </a:r>
            <a:r>
              <a:rPr sz="1000" b="1" spc="65" dirty="0">
                <a:solidFill>
                  <a:srgbClr val="FFFFFF"/>
                </a:solidFill>
                <a:latin typeface="Trebuchet MS"/>
                <a:cs typeface="Trebuchet MS"/>
              </a:rPr>
              <a:t>a</a:t>
            </a:r>
            <a:r>
              <a:rPr sz="1000" b="1" dirty="0">
                <a:solidFill>
                  <a:srgbClr val="FFFFFF"/>
                </a:solidFill>
                <a:latin typeface="Trebuchet MS"/>
                <a:cs typeface="Trebuchet MS"/>
              </a:rPr>
              <a:t> line </a:t>
            </a:r>
            <a:r>
              <a:rPr sz="1000" b="1" spc="50" dirty="0">
                <a:solidFill>
                  <a:srgbClr val="FFFFFF"/>
                </a:solidFill>
                <a:latin typeface="Trebuchet MS"/>
                <a:cs typeface="Trebuchet MS"/>
              </a:rPr>
              <a:t>at</a:t>
            </a:r>
            <a:r>
              <a:rPr sz="1000" b="1" dirty="0">
                <a:solidFill>
                  <a:srgbClr val="FFFFFF"/>
                </a:solidFill>
                <a:latin typeface="Trebuchet MS"/>
                <a:cs typeface="Trebuchet MS"/>
              </a:rPr>
              <a:t> </a:t>
            </a:r>
            <a:r>
              <a:rPr sz="1000" b="1" spc="-10" dirty="0">
                <a:solidFill>
                  <a:schemeClr val="bg1"/>
                </a:solidFill>
                <a:latin typeface="Trebuchet MS"/>
                <a:cs typeface="Trebuchet MS"/>
                <a:hlinkClick r:id="rId8">
                  <a:extLst>
                    <a:ext uri="{A12FA001-AC4F-418D-AE19-62706E023703}">
                      <ahyp:hlinkClr xmlns:ahyp="http://schemas.microsoft.com/office/drawing/2018/hyperlinkcolor" val="tx"/>
                    </a:ext>
                  </a:extLst>
                </a:hlinkClick>
              </a:rPr>
              <a:t>denee.cassidy@salford.gov.uk</a:t>
            </a:r>
            <a:endParaRPr sz="1000" dirty="0">
              <a:solidFill>
                <a:schemeClr val="bg1"/>
              </a:solidFill>
              <a:latin typeface="Trebuchet MS"/>
              <a:cs typeface="Trebuchet MS"/>
            </a:endParaRPr>
          </a:p>
        </p:txBody>
      </p:sp>
      <p:sp>
        <p:nvSpPr>
          <p:cNvPr id="32" name="TextBox 31">
            <a:extLst>
              <a:ext uri="{FF2B5EF4-FFF2-40B4-BE49-F238E27FC236}">
                <a16:creationId xmlns:a16="http://schemas.microsoft.com/office/drawing/2014/main" id="{17418E8B-E717-4E27-8E8A-A48E81DD1F39}"/>
              </a:ext>
            </a:extLst>
          </p:cNvPr>
          <p:cNvSpPr txBox="1"/>
          <p:nvPr/>
        </p:nvSpPr>
        <p:spPr>
          <a:xfrm>
            <a:off x="5609194" y="81855"/>
            <a:ext cx="1804016" cy="369332"/>
          </a:xfrm>
          <a:prstGeom prst="rect">
            <a:avLst/>
          </a:prstGeom>
          <a:noFill/>
        </p:spPr>
        <p:txBody>
          <a:bodyPr wrap="square" rtlCol="0">
            <a:spAutoFit/>
          </a:bodyPr>
          <a:lstStyle/>
          <a:p>
            <a:pPr algn="ctr"/>
            <a:r>
              <a:rPr lang="en-GB" dirty="0">
                <a:solidFill>
                  <a:schemeClr val="bg1"/>
                </a:solidFill>
              </a:rPr>
              <a:t>May 23</a:t>
            </a:r>
          </a:p>
        </p:txBody>
      </p:sp>
      <p:sp>
        <p:nvSpPr>
          <p:cNvPr id="37" name="TextBox 36">
            <a:extLst>
              <a:ext uri="{FF2B5EF4-FFF2-40B4-BE49-F238E27FC236}">
                <a16:creationId xmlns:a16="http://schemas.microsoft.com/office/drawing/2014/main" id="{EFBC4F42-8DCD-458D-8967-86363076CF44}"/>
              </a:ext>
            </a:extLst>
          </p:cNvPr>
          <p:cNvSpPr txBox="1"/>
          <p:nvPr/>
        </p:nvSpPr>
        <p:spPr>
          <a:xfrm>
            <a:off x="4808373" y="3408654"/>
            <a:ext cx="2664384" cy="8309967"/>
          </a:xfrm>
          <a:prstGeom prst="rect">
            <a:avLst/>
          </a:prstGeom>
          <a:noFill/>
        </p:spPr>
        <p:txBody>
          <a:bodyPr wrap="square" rtlCol="0">
            <a:spAutoFit/>
          </a:bodyPr>
          <a:lstStyle/>
          <a:p>
            <a:endParaRPr lang="en-GB" sz="1300" b="1" spc="90" dirty="0">
              <a:latin typeface="Trebuchet MS" panose="020B0603020202020204" pitchFamily="34" charset="0"/>
            </a:endParaRPr>
          </a:p>
          <a:p>
            <a:r>
              <a:rPr lang="en-GB" sz="1300" b="1" spc="90" dirty="0">
                <a:latin typeface="Trebuchet MS" panose="020B0603020202020204" pitchFamily="34" charset="0"/>
              </a:rPr>
              <a:t>11</a:t>
            </a:r>
            <a:r>
              <a:rPr lang="en-GB" sz="1300" b="1" spc="90" baseline="30000" dirty="0">
                <a:latin typeface="Trebuchet MS" panose="020B0603020202020204" pitchFamily="34" charset="0"/>
              </a:rPr>
              <a:t>th</a:t>
            </a:r>
            <a:r>
              <a:rPr lang="en-GB" sz="1300" b="1" spc="90" dirty="0">
                <a:latin typeface="Trebuchet MS" panose="020B0603020202020204" pitchFamily="34" charset="0"/>
              </a:rPr>
              <a:t> May: Understanding the Threat of Incel Violence 10-12pm</a:t>
            </a:r>
          </a:p>
          <a:p>
            <a:endParaRPr lang="en-GB" sz="1300" b="1" spc="90" dirty="0">
              <a:latin typeface="Trebuchet MS" panose="020B0603020202020204" pitchFamily="34" charset="0"/>
            </a:endParaRPr>
          </a:p>
          <a:p>
            <a:r>
              <a:rPr lang="en-GB" sz="1300" b="1" spc="90" dirty="0">
                <a:latin typeface="Trebuchet MS" panose="020B0603020202020204" pitchFamily="34" charset="0"/>
              </a:rPr>
              <a:t>11</a:t>
            </a:r>
            <a:r>
              <a:rPr lang="en-GB" sz="1300" b="1" spc="90" baseline="30000" dirty="0">
                <a:latin typeface="Trebuchet MS" panose="020B0603020202020204" pitchFamily="34" charset="0"/>
              </a:rPr>
              <a:t>th</a:t>
            </a:r>
            <a:r>
              <a:rPr lang="en-GB" sz="1300" b="1" spc="90" dirty="0">
                <a:latin typeface="Trebuchet MS" panose="020B0603020202020204" pitchFamily="34" charset="0"/>
              </a:rPr>
              <a:t> May: Online Hate Crime Briefing 10-11AM</a:t>
            </a:r>
          </a:p>
          <a:p>
            <a:endParaRPr lang="en-GB" sz="1300" b="1" spc="90" dirty="0">
              <a:latin typeface="Trebuchet MS" panose="020B0603020202020204" pitchFamily="34" charset="0"/>
            </a:endParaRPr>
          </a:p>
          <a:p>
            <a:r>
              <a:rPr lang="en-GB" sz="1300" b="1" spc="90" dirty="0">
                <a:latin typeface="Trebuchet MS" panose="020B0603020202020204" pitchFamily="34" charset="0"/>
              </a:rPr>
              <a:t>18</a:t>
            </a:r>
            <a:r>
              <a:rPr lang="en-GB" sz="1300" b="1" spc="90" baseline="30000" dirty="0">
                <a:latin typeface="Trebuchet MS" panose="020B0603020202020204" pitchFamily="34" charset="0"/>
              </a:rPr>
              <a:t>th</a:t>
            </a:r>
            <a:r>
              <a:rPr lang="en-GB" sz="1300" b="1" spc="90" dirty="0">
                <a:latin typeface="Trebuchet MS" panose="020B0603020202020204" pitchFamily="34" charset="0"/>
              </a:rPr>
              <a:t> May: Small Steps Right Wing Extremism 1-3pm</a:t>
            </a:r>
          </a:p>
          <a:p>
            <a:endParaRPr lang="en-GB" sz="1300" b="1" spc="90" dirty="0">
              <a:latin typeface="Trebuchet MS" panose="020B0603020202020204" pitchFamily="34" charset="0"/>
            </a:endParaRPr>
          </a:p>
          <a:p>
            <a:r>
              <a:rPr lang="en-GB" sz="1300" b="1" spc="90" dirty="0">
                <a:latin typeface="Trebuchet MS" panose="020B0603020202020204" pitchFamily="34" charset="0"/>
              </a:rPr>
              <a:t>23</a:t>
            </a:r>
            <a:r>
              <a:rPr lang="en-GB" sz="1300" b="1" spc="90" baseline="30000" dirty="0">
                <a:latin typeface="Trebuchet MS" panose="020B0603020202020204" pitchFamily="34" charset="0"/>
              </a:rPr>
              <a:t>RD</a:t>
            </a:r>
            <a:r>
              <a:rPr lang="en-GB" sz="1300" b="1" spc="90" dirty="0">
                <a:latin typeface="Trebuchet MS" panose="020B0603020202020204" pitchFamily="34" charset="0"/>
              </a:rPr>
              <a:t> May: How to  Talk About Andrew Tate 12:30-1:30pm</a:t>
            </a:r>
          </a:p>
          <a:p>
            <a:endParaRPr lang="en-GB" sz="1300" b="1" spc="90" dirty="0">
              <a:latin typeface="Trebuchet MS" panose="020B0603020202020204" pitchFamily="34" charset="0"/>
            </a:endParaRPr>
          </a:p>
          <a:p>
            <a:r>
              <a:rPr lang="en-GB" sz="1300" b="1" spc="90" dirty="0">
                <a:latin typeface="Trebuchet MS" panose="020B0603020202020204" pitchFamily="34" charset="0"/>
              </a:rPr>
              <a:t>13</a:t>
            </a:r>
            <a:r>
              <a:rPr lang="en-GB" sz="1300" b="1" spc="90" baseline="30000" dirty="0">
                <a:latin typeface="Trebuchet MS" panose="020B0603020202020204" pitchFamily="34" charset="0"/>
              </a:rPr>
              <a:t>th</a:t>
            </a:r>
            <a:r>
              <a:rPr lang="en-GB" sz="1300" b="1" spc="90" dirty="0">
                <a:latin typeface="Trebuchet MS" panose="020B0603020202020204" pitchFamily="34" charset="0"/>
              </a:rPr>
              <a:t> June: Workshop to raise awareness of prevent 1-3pm</a:t>
            </a:r>
          </a:p>
          <a:p>
            <a:endParaRPr lang="en-GB" sz="1300" b="1" spc="90" dirty="0">
              <a:latin typeface="Trebuchet MS" panose="020B0603020202020204" pitchFamily="34" charset="0"/>
            </a:endParaRPr>
          </a:p>
          <a:p>
            <a:r>
              <a:rPr lang="en-GB" sz="1300" b="1" spc="90" dirty="0">
                <a:latin typeface="Trebuchet MS" panose="020B0603020202020204" pitchFamily="34" charset="0"/>
              </a:rPr>
              <a:t>20</a:t>
            </a:r>
            <a:r>
              <a:rPr lang="en-GB" sz="1300" b="1" spc="90" baseline="30000" dirty="0">
                <a:latin typeface="Trebuchet MS" panose="020B0603020202020204" pitchFamily="34" charset="0"/>
              </a:rPr>
              <a:t>th</a:t>
            </a:r>
            <a:r>
              <a:rPr lang="en-GB" sz="1300" b="1" spc="90" dirty="0">
                <a:latin typeface="Trebuchet MS" panose="020B0603020202020204" pitchFamily="34" charset="0"/>
              </a:rPr>
              <a:t> June: Hate Crime Reporting Centre Training 1-3:30pm</a:t>
            </a:r>
          </a:p>
          <a:p>
            <a:endParaRPr lang="en-GB" sz="1300" b="1" spc="90" dirty="0">
              <a:latin typeface="Trebuchet MS" panose="020B0603020202020204" pitchFamily="34" charset="0"/>
            </a:endParaRPr>
          </a:p>
          <a:p>
            <a:r>
              <a:rPr lang="en-GB" sz="1300" b="1" spc="90" dirty="0">
                <a:latin typeface="Trebuchet MS" panose="020B0603020202020204" pitchFamily="34" charset="0"/>
              </a:rPr>
              <a:t>13</a:t>
            </a:r>
            <a:r>
              <a:rPr lang="en-GB" sz="1300" b="1" spc="90" baseline="30000" dirty="0">
                <a:latin typeface="Trebuchet MS" panose="020B0603020202020204" pitchFamily="34" charset="0"/>
              </a:rPr>
              <a:t>th</a:t>
            </a:r>
            <a:r>
              <a:rPr lang="en-GB" sz="1300" b="1" spc="90" dirty="0">
                <a:latin typeface="Trebuchet MS" panose="020B0603020202020204" pitchFamily="34" charset="0"/>
              </a:rPr>
              <a:t> July:  Understanding the Threat of Incel Violence 10-12pm</a:t>
            </a: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pPr algn="l"/>
            <a:endParaRPr lang="en-US" sz="1400" b="0" i="0" dirty="0">
              <a:solidFill>
                <a:srgbClr val="333333"/>
              </a:solidFill>
              <a:effectLst/>
              <a:latin typeface="Roboto" panose="02000000000000000000" pitchFamily="2"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a:p>
            <a:endParaRPr lang="en-GB" sz="1300" b="1" spc="90" dirty="0">
              <a:latin typeface="Trebuchet MS" panose="020B0603020202020204" pitchFamily="34" charset="0"/>
            </a:endParaRPr>
          </a:p>
        </p:txBody>
      </p:sp>
      <p:sp>
        <p:nvSpPr>
          <p:cNvPr id="3" name="TextBox 2">
            <a:extLst>
              <a:ext uri="{FF2B5EF4-FFF2-40B4-BE49-F238E27FC236}">
                <a16:creationId xmlns:a16="http://schemas.microsoft.com/office/drawing/2014/main" id="{4B2D0F19-7698-81FC-75FA-8B0ADEDB3030}"/>
              </a:ext>
            </a:extLst>
          </p:cNvPr>
          <p:cNvSpPr txBox="1"/>
          <p:nvPr/>
        </p:nvSpPr>
        <p:spPr>
          <a:xfrm>
            <a:off x="1439473" y="3714109"/>
            <a:ext cx="2930313" cy="1323439"/>
          </a:xfrm>
          <a:prstGeom prst="rect">
            <a:avLst/>
          </a:prstGeom>
          <a:noFill/>
        </p:spPr>
        <p:txBody>
          <a:bodyPr wrap="square" rtlCol="0">
            <a:spAutoFit/>
          </a:bodyPr>
          <a:lstStyle/>
          <a:p>
            <a:r>
              <a:rPr lang="en-US" sz="1600" dirty="0"/>
              <a:t>Hello Everyone </a:t>
            </a:r>
          </a:p>
          <a:p>
            <a:r>
              <a:rPr lang="en-US" sz="1600" dirty="0"/>
              <a:t>Welcome to May! The clocks have sprung forward, and British summertime is afoot (apparently.)</a:t>
            </a:r>
          </a:p>
        </p:txBody>
      </p:sp>
      <p:sp>
        <p:nvSpPr>
          <p:cNvPr id="4" name="TextBox 3">
            <a:extLst>
              <a:ext uri="{FF2B5EF4-FFF2-40B4-BE49-F238E27FC236}">
                <a16:creationId xmlns:a16="http://schemas.microsoft.com/office/drawing/2014/main" id="{11ABB1EE-28DD-78E4-EDFA-638803B263DF}"/>
              </a:ext>
            </a:extLst>
          </p:cNvPr>
          <p:cNvSpPr txBox="1"/>
          <p:nvPr/>
        </p:nvSpPr>
        <p:spPr>
          <a:xfrm>
            <a:off x="109874" y="5413297"/>
            <a:ext cx="4380480" cy="4524315"/>
          </a:xfrm>
          <a:prstGeom prst="rect">
            <a:avLst/>
          </a:prstGeom>
          <a:noFill/>
        </p:spPr>
        <p:txBody>
          <a:bodyPr wrap="square" rtlCol="0">
            <a:spAutoFit/>
          </a:bodyPr>
          <a:lstStyle/>
          <a:p>
            <a:r>
              <a:rPr lang="en-US" sz="1600" dirty="0"/>
              <a:t>In this month's edition of the Prevent newsletter we are going to be exploring the different support there is for those who have been a victim of a terrorist attack in the UK. When we talk about victims we are talking about survivors, witnesses, family members, and all those affected. There is no time limit on accessing these services after an incident and can be accessed in various ways. </a:t>
            </a:r>
          </a:p>
          <a:p>
            <a:endParaRPr lang="en-US" sz="1600" dirty="0"/>
          </a:p>
          <a:p>
            <a:r>
              <a:rPr lang="en-US" sz="1600" dirty="0"/>
              <a:t>In other news, due to popular demand we have added another Andrew Tate training session, please book via Debbie Hulme. </a:t>
            </a:r>
          </a:p>
          <a:p>
            <a:endParaRPr lang="en-US" sz="1600" dirty="0"/>
          </a:p>
          <a:p>
            <a:r>
              <a:rPr lang="en-US" sz="1600" dirty="0"/>
              <a:t>Check out our back page for We Invented the Weekend events and activities.</a:t>
            </a:r>
          </a:p>
          <a:p>
            <a:r>
              <a:rPr lang="en-US" sz="1600" dirty="0"/>
              <a:t>Thanks, </a:t>
            </a:r>
          </a:p>
          <a:p>
            <a:r>
              <a:rPr lang="en-US" sz="1600" dirty="0"/>
              <a:t>Denee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a:extLst>
              <a:ext uri="{C183D7F6-B498-43B3-948B-1728B52AA6E4}">
                <adec:decorative xmlns:adec="http://schemas.microsoft.com/office/drawing/2017/decorative" val="1"/>
              </a:ext>
            </a:extLst>
          </p:cNvPr>
          <p:cNvGrpSpPr/>
          <p:nvPr/>
        </p:nvGrpSpPr>
        <p:grpSpPr>
          <a:xfrm>
            <a:off x="4892675" y="906267"/>
            <a:ext cx="2663825" cy="9074150"/>
            <a:chOff x="4892704" y="906267"/>
            <a:chExt cx="2663825" cy="9074150"/>
          </a:xfrm>
        </p:grpSpPr>
        <p:sp>
          <p:nvSpPr>
            <p:cNvPr id="3" name="object 3"/>
            <p:cNvSpPr/>
            <p:nvPr/>
          </p:nvSpPr>
          <p:spPr>
            <a:xfrm>
              <a:off x="4892704" y="906267"/>
              <a:ext cx="2663825" cy="5882005"/>
            </a:xfrm>
            <a:custGeom>
              <a:avLst/>
              <a:gdLst/>
              <a:ahLst/>
              <a:cxnLst/>
              <a:rect l="l" t="t" r="r" b="b"/>
              <a:pathLst>
                <a:path w="2663825" h="5882005">
                  <a:moveTo>
                    <a:pt x="0" y="0"/>
                  </a:moveTo>
                  <a:lnTo>
                    <a:pt x="2663286" y="0"/>
                  </a:lnTo>
                  <a:lnTo>
                    <a:pt x="2663286" y="5881492"/>
                  </a:lnTo>
                  <a:lnTo>
                    <a:pt x="0" y="5881492"/>
                  </a:lnTo>
                  <a:lnTo>
                    <a:pt x="0" y="0"/>
                  </a:lnTo>
                  <a:close/>
                </a:path>
              </a:pathLst>
            </a:custGeom>
            <a:solidFill>
              <a:srgbClr val="F15353"/>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4892704" y="6601639"/>
              <a:ext cx="2663287" cy="3378535"/>
            </a:xfrm>
            <a:prstGeom prst="rect">
              <a:avLst/>
            </a:prstGeom>
          </p:spPr>
        </p:pic>
      </p:grpSp>
      <p:sp>
        <p:nvSpPr>
          <p:cNvPr id="8" name="object 8"/>
          <p:cNvSpPr txBox="1"/>
          <p:nvPr/>
        </p:nvSpPr>
        <p:spPr>
          <a:xfrm>
            <a:off x="4120832" y="10074784"/>
            <a:ext cx="3358515" cy="541020"/>
          </a:xfrm>
          <a:prstGeom prst="rect">
            <a:avLst/>
          </a:prstGeom>
        </p:spPr>
        <p:txBody>
          <a:bodyPr vert="horz" wrap="square" lIns="0" tIns="1905" rIns="0" bIns="0" rtlCol="0">
            <a:spAutoFit/>
          </a:bodyPr>
          <a:lstStyle/>
          <a:p>
            <a:pPr marL="956310" marR="5080" indent="-944244" algn="r">
              <a:lnSpc>
                <a:spcPct val="112400"/>
              </a:lnSpc>
              <a:spcBef>
                <a:spcPts val="15"/>
              </a:spcBef>
            </a:pPr>
            <a:r>
              <a:rPr sz="1000" b="1" dirty="0">
                <a:solidFill>
                  <a:srgbClr val="FFFFFF"/>
                </a:solidFill>
                <a:latin typeface="Trebuchet MS"/>
                <a:cs typeface="Trebuchet MS"/>
              </a:rPr>
              <a:t>Have</a:t>
            </a:r>
            <a:r>
              <a:rPr sz="1000" b="1" spc="130" dirty="0">
                <a:solidFill>
                  <a:srgbClr val="FFFFFF"/>
                </a:solidFill>
                <a:latin typeface="Trebuchet MS"/>
                <a:cs typeface="Trebuchet MS"/>
              </a:rPr>
              <a:t> </a:t>
            </a:r>
            <a:r>
              <a:rPr sz="1000" b="1" spc="65" dirty="0">
                <a:solidFill>
                  <a:srgbClr val="FFFFFF"/>
                </a:solidFill>
                <a:latin typeface="Trebuchet MS"/>
                <a:cs typeface="Trebuchet MS"/>
              </a:rPr>
              <a:t>a</a:t>
            </a:r>
            <a:r>
              <a:rPr sz="1000" b="1" spc="135" dirty="0">
                <a:solidFill>
                  <a:srgbClr val="FFFFFF"/>
                </a:solidFill>
                <a:latin typeface="Trebuchet MS"/>
                <a:cs typeface="Trebuchet MS"/>
              </a:rPr>
              <a:t> </a:t>
            </a:r>
            <a:r>
              <a:rPr sz="1000" b="1" dirty="0">
                <a:solidFill>
                  <a:srgbClr val="FFFFFF"/>
                </a:solidFill>
                <a:latin typeface="Trebuchet MS"/>
                <a:cs typeface="Trebuchet MS"/>
              </a:rPr>
              <a:t>question</a:t>
            </a:r>
            <a:r>
              <a:rPr sz="1000" b="1" spc="135" dirty="0">
                <a:solidFill>
                  <a:srgbClr val="FFFFFF"/>
                </a:solidFill>
                <a:latin typeface="Trebuchet MS"/>
                <a:cs typeface="Trebuchet MS"/>
              </a:rPr>
              <a:t> </a:t>
            </a:r>
            <a:r>
              <a:rPr sz="1000" b="1" dirty="0">
                <a:solidFill>
                  <a:srgbClr val="FFFFFF"/>
                </a:solidFill>
                <a:latin typeface="Trebuchet MS"/>
                <a:cs typeface="Trebuchet MS"/>
              </a:rPr>
              <a:t>about</a:t>
            </a:r>
            <a:r>
              <a:rPr sz="1000" b="1" spc="135" dirty="0">
                <a:solidFill>
                  <a:srgbClr val="FFFFFF"/>
                </a:solidFill>
                <a:latin typeface="Trebuchet MS"/>
                <a:cs typeface="Trebuchet MS"/>
              </a:rPr>
              <a:t> </a:t>
            </a:r>
            <a:r>
              <a:rPr sz="1000" b="1" dirty="0">
                <a:solidFill>
                  <a:srgbClr val="FFFFFF"/>
                </a:solidFill>
                <a:latin typeface="Trebuchet MS"/>
                <a:cs typeface="Trebuchet MS"/>
              </a:rPr>
              <a:t>Prevent</a:t>
            </a:r>
            <a:r>
              <a:rPr sz="1000" b="1" spc="135" dirty="0">
                <a:solidFill>
                  <a:srgbClr val="FFFFFF"/>
                </a:solidFill>
                <a:latin typeface="Trebuchet MS"/>
                <a:cs typeface="Trebuchet MS"/>
              </a:rPr>
              <a:t> </a:t>
            </a:r>
            <a:r>
              <a:rPr sz="1000" b="1" dirty="0">
                <a:solidFill>
                  <a:srgbClr val="FFFFFF"/>
                </a:solidFill>
                <a:latin typeface="Trebuchet MS"/>
                <a:cs typeface="Trebuchet MS"/>
              </a:rPr>
              <a:t>or</a:t>
            </a:r>
            <a:r>
              <a:rPr sz="1000" b="1" spc="135" dirty="0">
                <a:solidFill>
                  <a:srgbClr val="FFFFFF"/>
                </a:solidFill>
                <a:latin typeface="Trebuchet MS"/>
                <a:cs typeface="Trebuchet MS"/>
              </a:rPr>
              <a:t> </a:t>
            </a:r>
            <a:r>
              <a:rPr sz="1000" b="1" dirty="0">
                <a:solidFill>
                  <a:srgbClr val="FFFFFF"/>
                </a:solidFill>
                <a:latin typeface="Trebuchet MS"/>
                <a:cs typeface="Trebuchet MS"/>
              </a:rPr>
              <a:t>Counter</a:t>
            </a:r>
            <a:r>
              <a:rPr sz="1000" b="1" spc="135" dirty="0">
                <a:solidFill>
                  <a:srgbClr val="FFFFFF"/>
                </a:solidFill>
                <a:latin typeface="Trebuchet MS"/>
                <a:cs typeface="Trebuchet MS"/>
              </a:rPr>
              <a:t> </a:t>
            </a:r>
            <a:r>
              <a:rPr sz="1000" b="1" spc="-10" dirty="0">
                <a:solidFill>
                  <a:srgbClr val="FFFFFF"/>
                </a:solidFill>
                <a:latin typeface="Trebuchet MS"/>
                <a:cs typeface="Trebuchet MS"/>
              </a:rPr>
              <a:t>Terrorism </a:t>
            </a:r>
            <a:r>
              <a:rPr sz="1000" b="1" spc="55" dirty="0">
                <a:solidFill>
                  <a:srgbClr val="FFFFFF"/>
                </a:solidFill>
                <a:latin typeface="Trebuchet MS"/>
                <a:cs typeface="Trebuchet MS"/>
              </a:rPr>
              <a:t>and</a:t>
            </a:r>
            <a:r>
              <a:rPr sz="1000" b="1" spc="30" dirty="0">
                <a:solidFill>
                  <a:srgbClr val="FFFFFF"/>
                </a:solidFill>
                <a:latin typeface="Trebuchet MS"/>
                <a:cs typeface="Trebuchet MS"/>
              </a:rPr>
              <a:t> </a:t>
            </a:r>
            <a:r>
              <a:rPr sz="1000" b="1" spc="55" dirty="0">
                <a:solidFill>
                  <a:srgbClr val="FFFFFF"/>
                </a:solidFill>
                <a:latin typeface="Trebuchet MS"/>
                <a:cs typeface="Trebuchet MS"/>
              </a:rPr>
              <a:t>how</a:t>
            </a:r>
            <a:r>
              <a:rPr sz="1000" b="1" spc="35" dirty="0">
                <a:solidFill>
                  <a:srgbClr val="FFFFFF"/>
                </a:solidFill>
                <a:latin typeface="Trebuchet MS"/>
                <a:cs typeface="Trebuchet MS"/>
              </a:rPr>
              <a:t> </a:t>
            </a:r>
            <a:r>
              <a:rPr sz="1000" b="1" dirty="0">
                <a:solidFill>
                  <a:srgbClr val="FFFFFF"/>
                </a:solidFill>
                <a:latin typeface="Trebuchet MS"/>
                <a:cs typeface="Trebuchet MS"/>
              </a:rPr>
              <a:t>it</a:t>
            </a:r>
            <a:r>
              <a:rPr sz="1000" b="1" spc="35" dirty="0">
                <a:solidFill>
                  <a:srgbClr val="FFFFFF"/>
                </a:solidFill>
                <a:latin typeface="Trebuchet MS"/>
                <a:cs typeface="Trebuchet MS"/>
              </a:rPr>
              <a:t> </a:t>
            </a:r>
            <a:r>
              <a:rPr sz="1000" b="1" dirty="0">
                <a:solidFill>
                  <a:srgbClr val="FFFFFF"/>
                </a:solidFill>
                <a:latin typeface="Trebuchet MS"/>
                <a:cs typeface="Trebuchet MS"/>
              </a:rPr>
              <a:t>affects</a:t>
            </a:r>
            <a:r>
              <a:rPr sz="1000" b="1" spc="30" dirty="0">
                <a:solidFill>
                  <a:srgbClr val="FFFFFF"/>
                </a:solidFill>
                <a:latin typeface="Trebuchet MS"/>
                <a:cs typeface="Trebuchet MS"/>
              </a:rPr>
              <a:t> </a:t>
            </a:r>
            <a:r>
              <a:rPr sz="1000" b="1" dirty="0">
                <a:solidFill>
                  <a:srgbClr val="FFFFFF"/>
                </a:solidFill>
                <a:latin typeface="Trebuchet MS"/>
                <a:cs typeface="Trebuchet MS"/>
              </a:rPr>
              <a:t>your</a:t>
            </a:r>
            <a:r>
              <a:rPr sz="1000" b="1" spc="35" dirty="0">
                <a:solidFill>
                  <a:srgbClr val="FFFFFF"/>
                </a:solidFill>
                <a:latin typeface="Trebuchet MS"/>
                <a:cs typeface="Trebuchet MS"/>
              </a:rPr>
              <a:t> </a:t>
            </a:r>
            <a:r>
              <a:rPr sz="1000" b="1" spc="-10" dirty="0">
                <a:solidFill>
                  <a:srgbClr val="FFFFFF"/>
                </a:solidFill>
                <a:latin typeface="Trebuchet MS"/>
                <a:cs typeface="Trebuchet MS"/>
              </a:rPr>
              <a:t>organisation?</a:t>
            </a:r>
            <a:endParaRPr sz="1000" dirty="0">
              <a:latin typeface="Trebuchet MS"/>
              <a:cs typeface="Trebuchet MS"/>
            </a:endParaRPr>
          </a:p>
          <a:p>
            <a:pPr marR="5080" algn="r">
              <a:lnSpc>
                <a:spcPct val="100000"/>
              </a:lnSpc>
              <a:spcBef>
                <a:spcPts val="150"/>
              </a:spcBef>
            </a:pPr>
            <a:r>
              <a:rPr sz="1000" b="1" spc="50" dirty="0">
                <a:solidFill>
                  <a:srgbClr val="FFFFFF"/>
                </a:solidFill>
                <a:latin typeface="Trebuchet MS"/>
                <a:cs typeface="Trebuchet MS"/>
              </a:rPr>
              <a:t>Drop</a:t>
            </a:r>
            <a:r>
              <a:rPr sz="1000" b="1" spc="-5" dirty="0">
                <a:solidFill>
                  <a:srgbClr val="FFFFFF"/>
                </a:solidFill>
                <a:latin typeface="Trebuchet MS"/>
                <a:cs typeface="Trebuchet MS"/>
              </a:rPr>
              <a:t> </a:t>
            </a:r>
            <a:r>
              <a:rPr sz="1000" b="1" spc="60" dirty="0">
                <a:solidFill>
                  <a:srgbClr val="FFFFFF"/>
                </a:solidFill>
                <a:latin typeface="Trebuchet MS"/>
                <a:cs typeface="Trebuchet MS"/>
              </a:rPr>
              <a:t>me</a:t>
            </a:r>
            <a:r>
              <a:rPr sz="1000" b="1" dirty="0">
                <a:solidFill>
                  <a:srgbClr val="FFFFFF"/>
                </a:solidFill>
                <a:latin typeface="Trebuchet MS"/>
                <a:cs typeface="Trebuchet MS"/>
              </a:rPr>
              <a:t> </a:t>
            </a:r>
            <a:r>
              <a:rPr sz="1000" b="1" spc="65" dirty="0">
                <a:solidFill>
                  <a:srgbClr val="FFFFFF"/>
                </a:solidFill>
                <a:latin typeface="Trebuchet MS"/>
                <a:cs typeface="Trebuchet MS"/>
              </a:rPr>
              <a:t>a</a:t>
            </a:r>
            <a:r>
              <a:rPr sz="1000" b="1" dirty="0">
                <a:solidFill>
                  <a:srgbClr val="FFFFFF"/>
                </a:solidFill>
                <a:latin typeface="Trebuchet MS"/>
                <a:cs typeface="Trebuchet MS"/>
              </a:rPr>
              <a:t> line </a:t>
            </a:r>
            <a:r>
              <a:rPr sz="1000" b="1" spc="50" dirty="0">
                <a:solidFill>
                  <a:srgbClr val="FFFFFF"/>
                </a:solidFill>
                <a:latin typeface="Trebuchet MS"/>
                <a:cs typeface="Trebuchet MS"/>
              </a:rPr>
              <a:t>at</a:t>
            </a:r>
            <a:r>
              <a:rPr sz="1000" b="1" dirty="0">
                <a:solidFill>
                  <a:srgbClr val="FFFFFF"/>
                </a:solidFill>
                <a:latin typeface="Trebuchet MS"/>
                <a:cs typeface="Trebuchet MS"/>
              </a:rPr>
              <a:t> </a:t>
            </a:r>
            <a:r>
              <a:rPr sz="1000" b="1" spc="-10" dirty="0">
                <a:solidFill>
                  <a:schemeClr val="bg1"/>
                </a:solidFill>
                <a:latin typeface="Trebuchet MS"/>
                <a:cs typeface="Trebuchet MS"/>
                <a:hlinkClick r:id="rId3">
                  <a:extLst>
                    <a:ext uri="{A12FA001-AC4F-418D-AE19-62706E023703}">
                      <ahyp:hlinkClr xmlns:ahyp="http://schemas.microsoft.com/office/drawing/2018/hyperlinkcolor" val="tx"/>
                    </a:ext>
                  </a:extLst>
                </a:hlinkClick>
              </a:rPr>
              <a:t>denee.cassidy@salford.gov.uk</a:t>
            </a:r>
            <a:endParaRPr sz="1000" dirty="0">
              <a:solidFill>
                <a:schemeClr val="bg1"/>
              </a:solidFill>
              <a:latin typeface="Trebuchet MS"/>
              <a:cs typeface="Trebuchet MS"/>
            </a:endParaRPr>
          </a:p>
        </p:txBody>
      </p:sp>
      <p:sp>
        <p:nvSpPr>
          <p:cNvPr id="6" name="object 6"/>
          <p:cNvSpPr txBox="1"/>
          <p:nvPr/>
        </p:nvSpPr>
        <p:spPr>
          <a:xfrm>
            <a:off x="5193982" y="955653"/>
            <a:ext cx="2294255" cy="1006045"/>
          </a:xfrm>
          <a:prstGeom prst="rect">
            <a:avLst/>
          </a:prstGeom>
        </p:spPr>
        <p:txBody>
          <a:bodyPr vert="horz" wrap="square" lIns="0" tIns="12700" rIns="0" bIns="0" rtlCol="0">
            <a:spAutoFit/>
          </a:bodyPr>
          <a:lstStyle/>
          <a:p>
            <a:pPr marL="261620" marR="564515" indent="-95885">
              <a:lnSpc>
                <a:spcPct val="116300"/>
              </a:lnSpc>
              <a:spcBef>
                <a:spcPts val="100"/>
              </a:spcBef>
            </a:pPr>
            <a:r>
              <a:rPr sz="2900" b="1" dirty="0">
                <a:solidFill>
                  <a:schemeClr val="tx1"/>
                </a:solidFill>
                <a:latin typeface="Times New Roman"/>
                <a:cs typeface="Times New Roman"/>
              </a:rPr>
              <a:t>DID</a:t>
            </a:r>
            <a:r>
              <a:rPr sz="2900" b="1" spc="-15" dirty="0">
                <a:solidFill>
                  <a:schemeClr val="tx1"/>
                </a:solidFill>
                <a:latin typeface="Times New Roman"/>
                <a:cs typeface="Times New Roman"/>
              </a:rPr>
              <a:t> </a:t>
            </a:r>
            <a:r>
              <a:rPr sz="2900" b="1" spc="-95" dirty="0">
                <a:solidFill>
                  <a:schemeClr val="tx1"/>
                </a:solidFill>
                <a:latin typeface="Times New Roman"/>
                <a:cs typeface="Times New Roman"/>
              </a:rPr>
              <a:t>YOU </a:t>
            </a:r>
            <a:r>
              <a:rPr sz="2900" b="1" spc="-20" dirty="0">
                <a:solidFill>
                  <a:schemeClr val="tx1"/>
                </a:solidFill>
                <a:latin typeface="Times New Roman"/>
                <a:cs typeface="Times New Roman"/>
              </a:rPr>
              <a:t>KNOW?</a:t>
            </a:r>
            <a:endParaRPr sz="2900" dirty="0">
              <a:solidFill>
                <a:schemeClr val="tx1"/>
              </a:solidFill>
              <a:latin typeface="Times New Roman"/>
              <a:cs typeface="Times New Roman"/>
            </a:endParaRPr>
          </a:p>
        </p:txBody>
      </p:sp>
      <p:sp>
        <p:nvSpPr>
          <p:cNvPr id="9" name="Title 8">
            <a:extLst>
              <a:ext uri="{FF2B5EF4-FFF2-40B4-BE49-F238E27FC236}">
                <a16:creationId xmlns:a16="http://schemas.microsoft.com/office/drawing/2014/main" id="{164949E6-6C54-E8CD-B9B6-9DE229C17B20}"/>
              </a:ext>
            </a:extLst>
          </p:cNvPr>
          <p:cNvSpPr>
            <a:spLocks noGrp="1"/>
          </p:cNvSpPr>
          <p:nvPr>
            <p:ph type="title" idx="4294967295"/>
          </p:nvPr>
        </p:nvSpPr>
        <p:spPr>
          <a:xfrm>
            <a:off x="5279831" y="-446276"/>
            <a:ext cx="1581150" cy="446276"/>
          </a:xfrm>
        </p:spPr>
        <p:txBody>
          <a:bodyPr wrap="square" lIns="0" tIns="0" rIns="0" bIns="0" anchor="b">
            <a:spAutoFit/>
          </a:bodyPr>
          <a:lstStyle/>
          <a:p>
            <a:r>
              <a:rPr lang="en-GB" dirty="0">
                <a:solidFill>
                  <a:schemeClr val="tx1"/>
                </a:solidFill>
              </a:rPr>
              <a:t>Page 3</a:t>
            </a:r>
          </a:p>
        </p:txBody>
      </p:sp>
      <p:pic>
        <p:nvPicPr>
          <p:cNvPr id="2050" name="Picture 2" descr="See the source image">
            <a:extLst>
              <a:ext uri="{FF2B5EF4-FFF2-40B4-BE49-F238E27FC236}">
                <a16:creationId xmlns:a16="http://schemas.microsoft.com/office/drawing/2014/main" id="{63573FB2-AEFE-4363-8D4A-DE74D9DD1A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2674" y="6601638"/>
            <a:ext cx="2663825" cy="337853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B6AAC7E-8097-4601-ADAE-0CAE36B8D588}"/>
              </a:ext>
            </a:extLst>
          </p:cNvPr>
          <p:cNvSpPr txBox="1"/>
          <p:nvPr/>
        </p:nvSpPr>
        <p:spPr>
          <a:xfrm>
            <a:off x="246265" y="906267"/>
            <a:ext cx="4495800" cy="646331"/>
          </a:xfrm>
          <a:prstGeom prst="rect">
            <a:avLst/>
          </a:prstGeom>
          <a:noFill/>
        </p:spPr>
        <p:txBody>
          <a:bodyPr wrap="square" rtlCol="0">
            <a:spAutoFit/>
          </a:bodyPr>
          <a:lstStyle/>
          <a:p>
            <a:endParaRPr lang="en-US" sz="2000" dirty="0">
              <a:solidFill>
                <a:srgbClr val="000000"/>
              </a:solidFill>
              <a:latin typeface="Arial" panose="020B0604020202020204" pitchFamily="34" charset="0"/>
              <a:cs typeface="Arial" panose="020B0604020202020204" pitchFamily="34" charset="0"/>
            </a:endParaRPr>
          </a:p>
          <a:p>
            <a:pPr algn="l"/>
            <a:endParaRPr lang="en-US" sz="1600" b="1" i="0" dirty="0">
              <a:solidFill>
                <a:srgbClr val="000000"/>
              </a:solidFill>
              <a:effectLst/>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ECE20BEE-36DB-DA8D-F20D-A3C165659A99}"/>
              </a:ext>
            </a:extLst>
          </p:cNvPr>
          <p:cNvSpPr txBox="1"/>
          <p:nvPr/>
        </p:nvSpPr>
        <p:spPr>
          <a:xfrm>
            <a:off x="246265" y="955653"/>
            <a:ext cx="4478106" cy="640881"/>
          </a:xfrm>
          <a:prstGeom prst="rect">
            <a:avLst/>
          </a:prstGeom>
          <a:noFill/>
        </p:spPr>
        <p:txBody>
          <a:bodyPr wrap="square" rtlCol="0">
            <a:spAutoFit/>
          </a:bodyPr>
          <a:lstStyle/>
          <a:p>
            <a:pPr lvl="0">
              <a:lnSpc>
                <a:spcPct val="107000"/>
              </a:lnSpc>
              <a:spcAft>
                <a:spcPts val="80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p:txBody>
      </p:sp>
      <p:sp>
        <p:nvSpPr>
          <p:cNvPr id="12" name="object 5">
            <a:extLst>
              <a:ext uri="{FF2B5EF4-FFF2-40B4-BE49-F238E27FC236}">
                <a16:creationId xmlns:a16="http://schemas.microsoft.com/office/drawing/2014/main" id="{09AD3F33-1A42-67D0-2BCE-1197FE8EDBE3}"/>
              </a:ext>
            </a:extLst>
          </p:cNvPr>
          <p:cNvSpPr txBox="1"/>
          <p:nvPr/>
        </p:nvSpPr>
        <p:spPr>
          <a:xfrm>
            <a:off x="5683250" y="379553"/>
            <a:ext cx="1371600" cy="165430"/>
          </a:xfrm>
          <a:prstGeom prst="rect">
            <a:avLst/>
          </a:prstGeom>
        </p:spPr>
        <p:txBody>
          <a:bodyPr vert="horz" wrap="square" lIns="0" tIns="11430" rIns="0" bIns="0" rtlCol="0">
            <a:spAutoFit/>
          </a:bodyPr>
          <a:lstStyle/>
          <a:p>
            <a:pPr marL="12700">
              <a:lnSpc>
                <a:spcPct val="100000"/>
              </a:lnSpc>
              <a:spcBef>
                <a:spcPts val="90"/>
              </a:spcBef>
            </a:pPr>
            <a:r>
              <a:rPr lang="en-GB" sz="1000" spc="265" dirty="0">
                <a:solidFill>
                  <a:srgbClr val="212121"/>
                </a:solidFill>
                <a:latin typeface="Times New Roman"/>
                <a:cs typeface="Times New Roman"/>
              </a:rPr>
              <a:t>May 2023</a:t>
            </a:r>
            <a:endParaRPr sz="1000" dirty="0">
              <a:latin typeface="Times New Roman"/>
              <a:cs typeface="Times New Roman"/>
            </a:endParaRPr>
          </a:p>
        </p:txBody>
      </p:sp>
      <p:sp>
        <p:nvSpPr>
          <p:cNvPr id="13" name="TextBox 12">
            <a:extLst>
              <a:ext uri="{FF2B5EF4-FFF2-40B4-BE49-F238E27FC236}">
                <a16:creationId xmlns:a16="http://schemas.microsoft.com/office/drawing/2014/main" id="{C8297B89-6B8B-02B9-202F-7196B2BE5BCF}"/>
              </a:ext>
            </a:extLst>
          </p:cNvPr>
          <p:cNvSpPr txBox="1"/>
          <p:nvPr/>
        </p:nvSpPr>
        <p:spPr>
          <a:xfrm>
            <a:off x="306604" y="1229432"/>
            <a:ext cx="4375121" cy="646331"/>
          </a:xfrm>
          <a:prstGeom prst="rect">
            <a:avLst/>
          </a:prstGeom>
          <a:noFill/>
        </p:spPr>
        <p:txBody>
          <a:bodyPr wrap="square" rtlCol="0">
            <a:spAutoFit/>
          </a:bodyPr>
          <a:lstStyle/>
          <a:p>
            <a:endParaRPr lang="en-US" dirty="0"/>
          </a:p>
          <a:p>
            <a:endParaRPr lang="en-US" dirty="0"/>
          </a:p>
        </p:txBody>
      </p:sp>
      <p:sp>
        <p:nvSpPr>
          <p:cNvPr id="5" name="TextBox 4">
            <a:extLst>
              <a:ext uri="{FF2B5EF4-FFF2-40B4-BE49-F238E27FC236}">
                <a16:creationId xmlns:a16="http://schemas.microsoft.com/office/drawing/2014/main" id="{77A1CA81-790D-2AE3-4A5D-3088698D3620}"/>
              </a:ext>
            </a:extLst>
          </p:cNvPr>
          <p:cNvSpPr txBox="1"/>
          <p:nvPr/>
        </p:nvSpPr>
        <p:spPr>
          <a:xfrm>
            <a:off x="349250" y="1229432"/>
            <a:ext cx="3910516" cy="646331"/>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gn="l"/>
            <a:endParaRPr lang="en-US" dirty="0"/>
          </a:p>
        </p:txBody>
      </p:sp>
      <p:sp>
        <p:nvSpPr>
          <p:cNvPr id="10" name="TextBox 9">
            <a:extLst>
              <a:ext uri="{FF2B5EF4-FFF2-40B4-BE49-F238E27FC236}">
                <a16:creationId xmlns:a16="http://schemas.microsoft.com/office/drawing/2014/main" id="{E1B6E80E-32B4-7D20-BB7F-A8B44894BF4C}"/>
              </a:ext>
            </a:extLst>
          </p:cNvPr>
          <p:cNvSpPr txBox="1"/>
          <p:nvPr/>
        </p:nvSpPr>
        <p:spPr>
          <a:xfrm>
            <a:off x="490222" y="925218"/>
            <a:ext cx="4191503" cy="8279190"/>
          </a:xfrm>
          <a:prstGeom prst="rect">
            <a:avLst/>
          </a:prstGeom>
          <a:noFill/>
        </p:spPr>
        <p:txBody>
          <a:bodyPr wrap="square" rtlCol="0">
            <a:spAutoFit/>
          </a:bodyPr>
          <a:lstStyle/>
          <a:p>
            <a:r>
              <a:rPr lang="en-US" b="1" dirty="0"/>
              <a:t>Victim Support </a:t>
            </a:r>
          </a:p>
          <a:p>
            <a:endParaRPr lang="en-US" dirty="0"/>
          </a:p>
          <a:p>
            <a:r>
              <a:rPr lang="en-US" sz="1600" dirty="0"/>
              <a:t>How are people affected by terrorist attacks?</a:t>
            </a:r>
          </a:p>
          <a:p>
            <a:endParaRPr lang="en-US" sz="1600" dirty="0"/>
          </a:p>
          <a:p>
            <a:r>
              <a:rPr lang="en-US" sz="1600" dirty="0"/>
              <a:t>Victims of an attack may have suffered a bereavement, been physically injured, or experienced emotional or psychological trauma.</a:t>
            </a:r>
          </a:p>
          <a:p>
            <a:endParaRPr lang="en-US" sz="1600" dirty="0"/>
          </a:p>
          <a:p>
            <a:r>
              <a:rPr lang="en-US" sz="1600" dirty="0"/>
              <a:t>There is no single pattern of response or recovery after a terrorist attack – every person will have a different experience. It’s important that you treat your colleague, friend or family member with compassion and respect. Listen to their needs and check in on their recovery regularly.</a:t>
            </a:r>
          </a:p>
          <a:p>
            <a:endParaRPr lang="en-US" sz="1600" dirty="0"/>
          </a:p>
          <a:p>
            <a:r>
              <a:rPr lang="en-US" sz="1600" dirty="0"/>
              <a:t>People who have been affected by a terrorist attack may show feelings that others find hard to understand. These are natural in the aftermath of an attack and can settle in time. </a:t>
            </a:r>
            <a:br>
              <a:rPr lang="en-US" sz="1600" dirty="0"/>
            </a:br>
            <a:br>
              <a:rPr lang="en-US" sz="1600" dirty="0"/>
            </a:br>
            <a:r>
              <a:rPr lang="en-US" sz="1600" dirty="0"/>
              <a:t>Feelings can include:</a:t>
            </a:r>
          </a:p>
          <a:p>
            <a:r>
              <a:rPr lang="en-US" sz="1600" dirty="0"/>
              <a:t>•Fear, shock, horror and helplessness</a:t>
            </a:r>
          </a:p>
          <a:p>
            <a:r>
              <a:rPr lang="en-US" sz="1600" dirty="0"/>
              <a:t>•Anger that this has happened</a:t>
            </a:r>
          </a:p>
          <a:p>
            <a:r>
              <a:rPr lang="en-US" sz="1600" dirty="0"/>
              <a:t>•Loss of control, of being a target and unable to control their emotional response</a:t>
            </a:r>
          </a:p>
          <a:p>
            <a:r>
              <a:rPr lang="en-US" sz="1600" dirty="0"/>
              <a:t>•That they might have done something to lessen the trauma or avoid the attack</a:t>
            </a:r>
          </a:p>
          <a:p>
            <a:r>
              <a:rPr lang="en-US" sz="1600" dirty="0"/>
              <a:t>•Guilt for surviving when others did not</a:t>
            </a:r>
          </a:p>
          <a:p>
            <a:r>
              <a:rPr lang="en-US" sz="1600" dirty="0"/>
              <a:t>•Grief for those who have died</a:t>
            </a:r>
          </a:p>
        </p:txBody>
      </p:sp>
      <p:sp>
        <p:nvSpPr>
          <p:cNvPr id="15" name="TextBox 14">
            <a:extLst>
              <a:ext uri="{FF2B5EF4-FFF2-40B4-BE49-F238E27FC236}">
                <a16:creationId xmlns:a16="http://schemas.microsoft.com/office/drawing/2014/main" id="{83C357D5-C489-183B-4A70-66E6DB67530E}"/>
              </a:ext>
            </a:extLst>
          </p:cNvPr>
          <p:cNvSpPr txBox="1"/>
          <p:nvPr/>
        </p:nvSpPr>
        <p:spPr>
          <a:xfrm>
            <a:off x="4892674" y="2176486"/>
            <a:ext cx="2595563" cy="3785652"/>
          </a:xfrm>
          <a:prstGeom prst="rect">
            <a:avLst/>
          </a:prstGeom>
          <a:noFill/>
        </p:spPr>
        <p:txBody>
          <a:bodyPr wrap="square" rtlCol="0">
            <a:spAutoFit/>
          </a:bodyPr>
          <a:lstStyle/>
          <a:p>
            <a:r>
              <a:rPr lang="en-US" sz="2400" dirty="0"/>
              <a:t>That alternative subculture is a strand of hate crime (after the murder of Sophie Lancaster in 2007 </a:t>
            </a:r>
            <a:r>
              <a:rPr lang="en-US" sz="2400" dirty="0">
                <a:hlinkClick r:id="rId5"/>
              </a:rPr>
              <a:t>https://www.sophielancasterfoundation.com/</a:t>
            </a:r>
            <a:r>
              <a:rPr lang="en-US" sz="2400" dirty="0"/>
              <a:t>)</a:t>
            </a:r>
            <a:endParaRPr lang="en-GB" sz="2400" dirty="0"/>
          </a:p>
        </p:txBody>
      </p:sp>
    </p:spTree>
    <p:extLst>
      <p:ext uri="{BB962C8B-B14F-4D97-AF65-F5344CB8AC3E}">
        <p14:creationId xmlns:p14="http://schemas.microsoft.com/office/powerpoint/2010/main" val="493495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a:extLst>
              <a:ext uri="{C183D7F6-B498-43B3-948B-1728B52AA6E4}">
                <adec:decorative xmlns:adec="http://schemas.microsoft.com/office/drawing/2017/decorative" val="1"/>
              </a:ext>
            </a:extLst>
          </p:cNvPr>
          <p:cNvGrpSpPr/>
          <p:nvPr/>
        </p:nvGrpSpPr>
        <p:grpSpPr>
          <a:xfrm>
            <a:off x="4892704" y="906267"/>
            <a:ext cx="2663825" cy="9074150"/>
            <a:chOff x="4892704" y="906267"/>
            <a:chExt cx="2663825" cy="9074150"/>
          </a:xfrm>
        </p:grpSpPr>
        <p:sp>
          <p:nvSpPr>
            <p:cNvPr id="3" name="object 3"/>
            <p:cNvSpPr/>
            <p:nvPr/>
          </p:nvSpPr>
          <p:spPr>
            <a:xfrm>
              <a:off x="4892704" y="906267"/>
              <a:ext cx="2663825" cy="5882005"/>
            </a:xfrm>
            <a:custGeom>
              <a:avLst/>
              <a:gdLst/>
              <a:ahLst/>
              <a:cxnLst/>
              <a:rect l="l" t="t" r="r" b="b"/>
              <a:pathLst>
                <a:path w="2663825" h="5882005">
                  <a:moveTo>
                    <a:pt x="0" y="0"/>
                  </a:moveTo>
                  <a:lnTo>
                    <a:pt x="2663286" y="0"/>
                  </a:lnTo>
                  <a:lnTo>
                    <a:pt x="2663286" y="5881492"/>
                  </a:lnTo>
                  <a:lnTo>
                    <a:pt x="0" y="5881492"/>
                  </a:lnTo>
                  <a:lnTo>
                    <a:pt x="0" y="0"/>
                  </a:lnTo>
                  <a:close/>
                </a:path>
              </a:pathLst>
            </a:custGeom>
            <a:solidFill>
              <a:srgbClr val="F15353"/>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4892704" y="6601639"/>
              <a:ext cx="2663287" cy="3378535"/>
            </a:xfrm>
            <a:prstGeom prst="rect">
              <a:avLst/>
            </a:prstGeom>
          </p:spPr>
        </p:pic>
      </p:grpSp>
      <p:sp>
        <p:nvSpPr>
          <p:cNvPr id="5" name="object 5"/>
          <p:cNvSpPr txBox="1"/>
          <p:nvPr/>
        </p:nvSpPr>
        <p:spPr>
          <a:xfrm>
            <a:off x="5683250" y="379553"/>
            <a:ext cx="1371600" cy="165430"/>
          </a:xfrm>
          <a:prstGeom prst="rect">
            <a:avLst/>
          </a:prstGeom>
        </p:spPr>
        <p:txBody>
          <a:bodyPr vert="horz" wrap="square" lIns="0" tIns="11430" rIns="0" bIns="0" rtlCol="0">
            <a:spAutoFit/>
          </a:bodyPr>
          <a:lstStyle/>
          <a:p>
            <a:pPr marL="12700">
              <a:lnSpc>
                <a:spcPct val="100000"/>
              </a:lnSpc>
              <a:spcBef>
                <a:spcPts val="90"/>
              </a:spcBef>
            </a:pPr>
            <a:r>
              <a:rPr lang="en-GB" sz="1000" spc="265" dirty="0">
                <a:solidFill>
                  <a:srgbClr val="212121"/>
                </a:solidFill>
                <a:latin typeface="Times New Roman"/>
                <a:cs typeface="Times New Roman"/>
              </a:rPr>
              <a:t>May 2023</a:t>
            </a:r>
            <a:endParaRPr sz="1000" dirty="0">
              <a:latin typeface="Times New Roman"/>
              <a:cs typeface="Times New Roman"/>
            </a:endParaRPr>
          </a:p>
        </p:txBody>
      </p:sp>
      <p:sp>
        <p:nvSpPr>
          <p:cNvPr id="8" name="object 8"/>
          <p:cNvSpPr txBox="1"/>
          <p:nvPr/>
        </p:nvSpPr>
        <p:spPr>
          <a:xfrm>
            <a:off x="4120832" y="10074784"/>
            <a:ext cx="3358515" cy="541020"/>
          </a:xfrm>
          <a:prstGeom prst="rect">
            <a:avLst/>
          </a:prstGeom>
        </p:spPr>
        <p:txBody>
          <a:bodyPr vert="horz" wrap="square" lIns="0" tIns="1905" rIns="0" bIns="0" rtlCol="0">
            <a:spAutoFit/>
          </a:bodyPr>
          <a:lstStyle/>
          <a:p>
            <a:pPr marL="956310" marR="5080" indent="-944244" algn="r">
              <a:lnSpc>
                <a:spcPct val="112400"/>
              </a:lnSpc>
              <a:spcBef>
                <a:spcPts val="15"/>
              </a:spcBef>
            </a:pPr>
            <a:r>
              <a:rPr sz="1000" b="1" dirty="0">
                <a:solidFill>
                  <a:srgbClr val="FFFFFF"/>
                </a:solidFill>
                <a:latin typeface="Trebuchet MS"/>
                <a:cs typeface="Trebuchet MS"/>
              </a:rPr>
              <a:t>Have</a:t>
            </a:r>
            <a:r>
              <a:rPr sz="1000" b="1" spc="130" dirty="0">
                <a:solidFill>
                  <a:srgbClr val="FFFFFF"/>
                </a:solidFill>
                <a:latin typeface="Trebuchet MS"/>
                <a:cs typeface="Trebuchet MS"/>
              </a:rPr>
              <a:t> </a:t>
            </a:r>
            <a:r>
              <a:rPr sz="1000" b="1" spc="65" dirty="0">
                <a:solidFill>
                  <a:srgbClr val="FFFFFF"/>
                </a:solidFill>
                <a:latin typeface="Trebuchet MS"/>
                <a:cs typeface="Trebuchet MS"/>
              </a:rPr>
              <a:t>a</a:t>
            </a:r>
            <a:r>
              <a:rPr sz="1000" b="1" spc="135" dirty="0">
                <a:solidFill>
                  <a:srgbClr val="FFFFFF"/>
                </a:solidFill>
                <a:latin typeface="Trebuchet MS"/>
                <a:cs typeface="Trebuchet MS"/>
              </a:rPr>
              <a:t> </a:t>
            </a:r>
            <a:r>
              <a:rPr sz="1000" b="1" dirty="0">
                <a:solidFill>
                  <a:srgbClr val="FFFFFF"/>
                </a:solidFill>
                <a:latin typeface="Trebuchet MS"/>
                <a:cs typeface="Trebuchet MS"/>
              </a:rPr>
              <a:t>question</a:t>
            </a:r>
            <a:r>
              <a:rPr sz="1000" b="1" spc="135" dirty="0">
                <a:solidFill>
                  <a:srgbClr val="FFFFFF"/>
                </a:solidFill>
                <a:latin typeface="Trebuchet MS"/>
                <a:cs typeface="Trebuchet MS"/>
              </a:rPr>
              <a:t> </a:t>
            </a:r>
            <a:r>
              <a:rPr sz="1000" b="1" dirty="0">
                <a:solidFill>
                  <a:srgbClr val="FFFFFF"/>
                </a:solidFill>
                <a:latin typeface="Trebuchet MS"/>
                <a:cs typeface="Trebuchet MS"/>
              </a:rPr>
              <a:t>about</a:t>
            </a:r>
            <a:r>
              <a:rPr sz="1000" b="1" spc="135" dirty="0">
                <a:solidFill>
                  <a:srgbClr val="FFFFFF"/>
                </a:solidFill>
                <a:latin typeface="Trebuchet MS"/>
                <a:cs typeface="Trebuchet MS"/>
              </a:rPr>
              <a:t> </a:t>
            </a:r>
            <a:r>
              <a:rPr sz="1000" b="1" dirty="0">
                <a:solidFill>
                  <a:srgbClr val="FFFFFF"/>
                </a:solidFill>
                <a:latin typeface="Trebuchet MS"/>
                <a:cs typeface="Trebuchet MS"/>
              </a:rPr>
              <a:t>Prevent</a:t>
            </a:r>
            <a:r>
              <a:rPr sz="1000" b="1" spc="135" dirty="0">
                <a:solidFill>
                  <a:srgbClr val="FFFFFF"/>
                </a:solidFill>
                <a:latin typeface="Trebuchet MS"/>
                <a:cs typeface="Trebuchet MS"/>
              </a:rPr>
              <a:t> </a:t>
            </a:r>
            <a:r>
              <a:rPr sz="1000" b="1" dirty="0">
                <a:solidFill>
                  <a:srgbClr val="FFFFFF"/>
                </a:solidFill>
                <a:latin typeface="Trebuchet MS"/>
                <a:cs typeface="Trebuchet MS"/>
              </a:rPr>
              <a:t>or</a:t>
            </a:r>
            <a:r>
              <a:rPr sz="1000" b="1" spc="135" dirty="0">
                <a:solidFill>
                  <a:srgbClr val="FFFFFF"/>
                </a:solidFill>
                <a:latin typeface="Trebuchet MS"/>
                <a:cs typeface="Trebuchet MS"/>
              </a:rPr>
              <a:t> </a:t>
            </a:r>
            <a:r>
              <a:rPr sz="1000" b="1" dirty="0">
                <a:solidFill>
                  <a:srgbClr val="FFFFFF"/>
                </a:solidFill>
                <a:latin typeface="Trebuchet MS"/>
                <a:cs typeface="Trebuchet MS"/>
              </a:rPr>
              <a:t>Counter</a:t>
            </a:r>
            <a:r>
              <a:rPr sz="1000" b="1" spc="135" dirty="0">
                <a:solidFill>
                  <a:srgbClr val="FFFFFF"/>
                </a:solidFill>
                <a:latin typeface="Trebuchet MS"/>
                <a:cs typeface="Trebuchet MS"/>
              </a:rPr>
              <a:t> </a:t>
            </a:r>
            <a:r>
              <a:rPr sz="1000" b="1" spc="-10" dirty="0">
                <a:solidFill>
                  <a:srgbClr val="FFFFFF"/>
                </a:solidFill>
                <a:latin typeface="Trebuchet MS"/>
                <a:cs typeface="Trebuchet MS"/>
              </a:rPr>
              <a:t>Terrorism </a:t>
            </a:r>
            <a:r>
              <a:rPr sz="1000" b="1" spc="55" dirty="0">
                <a:solidFill>
                  <a:srgbClr val="FFFFFF"/>
                </a:solidFill>
                <a:latin typeface="Trebuchet MS"/>
                <a:cs typeface="Trebuchet MS"/>
              </a:rPr>
              <a:t>and</a:t>
            </a:r>
            <a:r>
              <a:rPr sz="1000" b="1" spc="30" dirty="0">
                <a:solidFill>
                  <a:srgbClr val="FFFFFF"/>
                </a:solidFill>
                <a:latin typeface="Trebuchet MS"/>
                <a:cs typeface="Trebuchet MS"/>
              </a:rPr>
              <a:t> </a:t>
            </a:r>
            <a:r>
              <a:rPr sz="1000" b="1" spc="55" dirty="0">
                <a:solidFill>
                  <a:srgbClr val="FFFFFF"/>
                </a:solidFill>
                <a:latin typeface="Trebuchet MS"/>
                <a:cs typeface="Trebuchet MS"/>
              </a:rPr>
              <a:t>how</a:t>
            </a:r>
            <a:r>
              <a:rPr sz="1000" b="1" spc="35" dirty="0">
                <a:solidFill>
                  <a:srgbClr val="FFFFFF"/>
                </a:solidFill>
                <a:latin typeface="Trebuchet MS"/>
                <a:cs typeface="Trebuchet MS"/>
              </a:rPr>
              <a:t> </a:t>
            </a:r>
            <a:r>
              <a:rPr sz="1000" b="1" dirty="0">
                <a:solidFill>
                  <a:srgbClr val="FFFFFF"/>
                </a:solidFill>
                <a:latin typeface="Trebuchet MS"/>
                <a:cs typeface="Trebuchet MS"/>
              </a:rPr>
              <a:t>it</a:t>
            </a:r>
            <a:r>
              <a:rPr sz="1000" b="1" spc="35" dirty="0">
                <a:solidFill>
                  <a:srgbClr val="FFFFFF"/>
                </a:solidFill>
                <a:latin typeface="Trebuchet MS"/>
                <a:cs typeface="Trebuchet MS"/>
              </a:rPr>
              <a:t> </a:t>
            </a:r>
            <a:r>
              <a:rPr sz="1000" b="1" dirty="0">
                <a:solidFill>
                  <a:srgbClr val="FFFFFF"/>
                </a:solidFill>
                <a:latin typeface="Trebuchet MS"/>
                <a:cs typeface="Trebuchet MS"/>
              </a:rPr>
              <a:t>affects</a:t>
            </a:r>
            <a:r>
              <a:rPr sz="1000" b="1" spc="30" dirty="0">
                <a:solidFill>
                  <a:srgbClr val="FFFFFF"/>
                </a:solidFill>
                <a:latin typeface="Trebuchet MS"/>
                <a:cs typeface="Trebuchet MS"/>
              </a:rPr>
              <a:t> </a:t>
            </a:r>
            <a:r>
              <a:rPr sz="1000" b="1" dirty="0">
                <a:solidFill>
                  <a:srgbClr val="FFFFFF"/>
                </a:solidFill>
                <a:latin typeface="Trebuchet MS"/>
                <a:cs typeface="Trebuchet MS"/>
              </a:rPr>
              <a:t>your</a:t>
            </a:r>
            <a:r>
              <a:rPr sz="1000" b="1" spc="35" dirty="0">
                <a:solidFill>
                  <a:srgbClr val="FFFFFF"/>
                </a:solidFill>
                <a:latin typeface="Trebuchet MS"/>
                <a:cs typeface="Trebuchet MS"/>
              </a:rPr>
              <a:t> </a:t>
            </a:r>
            <a:r>
              <a:rPr sz="1000" b="1" spc="-10" dirty="0">
                <a:solidFill>
                  <a:srgbClr val="FFFFFF"/>
                </a:solidFill>
                <a:latin typeface="Trebuchet MS"/>
                <a:cs typeface="Trebuchet MS"/>
              </a:rPr>
              <a:t>organisation?</a:t>
            </a:r>
            <a:endParaRPr sz="1000" dirty="0">
              <a:latin typeface="Trebuchet MS"/>
              <a:cs typeface="Trebuchet MS"/>
            </a:endParaRPr>
          </a:p>
          <a:p>
            <a:pPr marR="5080" algn="r">
              <a:lnSpc>
                <a:spcPct val="100000"/>
              </a:lnSpc>
              <a:spcBef>
                <a:spcPts val="150"/>
              </a:spcBef>
            </a:pPr>
            <a:r>
              <a:rPr sz="1000" b="1" spc="50" dirty="0">
                <a:solidFill>
                  <a:srgbClr val="FFFFFF"/>
                </a:solidFill>
                <a:latin typeface="Trebuchet MS"/>
                <a:cs typeface="Trebuchet MS"/>
              </a:rPr>
              <a:t>Drop</a:t>
            </a:r>
            <a:r>
              <a:rPr sz="1000" b="1" spc="-5" dirty="0">
                <a:solidFill>
                  <a:srgbClr val="FFFFFF"/>
                </a:solidFill>
                <a:latin typeface="Trebuchet MS"/>
                <a:cs typeface="Trebuchet MS"/>
              </a:rPr>
              <a:t> </a:t>
            </a:r>
            <a:r>
              <a:rPr sz="1000" b="1" spc="60" dirty="0">
                <a:solidFill>
                  <a:srgbClr val="FFFFFF"/>
                </a:solidFill>
                <a:latin typeface="Trebuchet MS"/>
                <a:cs typeface="Trebuchet MS"/>
              </a:rPr>
              <a:t>me</a:t>
            </a:r>
            <a:r>
              <a:rPr sz="1000" b="1" dirty="0">
                <a:solidFill>
                  <a:srgbClr val="FFFFFF"/>
                </a:solidFill>
                <a:latin typeface="Trebuchet MS"/>
                <a:cs typeface="Trebuchet MS"/>
              </a:rPr>
              <a:t> </a:t>
            </a:r>
            <a:r>
              <a:rPr sz="1000" b="1" spc="65" dirty="0">
                <a:solidFill>
                  <a:srgbClr val="FFFFFF"/>
                </a:solidFill>
                <a:latin typeface="Trebuchet MS"/>
                <a:cs typeface="Trebuchet MS"/>
              </a:rPr>
              <a:t>a</a:t>
            </a:r>
            <a:r>
              <a:rPr sz="1000" b="1" dirty="0">
                <a:solidFill>
                  <a:srgbClr val="FFFFFF"/>
                </a:solidFill>
                <a:latin typeface="Trebuchet MS"/>
                <a:cs typeface="Trebuchet MS"/>
              </a:rPr>
              <a:t> line </a:t>
            </a:r>
            <a:r>
              <a:rPr sz="1000" b="1" spc="50" dirty="0">
                <a:solidFill>
                  <a:srgbClr val="FFFFFF"/>
                </a:solidFill>
                <a:latin typeface="Trebuchet MS"/>
                <a:cs typeface="Trebuchet MS"/>
              </a:rPr>
              <a:t>at</a:t>
            </a:r>
            <a:r>
              <a:rPr sz="1000" b="1" dirty="0">
                <a:solidFill>
                  <a:srgbClr val="FFFFFF"/>
                </a:solidFill>
                <a:latin typeface="Trebuchet MS"/>
                <a:cs typeface="Trebuchet MS"/>
              </a:rPr>
              <a:t> </a:t>
            </a:r>
            <a:r>
              <a:rPr sz="1000" b="1" spc="-10" dirty="0">
                <a:solidFill>
                  <a:schemeClr val="bg1"/>
                </a:solidFill>
                <a:latin typeface="Trebuchet MS"/>
                <a:cs typeface="Trebuchet MS"/>
                <a:hlinkClick r:id="rId3">
                  <a:extLst>
                    <a:ext uri="{A12FA001-AC4F-418D-AE19-62706E023703}">
                      <ahyp:hlinkClr xmlns:ahyp="http://schemas.microsoft.com/office/drawing/2018/hyperlinkcolor" val="tx"/>
                    </a:ext>
                  </a:extLst>
                </a:hlinkClick>
              </a:rPr>
              <a:t>denee.cassidy@salford.gov.uk</a:t>
            </a:r>
            <a:endParaRPr sz="1000" dirty="0">
              <a:solidFill>
                <a:schemeClr val="bg1"/>
              </a:solidFill>
              <a:latin typeface="Trebuchet MS"/>
              <a:cs typeface="Trebuchet MS"/>
            </a:endParaRPr>
          </a:p>
        </p:txBody>
      </p:sp>
      <p:sp>
        <p:nvSpPr>
          <p:cNvPr id="6" name="object 6"/>
          <p:cNvSpPr txBox="1"/>
          <p:nvPr/>
        </p:nvSpPr>
        <p:spPr>
          <a:xfrm>
            <a:off x="5245580" y="903975"/>
            <a:ext cx="2294255" cy="1006045"/>
          </a:xfrm>
          <a:prstGeom prst="rect">
            <a:avLst/>
          </a:prstGeom>
        </p:spPr>
        <p:txBody>
          <a:bodyPr vert="horz" wrap="square" lIns="0" tIns="12700" rIns="0" bIns="0" rtlCol="0">
            <a:spAutoFit/>
          </a:bodyPr>
          <a:lstStyle/>
          <a:p>
            <a:pPr marL="261620" marR="564515" indent="-95885">
              <a:lnSpc>
                <a:spcPct val="116300"/>
              </a:lnSpc>
              <a:spcBef>
                <a:spcPts val="100"/>
              </a:spcBef>
            </a:pPr>
            <a:r>
              <a:rPr sz="2900" b="1" dirty="0">
                <a:solidFill>
                  <a:schemeClr val="tx1"/>
                </a:solidFill>
                <a:latin typeface="Times New Roman"/>
                <a:cs typeface="Times New Roman"/>
              </a:rPr>
              <a:t>DID</a:t>
            </a:r>
            <a:r>
              <a:rPr sz="2900" b="1" spc="-15" dirty="0">
                <a:solidFill>
                  <a:schemeClr val="tx1"/>
                </a:solidFill>
                <a:latin typeface="Times New Roman"/>
                <a:cs typeface="Times New Roman"/>
              </a:rPr>
              <a:t> </a:t>
            </a:r>
            <a:r>
              <a:rPr sz="2900" b="1" spc="-95" dirty="0">
                <a:solidFill>
                  <a:schemeClr val="tx1"/>
                </a:solidFill>
                <a:latin typeface="Times New Roman"/>
                <a:cs typeface="Times New Roman"/>
              </a:rPr>
              <a:t>YOU </a:t>
            </a:r>
            <a:r>
              <a:rPr sz="2900" b="1" spc="-20" dirty="0">
                <a:solidFill>
                  <a:schemeClr val="tx1"/>
                </a:solidFill>
                <a:latin typeface="Times New Roman"/>
                <a:cs typeface="Times New Roman"/>
              </a:rPr>
              <a:t>KNOW?</a:t>
            </a:r>
            <a:endParaRPr sz="2900" dirty="0">
              <a:solidFill>
                <a:schemeClr val="tx1"/>
              </a:solidFill>
              <a:latin typeface="Times New Roman"/>
              <a:cs typeface="Times New Roman"/>
            </a:endParaRPr>
          </a:p>
        </p:txBody>
      </p:sp>
      <p:sp>
        <p:nvSpPr>
          <p:cNvPr id="9" name="Title 8">
            <a:extLst>
              <a:ext uri="{FF2B5EF4-FFF2-40B4-BE49-F238E27FC236}">
                <a16:creationId xmlns:a16="http://schemas.microsoft.com/office/drawing/2014/main" id="{164949E6-6C54-E8CD-B9B6-9DE229C17B20}"/>
              </a:ext>
            </a:extLst>
          </p:cNvPr>
          <p:cNvSpPr>
            <a:spLocks noGrp="1"/>
          </p:cNvSpPr>
          <p:nvPr>
            <p:ph type="title" idx="4294967295"/>
          </p:nvPr>
        </p:nvSpPr>
        <p:spPr>
          <a:xfrm>
            <a:off x="5279831" y="-446276"/>
            <a:ext cx="1581150" cy="446276"/>
          </a:xfrm>
        </p:spPr>
        <p:txBody>
          <a:bodyPr wrap="square" lIns="0" tIns="0" rIns="0" bIns="0" anchor="b">
            <a:spAutoFit/>
          </a:bodyPr>
          <a:lstStyle/>
          <a:p>
            <a:r>
              <a:rPr lang="en-GB" dirty="0">
                <a:solidFill>
                  <a:schemeClr val="tx1"/>
                </a:solidFill>
              </a:rPr>
              <a:t>Page 2</a:t>
            </a:r>
          </a:p>
        </p:txBody>
      </p:sp>
      <p:sp>
        <p:nvSpPr>
          <p:cNvPr id="7" name="TextBox 6">
            <a:extLst>
              <a:ext uri="{FF2B5EF4-FFF2-40B4-BE49-F238E27FC236}">
                <a16:creationId xmlns:a16="http://schemas.microsoft.com/office/drawing/2014/main" id="{659CAB5C-3819-998E-54A2-3EAC23C28DE2}"/>
              </a:ext>
            </a:extLst>
          </p:cNvPr>
          <p:cNvSpPr txBox="1"/>
          <p:nvPr/>
        </p:nvSpPr>
        <p:spPr>
          <a:xfrm>
            <a:off x="196850" y="903975"/>
            <a:ext cx="4495800" cy="523220"/>
          </a:xfrm>
          <a:prstGeom prst="rect">
            <a:avLst/>
          </a:prstGeom>
          <a:noFill/>
        </p:spPr>
        <p:txBody>
          <a:bodyPr wrap="square" rtlCol="0">
            <a:spAutoFit/>
          </a:bodyPr>
          <a:lstStyle/>
          <a:p>
            <a:pPr algn="l" fontAlgn="base"/>
            <a:endParaRPr lang="en-US" sz="1400" dirty="0">
              <a:solidFill>
                <a:srgbClr val="141414"/>
              </a:solidFill>
              <a:latin typeface="Arial" panose="020B0604020202020204" pitchFamily="34" charset="0"/>
              <a:cs typeface="Arial" panose="020B0604020202020204" pitchFamily="34" charset="0"/>
            </a:endParaRPr>
          </a:p>
          <a:p>
            <a:endParaRPr lang="en-GB" sz="1400" b="1" dirty="0"/>
          </a:p>
        </p:txBody>
      </p:sp>
      <p:sp>
        <p:nvSpPr>
          <p:cNvPr id="10" name="TextBox 9">
            <a:extLst>
              <a:ext uri="{FF2B5EF4-FFF2-40B4-BE49-F238E27FC236}">
                <a16:creationId xmlns:a16="http://schemas.microsoft.com/office/drawing/2014/main" id="{0DECE65C-7EAF-07B2-2509-0DFF73B81ED7}"/>
              </a:ext>
            </a:extLst>
          </p:cNvPr>
          <p:cNvSpPr txBox="1"/>
          <p:nvPr/>
        </p:nvSpPr>
        <p:spPr>
          <a:xfrm>
            <a:off x="196312" y="1158875"/>
            <a:ext cx="4063454" cy="604781"/>
          </a:xfrm>
          <a:prstGeom prst="rect">
            <a:avLst/>
          </a:prstGeom>
          <a:noFill/>
        </p:spPr>
        <p:txBody>
          <a:bodyPr wrap="square" rtlCol="0">
            <a:spAutoFit/>
          </a:bodyPr>
          <a:lstStyle/>
          <a:p>
            <a:pPr>
              <a:lnSpc>
                <a:spcPct val="90000"/>
              </a:lnSpc>
              <a:spcBef>
                <a:spcPts val="750"/>
              </a:spcBef>
            </a:pPr>
            <a:endParaRPr lang="en-GB" sz="1700" dirty="0">
              <a:effectLst/>
              <a:latin typeface="Times New Roman" panose="02020603050405020304" pitchFamily="18" charset="0"/>
              <a:ea typeface="Times New Roman" panose="02020603050405020304" pitchFamily="18" charset="0"/>
            </a:endParaRPr>
          </a:p>
          <a:p>
            <a:endParaRPr lang="en-US" dirty="0"/>
          </a:p>
        </p:txBody>
      </p:sp>
      <p:sp>
        <p:nvSpPr>
          <p:cNvPr id="11" name="TextBox 10">
            <a:extLst>
              <a:ext uri="{FF2B5EF4-FFF2-40B4-BE49-F238E27FC236}">
                <a16:creationId xmlns:a16="http://schemas.microsoft.com/office/drawing/2014/main" id="{44EB1F72-3E34-8BA5-BD1B-C8DD0E439AB3}"/>
              </a:ext>
            </a:extLst>
          </p:cNvPr>
          <p:cNvSpPr txBox="1"/>
          <p:nvPr/>
        </p:nvSpPr>
        <p:spPr>
          <a:xfrm>
            <a:off x="543298" y="1103845"/>
            <a:ext cx="3916522" cy="8740854"/>
          </a:xfrm>
          <a:prstGeom prst="rect">
            <a:avLst/>
          </a:prstGeom>
          <a:noFill/>
        </p:spPr>
        <p:txBody>
          <a:bodyPr wrap="square" rtlCol="0">
            <a:spAutoFit/>
          </a:bodyPr>
          <a:lstStyle/>
          <a:p>
            <a:r>
              <a:rPr lang="en-US" sz="1600" dirty="0"/>
              <a:t>The Home Office funds organisations, like the ones below, as part of a victim and survivor pathway. This helps victims and survivors cope with, and recover from, the impact and consequences of a terrorist attack. Victims are referred or can self-refer. </a:t>
            </a:r>
          </a:p>
          <a:p>
            <a:endParaRPr lang="en-US" sz="1600" dirty="0"/>
          </a:p>
          <a:p>
            <a:r>
              <a:rPr lang="en-US" sz="1600" dirty="0"/>
              <a:t>Victim Support - conducts terror incident needs assessments (TINA) for each survivor - they refer individuals on to the following services if appropriate. </a:t>
            </a:r>
          </a:p>
          <a:p>
            <a:endParaRPr lang="en-US" sz="1600" dirty="0"/>
          </a:p>
          <a:p>
            <a:r>
              <a:rPr lang="en-US" sz="1600" dirty="0"/>
              <a:t>The victim or survivor owns the TINA and takes it with them as they access each support organisation in the pathway, so that they don’t have to repeat their story.</a:t>
            </a:r>
          </a:p>
          <a:p>
            <a:endParaRPr lang="en-US" sz="1600" dirty="0"/>
          </a:p>
          <a:p>
            <a:r>
              <a:rPr lang="en-US" sz="1600" dirty="0"/>
              <a:t>South London and Maudsley NHS Foundation Trust (SLAM) – provides clinical mental health assessments and onward referral for those affected by terrorism.</a:t>
            </a:r>
          </a:p>
          <a:p>
            <a:endParaRPr lang="en-US" sz="1600" dirty="0"/>
          </a:p>
          <a:p>
            <a:r>
              <a:rPr lang="en-US" sz="1600" dirty="0"/>
              <a:t>Tim Parry Johnathan Ball Peace Foundation – facilitates a long-term, peer support network to help victims and survivors of terrorism support each other.</a:t>
            </a:r>
          </a:p>
          <a:p>
            <a:endParaRPr lang="en-US" sz="1600" dirty="0"/>
          </a:p>
          <a:p>
            <a:r>
              <a:rPr lang="en-US" sz="1600" dirty="0"/>
              <a:t>Local support services will also be part of supporting people after an attack. Your local authority would provide you with this information at that point.</a:t>
            </a:r>
          </a:p>
          <a:p>
            <a:endParaRPr lang="en-US" sz="1600" dirty="0"/>
          </a:p>
          <a:p>
            <a:endParaRPr lang="en-US" dirty="0"/>
          </a:p>
        </p:txBody>
      </p:sp>
      <p:sp>
        <p:nvSpPr>
          <p:cNvPr id="13" name="TextBox 12">
            <a:extLst>
              <a:ext uri="{FF2B5EF4-FFF2-40B4-BE49-F238E27FC236}">
                <a16:creationId xmlns:a16="http://schemas.microsoft.com/office/drawing/2014/main" id="{D0FB9241-21A5-81F9-CC0C-9B882BFAABDF}"/>
              </a:ext>
            </a:extLst>
          </p:cNvPr>
          <p:cNvSpPr txBox="1"/>
          <p:nvPr/>
        </p:nvSpPr>
        <p:spPr>
          <a:xfrm>
            <a:off x="5005816" y="2269012"/>
            <a:ext cx="2452932" cy="4154984"/>
          </a:xfrm>
          <a:prstGeom prst="rect">
            <a:avLst/>
          </a:prstGeom>
          <a:noFill/>
        </p:spPr>
        <p:txBody>
          <a:bodyPr wrap="square" rtlCol="0">
            <a:spAutoFit/>
          </a:bodyPr>
          <a:lstStyle/>
          <a:p>
            <a:r>
              <a:rPr lang="en-US" sz="2400" dirty="0"/>
              <a:t>That race is the highest reported strand of hate crime followed by sexual orientation, disability, religion, transgender and alternative subculture.</a:t>
            </a:r>
            <a:endParaRPr lang="en-GB"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a:extLst>
              <a:ext uri="{C183D7F6-B498-43B3-948B-1728B52AA6E4}">
                <adec:decorative xmlns:adec="http://schemas.microsoft.com/office/drawing/2017/decorative" val="1"/>
              </a:ext>
            </a:extLst>
          </p:cNvPr>
          <p:cNvGrpSpPr/>
          <p:nvPr/>
        </p:nvGrpSpPr>
        <p:grpSpPr>
          <a:xfrm>
            <a:off x="4892704" y="877057"/>
            <a:ext cx="2663825" cy="9346234"/>
            <a:chOff x="4892704" y="906267"/>
            <a:chExt cx="2663825" cy="9074150"/>
          </a:xfrm>
        </p:grpSpPr>
        <p:sp>
          <p:nvSpPr>
            <p:cNvPr id="3" name="object 3"/>
            <p:cNvSpPr/>
            <p:nvPr/>
          </p:nvSpPr>
          <p:spPr>
            <a:xfrm>
              <a:off x="4892704" y="906267"/>
              <a:ext cx="2663825" cy="5882005"/>
            </a:xfrm>
            <a:custGeom>
              <a:avLst/>
              <a:gdLst/>
              <a:ahLst/>
              <a:cxnLst/>
              <a:rect l="l" t="t" r="r" b="b"/>
              <a:pathLst>
                <a:path w="2663825" h="5882005">
                  <a:moveTo>
                    <a:pt x="0" y="0"/>
                  </a:moveTo>
                  <a:lnTo>
                    <a:pt x="2663286" y="0"/>
                  </a:lnTo>
                  <a:lnTo>
                    <a:pt x="2663286" y="5881492"/>
                  </a:lnTo>
                  <a:lnTo>
                    <a:pt x="0" y="5881492"/>
                  </a:lnTo>
                  <a:lnTo>
                    <a:pt x="0" y="0"/>
                  </a:lnTo>
                  <a:close/>
                </a:path>
              </a:pathLst>
            </a:custGeom>
            <a:solidFill>
              <a:srgbClr val="F15353"/>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4892704" y="6601639"/>
              <a:ext cx="2663287" cy="3378535"/>
            </a:xfrm>
            <a:prstGeom prst="rect">
              <a:avLst/>
            </a:prstGeom>
          </p:spPr>
        </p:pic>
      </p:grpSp>
      <p:sp>
        <p:nvSpPr>
          <p:cNvPr id="8" name="object 8"/>
          <p:cNvSpPr txBox="1"/>
          <p:nvPr/>
        </p:nvSpPr>
        <p:spPr>
          <a:xfrm>
            <a:off x="4120832" y="10074784"/>
            <a:ext cx="3358515" cy="541020"/>
          </a:xfrm>
          <a:prstGeom prst="rect">
            <a:avLst/>
          </a:prstGeom>
        </p:spPr>
        <p:txBody>
          <a:bodyPr vert="horz" wrap="square" lIns="0" tIns="1905" rIns="0" bIns="0" rtlCol="0">
            <a:spAutoFit/>
          </a:bodyPr>
          <a:lstStyle/>
          <a:p>
            <a:pPr marL="956310" marR="5080" indent="-944244" algn="r">
              <a:lnSpc>
                <a:spcPct val="112400"/>
              </a:lnSpc>
              <a:spcBef>
                <a:spcPts val="15"/>
              </a:spcBef>
            </a:pPr>
            <a:r>
              <a:rPr sz="1000" b="1" dirty="0">
                <a:solidFill>
                  <a:srgbClr val="FFFFFF"/>
                </a:solidFill>
                <a:latin typeface="Trebuchet MS"/>
                <a:cs typeface="Trebuchet MS"/>
              </a:rPr>
              <a:t>Have</a:t>
            </a:r>
            <a:r>
              <a:rPr sz="1000" b="1" spc="130" dirty="0">
                <a:solidFill>
                  <a:srgbClr val="FFFFFF"/>
                </a:solidFill>
                <a:latin typeface="Trebuchet MS"/>
                <a:cs typeface="Trebuchet MS"/>
              </a:rPr>
              <a:t> </a:t>
            </a:r>
            <a:r>
              <a:rPr sz="1000" b="1" spc="65" dirty="0">
                <a:solidFill>
                  <a:srgbClr val="FFFFFF"/>
                </a:solidFill>
                <a:latin typeface="Trebuchet MS"/>
                <a:cs typeface="Trebuchet MS"/>
              </a:rPr>
              <a:t>a</a:t>
            </a:r>
            <a:r>
              <a:rPr sz="1000" b="1" spc="135" dirty="0">
                <a:solidFill>
                  <a:srgbClr val="FFFFFF"/>
                </a:solidFill>
                <a:latin typeface="Trebuchet MS"/>
                <a:cs typeface="Trebuchet MS"/>
              </a:rPr>
              <a:t> </a:t>
            </a:r>
            <a:r>
              <a:rPr sz="1000" b="1" dirty="0">
                <a:solidFill>
                  <a:srgbClr val="FFFFFF"/>
                </a:solidFill>
                <a:latin typeface="Trebuchet MS"/>
                <a:cs typeface="Trebuchet MS"/>
              </a:rPr>
              <a:t>question</a:t>
            </a:r>
            <a:r>
              <a:rPr sz="1000" b="1" spc="135" dirty="0">
                <a:solidFill>
                  <a:srgbClr val="FFFFFF"/>
                </a:solidFill>
                <a:latin typeface="Trebuchet MS"/>
                <a:cs typeface="Trebuchet MS"/>
              </a:rPr>
              <a:t> </a:t>
            </a:r>
            <a:r>
              <a:rPr sz="1000" b="1" dirty="0">
                <a:solidFill>
                  <a:srgbClr val="FFFFFF"/>
                </a:solidFill>
                <a:latin typeface="Trebuchet MS"/>
                <a:cs typeface="Trebuchet MS"/>
              </a:rPr>
              <a:t>about</a:t>
            </a:r>
            <a:r>
              <a:rPr sz="1000" b="1" spc="135" dirty="0">
                <a:solidFill>
                  <a:srgbClr val="FFFFFF"/>
                </a:solidFill>
                <a:latin typeface="Trebuchet MS"/>
                <a:cs typeface="Trebuchet MS"/>
              </a:rPr>
              <a:t> </a:t>
            </a:r>
            <a:r>
              <a:rPr sz="1000" b="1" dirty="0">
                <a:solidFill>
                  <a:srgbClr val="FFFFFF"/>
                </a:solidFill>
                <a:latin typeface="Trebuchet MS"/>
                <a:cs typeface="Trebuchet MS"/>
              </a:rPr>
              <a:t>Prevent</a:t>
            </a:r>
            <a:r>
              <a:rPr sz="1000" b="1" spc="135" dirty="0">
                <a:solidFill>
                  <a:srgbClr val="FFFFFF"/>
                </a:solidFill>
                <a:latin typeface="Trebuchet MS"/>
                <a:cs typeface="Trebuchet MS"/>
              </a:rPr>
              <a:t> </a:t>
            </a:r>
            <a:r>
              <a:rPr sz="1000" b="1" dirty="0">
                <a:solidFill>
                  <a:srgbClr val="FFFFFF"/>
                </a:solidFill>
                <a:latin typeface="Trebuchet MS"/>
                <a:cs typeface="Trebuchet MS"/>
              </a:rPr>
              <a:t>or</a:t>
            </a:r>
            <a:r>
              <a:rPr sz="1000" b="1" spc="135" dirty="0">
                <a:solidFill>
                  <a:srgbClr val="FFFFFF"/>
                </a:solidFill>
                <a:latin typeface="Trebuchet MS"/>
                <a:cs typeface="Trebuchet MS"/>
              </a:rPr>
              <a:t> </a:t>
            </a:r>
            <a:r>
              <a:rPr sz="1000" b="1" dirty="0">
                <a:solidFill>
                  <a:srgbClr val="FFFFFF"/>
                </a:solidFill>
                <a:latin typeface="Trebuchet MS"/>
                <a:cs typeface="Trebuchet MS"/>
              </a:rPr>
              <a:t>Counter</a:t>
            </a:r>
            <a:r>
              <a:rPr sz="1000" b="1" spc="135" dirty="0">
                <a:solidFill>
                  <a:srgbClr val="FFFFFF"/>
                </a:solidFill>
                <a:latin typeface="Trebuchet MS"/>
                <a:cs typeface="Trebuchet MS"/>
              </a:rPr>
              <a:t> </a:t>
            </a:r>
            <a:r>
              <a:rPr sz="1000" b="1" spc="-10" dirty="0">
                <a:solidFill>
                  <a:srgbClr val="FFFFFF"/>
                </a:solidFill>
                <a:latin typeface="Trebuchet MS"/>
                <a:cs typeface="Trebuchet MS"/>
              </a:rPr>
              <a:t>Terrorism </a:t>
            </a:r>
            <a:r>
              <a:rPr sz="1000" b="1" spc="55" dirty="0">
                <a:solidFill>
                  <a:srgbClr val="FFFFFF"/>
                </a:solidFill>
                <a:latin typeface="Trebuchet MS"/>
                <a:cs typeface="Trebuchet MS"/>
              </a:rPr>
              <a:t>and</a:t>
            </a:r>
            <a:r>
              <a:rPr sz="1000" b="1" spc="30" dirty="0">
                <a:solidFill>
                  <a:srgbClr val="FFFFFF"/>
                </a:solidFill>
                <a:latin typeface="Trebuchet MS"/>
                <a:cs typeface="Trebuchet MS"/>
              </a:rPr>
              <a:t> </a:t>
            </a:r>
            <a:r>
              <a:rPr sz="1000" b="1" spc="55" dirty="0">
                <a:solidFill>
                  <a:srgbClr val="FFFFFF"/>
                </a:solidFill>
                <a:latin typeface="Trebuchet MS"/>
                <a:cs typeface="Trebuchet MS"/>
              </a:rPr>
              <a:t>how</a:t>
            </a:r>
            <a:r>
              <a:rPr sz="1000" b="1" spc="35" dirty="0">
                <a:solidFill>
                  <a:srgbClr val="FFFFFF"/>
                </a:solidFill>
                <a:latin typeface="Trebuchet MS"/>
                <a:cs typeface="Trebuchet MS"/>
              </a:rPr>
              <a:t> </a:t>
            </a:r>
            <a:r>
              <a:rPr sz="1000" b="1" dirty="0">
                <a:solidFill>
                  <a:srgbClr val="FFFFFF"/>
                </a:solidFill>
                <a:latin typeface="Trebuchet MS"/>
                <a:cs typeface="Trebuchet MS"/>
              </a:rPr>
              <a:t>it</a:t>
            </a:r>
            <a:r>
              <a:rPr sz="1000" b="1" spc="35" dirty="0">
                <a:solidFill>
                  <a:srgbClr val="FFFFFF"/>
                </a:solidFill>
                <a:latin typeface="Trebuchet MS"/>
                <a:cs typeface="Trebuchet MS"/>
              </a:rPr>
              <a:t> </a:t>
            </a:r>
            <a:r>
              <a:rPr sz="1000" b="1" dirty="0">
                <a:solidFill>
                  <a:srgbClr val="FFFFFF"/>
                </a:solidFill>
                <a:latin typeface="Trebuchet MS"/>
                <a:cs typeface="Trebuchet MS"/>
              </a:rPr>
              <a:t>affects</a:t>
            </a:r>
            <a:r>
              <a:rPr sz="1000" b="1" spc="30" dirty="0">
                <a:solidFill>
                  <a:srgbClr val="FFFFFF"/>
                </a:solidFill>
                <a:latin typeface="Trebuchet MS"/>
                <a:cs typeface="Trebuchet MS"/>
              </a:rPr>
              <a:t> </a:t>
            </a:r>
            <a:r>
              <a:rPr sz="1000" b="1" dirty="0">
                <a:solidFill>
                  <a:srgbClr val="FFFFFF"/>
                </a:solidFill>
                <a:latin typeface="Trebuchet MS"/>
                <a:cs typeface="Trebuchet MS"/>
              </a:rPr>
              <a:t>your</a:t>
            </a:r>
            <a:r>
              <a:rPr sz="1000" b="1" spc="35" dirty="0">
                <a:solidFill>
                  <a:srgbClr val="FFFFFF"/>
                </a:solidFill>
                <a:latin typeface="Trebuchet MS"/>
                <a:cs typeface="Trebuchet MS"/>
              </a:rPr>
              <a:t> </a:t>
            </a:r>
            <a:r>
              <a:rPr sz="1000" b="1" spc="-10" dirty="0">
                <a:solidFill>
                  <a:srgbClr val="FFFFFF"/>
                </a:solidFill>
                <a:latin typeface="Trebuchet MS"/>
                <a:cs typeface="Trebuchet MS"/>
              </a:rPr>
              <a:t>organisation?</a:t>
            </a:r>
            <a:endParaRPr sz="1000" dirty="0">
              <a:latin typeface="Trebuchet MS"/>
              <a:cs typeface="Trebuchet MS"/>
            </a:endParaRPr>
          </a:p>
          <a:p>
            <a:pPr marR="5080" algn="r">
              <a:lnSpc>
                <a:spcPct val="100000"/>
              </a:lnSpc>
              <a:spcBef>
                <a:spcPts val="150"/>
              </a:spcBef>
            </a:pPr>
            <a:r>
              <a:rPr sz="1000" b="1" spc="50" dirty="0">
                <a:solidFill>
                  <a:srgbClr val="FFFFFF"/>
                </a:solidFill>
                <a:latin typeface="Trebuchet MS"/>
                <a:cs typeface="Trebuchet MS"/>
              </a:rPr>
              <a:t>Drop</a:t>
            </a:r>
            <a:r>
              <a:rPr sz="1000" b="1" spc="-5" dirty="0">
                <a:solidFill>
                  <a:srgbClr val="FFFFFF"/>
                </a:solidFill>
                <a:latin typeface="Trebuchet MS"/>
                <a:cs typeface="Trebuchet MS"/>
              </a:rPr>
              <a:t> </a:t>
            </a:r>
            <a:r>
              <a:rPr sz="1000" b="1" spc="60" dirty="0">
                <a:solidFill>
                  <a:srgbClr val="FFFFFF"/>
                </a:solidFill>
                <a:latin typeface="Trebuchet MS"/>
                <a:cs typeface="Trebuchet MS"/>
              </a:rPr>
              <a:t>me</a:t>
            </a:r>
            <a:r>
              <a:rPr sz="1000" b="1" dirty="0">
                <a:solidFill>
                  <a:srgbClr val="FFFFFF"/>
                </a:solidFill>
                <a:latin typeface="Trebuchet MS"/>
                <a:cs typeface="Trebuchet MS"/>
              </a:rPr>
              <a:t> </a:t>
            </a:r>
            <a:r>
              <a:rPr sz="1000" b="1" spc="65" dirty="0">
                <a:solidFill>
                  <a:srgbClr val="FFFFFF"/>
                </a:solidFill>
                <a:latin typeface="Trebuchet MS"/>
                <a:cs typeface="Trebuchet MS"/>
              </a:rPr>
              <a:t>a</a:t>
            </a:r>
            <a:r>
              <a:rPr sz="1000" b="1" dirty="0">
                <a:solidFill>
                  <a:srgbClr val="FFFFFF"/>
                </a:solidFill>
                <a:latin typeface="Trebuchet MS"/>
                <a:cs typeface="Trebuchet MS"/>
              </a:rPr>
              <a:t> line </a:t>
            </a:r>
            <a:r>
              <a:rPr sz="1000" b="1" spc="50" dirty="0">
                <a:solidFill>
                  <a:srgbClr val="FFFFFF"/>
                </a:solidFill>
                <a:latin typeface="Trebuchet MS"/>
                <a:cs typeface="Trebuchet MS"/>
              </a:rPr>
              <a:t>at</a:t>
            </a:r>
            <a:r>
              <a:rPr sz="1000" b="1" dirty="0">
                <a:solidFill>
                  <a:srgbClr val="FFFFFF"/>
                </a:solidFill>
                <a:latin typeface="Trebuchet MS"/>
                <a:cs typeface="Trebuchet MS"/>
              </a:rPr>
              <a:t> </a:t>
            </a:r>
            <a:r>
              <a:rPr sz="1000" b="1" spc="-10" dirty="0">
                <a:solidFill>
                  <a:schemeClr val="bg1"/>
                </a:solidFill>
                <a:latin typeface="Trebuchet MS"/>
                <a:cs typeface="Trebuchet MS"/>
                <a:hlinkClick r:id="rId3">
                  <a:extLst>
                    <a:ext uri="{A12FA001-AC4F-418D-AE19-62706E023703}">
                      <ahyp:hlinkClr xmlns:ahyp="http://schemas.microsoft.com/office/drawing/2018/hyperlinkcolor" val="tx"/>
                    </a:ext>
                  </a:extLst>
                </a:hlinkClick>
              </a:rPr>
              <a:t>denee.cassidy@salford.gov.uk</a:t>
            </a:r>
            <a:endParaRPr sz="1000" dirty="0">
              <a:solidFill>
                <a:schemeClr val="bg1"/>
              </a:solidFill>
              <a:latin typeface="Trebuchet MS"/>
              <a:cs typeface="Trebuchet MS"/>
            </a:endParaRPr>
          </a:p>
        </p:txBody>
      </p:sp>
      <p:sp>
        <p:nvSpPr>
          <p:cNvPr id="6" name="object 6"/>
          <p:cNvSpPr txBox="1"/>
          <p:nvPr/>
        </p:nvSpPr>
        <p:spPr>
          <a:xfrm>
            <a:off x="5151380" y="924538"/>
            <a:ext cx="2294255" cy="1006045"/>
          </a:xfrm>
          <a:prstGeom prst="rect">
            <a:avLst/>
          </a:prstGeom>
        </p:spPr>
        <p:txBody>
          <a:bodyPr vert="horz" wrap="square" lIns="0" tIns="12700" rIns="0" bIns="0" rtlCol="0">
            <a:spAutoFit/>
          </a:bodyPr>
          <a:lstStyle/>
          <a:p>
            <a:pPr marL="261620" marR="564515" indent="-95885">
              <a:lnSpc>
                <a:spcPct val="116300"/>
              </a:lnSpc>
              <a:spcBef>
                <a:spcPts val="100"/>
              </a:spcBef>
            </a:pPr>
            <a:r>
              <a:rPr sz="2900" b="1" dirty="0">
                <a:solidFill>
                  <a:schemeClr val="tx1"/>
                </a:solidFill>
                <a:latin typeface="Times New Roman"/>
                <a:cs typeface="Times New Roman"/>
              </a:rPr>
              <a:t>DID</a:t>
            </a:r>
            <a:r>
              <a:rPr sz="2900" b="1" spc="-15" dirty="0">
                <a:solidFill>
                  <a:schemeClr val="tx1"/>
                </a:solidFill>
                <a:latin typeface="Times New Roman"/>
                <a:cs typeface="Times New Roman"/>
              </a:rPr>
              <a:t> </a:t>
            </a:r>
            <a:r>
              <a:rPr sz="2900" b="1" spc="-95" dirty="0">
                <a:solidFill>
                  <a:schemeClr val="tx1"/>
                </a:solidFill>
                <a:latin typeface="Times New Roman"/>
                <a:cs typeface="Times New Roman"/>
              </a:rPr>
              <a:t>YOU </a:t>
            </a:r>
            <a:r>
              <a:rPr sz="2900" b="1" spc="-20" dirty="0">
                <a:solidFill>
                  <a:schemeClr val="tx1"/>
                </a:solidFill>
                <a:latin typeface="Times New Roman"/>
                <a:cs typeface="Times New Roman"/>
              </a:rPr>
              <a:t>KNOW?</a:t>
            </a:r>
            <a:endParaRPr sz="2900" dirty="0">
              <a:solidFill>
                <a:schemeClr val="tx1"/>
              </a:solidFill>
              <a:latin typeface="Times New Roman"/>
              <a:cs typeface="Times New Roman"/>
            </a:endParaRPr>
          </a:p>
        </p:txBody>
      </p:sp>
      <p:sp>
        <p:nvSpPr>
          <p:cNvPr id="9" name="Title 8">
            <a:extLst>
              <a:ext uri="{FF2B5EF4-FFF2-40B4-BE49-F238E27FC236}">
                <a16:creationId xmlns:a16="http://schemas.microsoft.com/office/drawing/2014/main" id="{164949E6-6C54-E8CD-B9B6-9DE229C17B20}"/>
              </a:ext>
            </a:extLst>
          </p:cNvPr>
          <p:cNvSpPr>
            <a:spLocks noGrp="1"/>
          </p:cNvSpPr>
          <p:nvPr>
            <p:ph type="title" idx="4294967295"/>
          </p:nvPr>
        </p:nvSpPr>
        <p:spPr>
          <a:xfrm>
            <a:off x="5279831" y="-446276"/>
            <a:ext cx="1581150" cy="446276"/>
          </a:xfrm>
        </p:spPr>
        <p:txBody>
          <a:bodyPr wrap="square" lIns="0" tIns="0" rIns="0" bIns="0" anchor="b">
            <a:spAutoFit/>
          </a:bodyPr>
          <a:lstStyle/>
          <a:p>
            <a:r>
              <a:rPr lang="en-GB" dirty="0">
                <a:solidFill>
                  <a:schemeClr val="tx1"/>
                </a:solidFill>
              </a:rPr>
              <a:t>Page 3</a:t>
            </a:r>
          </a:p>
        </p:txBody>
      </p:sp>
      <p:pic>
        <p:nvPicPr>
          <p:cNvPr id="10" name="Picture 9" descr="A boat on the water&#10;&#10;Description automatically generated with medium confidence">
            <a:extLst>
              <a:ext uri="{FF2B5EF4-FFF2-40B4-BE49-F238E27FC236}">
                <a16:creationId xmlns:a16="http://schemas.microsoft.com/office/drawing/2014/main" id="{E2516C7F-050F-47AE-BE3F-12343B2E3F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2704" y="6614367"/>
            <a:ext cx="2663287" cy="3383946"/>
          </a:xfrm>
          <a:prstGeom prst="rect">
            <a:avLst/>
          </a:prstGeom>
        </p:spPr>
      </p:pic>
      <p:sp>
        <p:nvSpPr>
          <p:cNvPr id="7" name="TextBox 6">
            <a:extLst>
              <a:ext uri="{FF2B5EF4-FFF2-40B4-BE49-F238E27FC236}">
                <a16:creationId xmlns:a16="http://schemas.microsoft.com/office/drawing/2014/main" id="{BA9874F6-469C-488E-8F05-E5913B6B1500}"/>
              </a:ext>
            </a:extLst>
          </p:cNvPr>
          <p:cNvSpPr txBox="1"/>
          <p:nvPr/>
        </p:nvSpPr>
        <p:spPr>
          <a:xfrm>
            <a:off x="110865" y="877057"/>
            <a:ext cx="4705195" cy="1107996"/>
          </a:xfrm>
          <a:prstGeom prst="rect">
            <a:avLst/>
          </a:prstGeom>
          <a:noFill/>
        </p:spPr>
        <p:txBody>
          <a:bodyPr wrap="square" rtlCol="0">
            <a:spAutoFit/>
          </a:bodyPr>
          <a:lstStyle/>
          <a:p>
            <a:pPr algn="l"/>
            <a:endParaRPr lang="en-GB" b="1" dirty="0"/>
          </a:p>
          <a:p>
            <a:endParaRPr lang="en-GB" sz="1600" dirty="0"/>
          </a:p>
          <a:p>
            <a:endParaRPr lang="en-GB" sz="1600" dirty="0"/>
          </a:p>
          <a:p>
            <a:endParaRPr lang="en-GB" sz="1600" dirty="0"/>
          </a:p>
        </p:txBody>
      </p:sp>
      <p:sp>
        <p:nvSpPr>
          <p:cNvPr id="12" name="object 5">
            <a:extLst>
              <a:ext uri="{FF2B5EF4-FFF2-40B4-BE49-F238E27FC236}">
                <a16:creationId xmlns:a16="http://schemas.microsoft.com/office/drawing/2014/main" id="{FEB3561A-9925-73F8-B9E1-ED53DE0C6334}"/>
              </a:ext>
            </a:extLst>
          </p:cNvPr>
          <p:cNvSpPr txBox="1"/>
          <p:nvPr/>
        </p:nvSpPr>
        <p:spPr>
          <a:xfrm>
            <a:off x="5683250" y="379553"/>
            <a:ext cx="1371600" cy="165430"/>
          </a:xfrm>
          <a:prstGeom prst="rect">
            <a:avLst/>
          </a:prstGeom>
        </p:spPr>
        <p:txBody>
          <a:bodyPr vert="horz" wrap="square" lIns="0" tIns="11430" rIns="0" bIns="0" rtlCol="0">
            <a:spAutoFit/>
          </a:bodyPr>
          <a:lstStyle/>
          <a:p>
            <a:pPr marL="12700">
              <a:lnSpc>
                <a:spcPct val="100000"/>
              </a:lnSpc>
              <a:spcBef>
                <a:spcPts val="90"/>
              </a:spcBef>
            </a:pPr>
            <a:r>
              <a:rPr lang="en-GB" sz="1000" spc="265" dirty="0">
                <a:solidFill>
                  <a:srgbClr val="212121"/>
                </a:solidFill>
                <a:latin typeface="Times New Roman"/>
                <a:cs typeface="Times New Roman"/>
              </a:rPr>
              <a:t>May 2023</a:t>
            </a:r>
            <a:endParaRPr sz="1000" dirty="0">
              <a:latin typeface="Times New Roman"/>
              <a:cs typeface="Times New Roman"/>
            </a:endParaRPr>
          </a:p>
        </p:txBody>
      </p:sp>
      <p:sp>
        <p:nvSpPr>
          <p:cNvPr id="5" name="TextBox 4">
            <a:extLst>
              <a:ext uri="{FF2B5EF4-FFF2-40B4-BE49-F238E27FC236}">
                <a16:creationId xmlns:a16="http://schemas.microsoft.com/office/drawing/2014/main" id="{63DA0991-DE20-7F4C-2ED9-0083F1A6B63F}"/>
              </a:ext>
            </a:extLst>
          </p:cNvPr>
          <p:cNvSpPr txBox="1"/>
          <p:nvPr/>
        </p:nvSpPr>
        <p:spPr>
          <a:xfrm>
            <a:off x="425450" y="924538"/>
            <a:ext cx="3834316" cy="646331"/>
          </a:xfrm>
          <a:prstGeom prst="rect">
            <a:avLst/>
          </a:prstGeom>
          <a:noFill/>
        </p:spPr>
        <p:txBody>
          <a:bodyPr wrap="square" rtlCol="0">
            <a:spAutoFit/>
          </a:bodyPr>
          <a:lstStyle/>
          <a:p>
            <a:endParaRPr lang="en-US" dirty="0"/>
          </a:p>
          <a:p>
            <a:endParaRPr lang="en-US" dirty="0"/>
          </a:p>
        </p:txBody>
      </p:sp>
      <p:sp>
        <p:nvSpPr>
          <p:cNvPr id="11" name="TextBox 10">
            <a:extLst>
              <a:ext uri="{FF2B5EF4-FFF2-40B4-BE49-F238E27FC236}">
                <a16:creationId xmlns:a16="http://schemas.microsoft.com/office/drawing/2014/main" id="{C12A3E50-B634-C401-BBB9-DA96D303F9DE}"/>
              </a:ext>
            </a:extLst>
          </p:cNvPr>
          <p:cNvSpPr txBox="1"/>
          <p:nvPr/>
        </p:nvSpPr>
        <p:spPr>
          <a:xfrm>
            <a:off x="0" y="733226"/>
            <a:ext cx="4892166" cy="9725739"/>
          </a:xfrm>
          <a:prstGeom prst="rect">
            <a:avLst/>
          </a:prstGeom>
          <a:noFill/>
        </p:spPr>
        <p:txBody>
          <a:bodyPr wrap="square" rtlCol="0">
            <a:spAutoFit/>
          </a:bodyPr>
          <a:lstStyle/>
          <a:p>
            <a:endParaRPr lang="en-US" sz="1600" dirty="0"/>
          </a:p>
          <a:p>
            <a:r>
              <a:rPr lang="en-US" sz="1600" dirty="0"/>
              <a:t>Support services are available for victims or survivors of attacks in the UK, or when returning to the UK following an attack overseas, as well as those affected by historic attacks who would need more support.</a:t>
            </a:r>
          </a:p>
          <a:p>
            <a:endParaRPr lang="en-US" sz="1600" dirty="0"/>
          </a:p>
          <a:p>
            <a:r>
              <a:rPr lang="en-US" sz="1600" dirty="0"/>
              <a:t>If you feel that you, or someone you know, needs support following an attack, emotional and practical support is available for you.</a:t>
            </a:r>
          </a:p>
          <a:p>
            <a:endParaRPr lang="en-US" sz="1600" dirty="0"/>
          </a:p>
          <a:p>
            <a:r>
              <a:rPr lang="en-US" sz="1600" dirty="0"/>
              <a:t>Victim Support - contact their free 24/7 support line on 0808 168 9111, or on live chat by visiting </a:t>
            </a:r>
            <a:r>
              <a:rPr lang="en-US" sz="1600" dirty="0">
                <a:hlinkClick r:id="rId5"/>
              </a:rPr>
              <a:t>http://www.victimsupport.org.uk/live-chat</a:t>
            </a:r>
            <a:r>
              <a:rPr lang="en-US" sz="1600" dirty="0"/>
              <a:t> </a:t>
            </a:r>
          </a:p>
          <a:p>
            <a:endParaRPr lang="en-US" sz="1600" dirty="0"/>
          </a:p>
          <a:p>
            <a:r>
              <a:rPr lang="en-US" sz="1600" dirty="0"/>
              <a:t>Cruse Bereavement Support provides counselling, support and services to the friends and relatives of someone who has died, to help them understand their grief and cope with their loss.</a:t>
            </a:r>
          </a:p>
          <a:p>
            <a:endParaRPr lang="en-US" sz="1600" dirty="0"/>
          </a:p>
          <a:p>
            <a:r>
              <a:rPr lang="en-US" sz="1600" dirty="0"/>
              <a:t>Mind is a mental health charity providing advice and support to empower anyone experiencing mental health problems, as well as their friends and family. Including post traumatic stress disorder. Mind has branches around the country and a list can be found on their website.</a:t>
            </a:r>
          </a:p>
          <a:p>
            <a:endParaRPr lang="en-US" sz="1600" dirty="0"/>
          </a:p>
          <a:p>
            <a:r>
              <a:rPr lang="en-US" sz="1600" dirty="0"/>
              <a:t>Relate provides information and support to help people with their relationships including face-to-face counselling, online and telephone counselling for people at any age and any stage of couple, family and social relationships.</a:t>
            </a:r>
          </a:p>
          <a:p>
            <a:endParaRPr lang="en-US" sz="1600" dirty="0"/>
          </a:p>
          <a:p>
            <a:r>
              <a:rPr lang="en-US" sz="1600" dirty="0"/>
              <a:t>The Samaritans provide confidential, unbiased emotional support, 24 hours a day, for people who feel distressed, desperate or suicidal. Helpline: 08457 90 90 90</a:t>
            </a:r>
          </a:p>
          <a:p>
            <a:endParaRPr lang="en-US" sz="1600" dirty="0"/>
          </a:p>
          <a:p>
            <a:endParaRPr lang="en-US" dirty="0"/>
          </a:p>
        </p:txBody>
      </p:sp>
      <p:sp>
        <p:nvSpPr>
          <p:cNvPr id="14" name="TextBox 13">
            <a:extLst>
              <a:ext uri="{FF2B5EF4-FFF2-40B4-BE49-F238E27FC236}">
                <a16:creationId xmlns:a16="http://schemas.microsoft.com/office/drawing/2014/main" id="{975F1CD7-3120-3C47-515A-D3542B7EC2D2}"/>
              </a:ext>
            </a:extLst>
          </p:cNvPr>
          <p:cNvSpPr txBox="1"/>
          <p:nvPr/>
        </p:nvSpPr>
        <p:spPr>
          <a:xfrm rot="10800000" flipH="1" flipV="1">
            <a:off x="5089617" y="1978064"/>
            <a:ext cx="2586642" cy="3785652"/>
          </a:xfrm>
          <a:prstGeom prst="rect">
            <a:avLst/>
          </a:prstGeom>
          <a:noFill/>
        </p:spPr>
        <p:txBody>
          <a:bodyPr wrap="square" rtlCol="0">
            <a:spAutoFit/>
          </a:bodyPr>
          <a:lstStyle/>
          <a:p>
            <a:r>
              <a:rPr lang="en-US" sz="2400" dirty="0"/>
              <a:t>Reporting hate crime gives witnesses and victims the opportunity to be heard and take action around hate crime within their communities. </a:t>
            </a:r>
            <a:endParaRPr lang="en-GB" sz="2400" dirty="0"/>
          </a:p>
        </p:txBody>
      </p:sp>
    </p:spTree>
    <p:extLst>
      <p:ext uri="{BB962C8B-B14F-4D97-AF65-F5344CB8AC3E}">
        <p14:creationId xmlns:p14="http://schemas.microsoft.com/office/powerpoint/2010/main" val="4031286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a:extLst>
              <a:ext uri="{FF2B5EF4-FFF2-40B4-BE49-F238E27FC236}">
                <a16:creationId xmlns:a16="http://schemas.microsoft.com/office/drawing/2014/main" id="{E53F2C2F-D927-8FE1-6CFD-C8FC2BB0B374}"/>
              </a:ext>
              <a:ext uri="{C183D7F6-B498-43B3-948B-1728B52AA6E4}">
                <adec:decorative xmlns:adec="http://schemas.microsoft.com/office/drawing/2017/decorative" val="1"/>
              </a:ext>
            </a:extLst>
          </p:cNvPr>
          <p:cNvGrpSpPr/>
          <p:nvPr/>
        </p:nvGrpSpPr>
        <p:grpSpPr>
          <a:xfrm>
            <a:off x="4692621" y="622481"/>
            <a:ext cx="2863879" cy="9232530"/>
            <a:chOff x="4892704" y="906267"/>
            <a:chExt cx="2663825" cy="9074150"/>
          </a:xfrm>
        </p:grpSpPr>
        <p:sp>
          <p:nvSpPr>
            <p:cNvPr id="3" name="object 3">
              <a:extLst>
                <a:ext uri="{FF2B5EF4-FFF2-40B4-BE49-F238E27FC236}">
                  <a16:creationId xmlns:a16="http://schemas.microsoft.com/office/drawing/2014/main" id="{4D692EC8-9FBB-677C-4D80-668A714BCA64}"/>
                </a:ext>
              </a:extLst>
            </p:cNvPr>
            <p:cNvSpPr/>
            <p:nvPr/>
          </p:nvSpPr>
          <p:spPr>
            <a:xfrm>
              <a:off x="4892704" y="906267"/>
              <a:ext cx="2663825" cy="5882005"/>
            </a:xfrm>
            <a:custGeom>
              <a:avLst/>
              <a:gdLst/>
              <a:ahLst/>
              <a:cxnLst/>
              <a:rect l="l" t="t" r="r" b="b"/>
              <a:pathLst>
                <a:path w="2663825" h="5882005">
                  <a:moveTo>
                    <a:pt x="0" y="0"/>
                  </a:moveTo>
                  <a:lnTo>
                    <a:pt x="2663286" y="0"/>
                  </a:lnTo>
                  <a:lnTo>
                    <a:pt x="2663286" y="5881492"/>
                  </a:lnTo>
                  <a:lnTo>
                    <a:pt x="0" y="5881492"/>
                  </a:lnTo>
                  <a:lnTo>
                    <a:pt x="0" y="0"/>
                  </a:lnTo>
                  <a:close/>
                </a:path>
              </a:pathLst>
            </a:custGeom>
            <a:solidFill>
              <a:srgbClr val="F15353"/>
            </a:solidFill>
          </p:spPr>
          <p:txBody>
            <a:bodyPr wrap="square" lIns="0" tIns="0" rIns="0" bIns="0" rtlCol="0"/>
            <a:lstStyle/>
            <a:p>
              <a:endParaRPr dirty="0"/>
            </a:p>
          </p:txBody>
        </p:sp>
        <p:pic>
          <p:nvPicPr>
            <p:cNvPr id="4" name="object 4">
              <a:extLst>
                <a:ext uri="{FF2B5EF4-FFF2-40B4-BE49-F238E27FC236}">
                  <a16:creationId xmlns:a16="http://schemas.microsoft.com/office/drawing/2014/main" id="{FC6A3E6F-58A9-720B-01CE-559A57BED690}"/>
                </a:ext>
              </a:extLst>
            </p:cNvPr>
            <p:cNvPicPr/>
            <p:nvPr/>
          </p:nvPicPr>
          <p:blipFill>
            <a:blip r:embed="rId2" cstate="print"/>
            <a:stretch>
              <a:fillRect/>
            </a:stretch>
          </p:blipFill>
          <p:spPr>
            <a:xfrm>
              <a:off x="4892704" y="6601639"/>
              <a:ext cx="2663287" cy="3378535"/>
            </a:xfrm>
            <a:prstGeom prst="rect">
              <a:avLst/>
            </a:prstGeom>
          </p:spPr>
        </p:pic>
      </p:grpSp>
      <p:sp>
        <p:nvSpPr>
          <p:cNvPr id="6" name="TextBox 5">
            <a:extLst>
              <a:ext uri="{FF2B5EF4-FFF2-40B4-BE49-F238E27FC236}">
                <a16:creationId xmlns:a16="http://schemas.microsoft.com/office/drawing/2014/main" id="{FA6C70C4-493F-05CA-2638-185C274CCEAB}"/>
              </a:ext>
            </a:extLst>
          </p:cNvPr>
          <p:cNvSpPr txBox="1"/>
          <p:nvPr/>
        </p:nvSpPr>
        <p:spPr>
          <a:xfrm>
            <a:off x="4997450" y="654033"/>
            <a:ext cx="3947530" cy="1098378"/>
          </a:xfrm>
          <a:prstGeom prst="rect">
            <a:avLst/>
          </a:prstGeom>
          <a:noFill/>
        </p:spPr>
        <p:txBody>
          <a:bodyPr wrap="square">
            <a:spAutoFit/>
          </a:bodyPr>
          <a:lstStyle/>
          <a:p>
            <a:pPr marL="261620" marR="564515" lvl="0" indent="-95885" defTabSz="914400" eaLnBrk="1" fontAlgn="auto" latinLnBrk="0" hangingPunct="1">
              <a:lnSpc>
                <a:spcPct val="116300"/>
              </a:lnSpc>
              <a:spcBef>
                <a:spcPts val="100"/>
              </a:spcBef>
              <a:spcAft>
                <a:spcPts val="0"/>
              </a:spcAft>
              <a:buClrTx/>
              <a:buSzTx/>
              <a:buFontTx/>
              <a:buNone/>
              <a:tabLst/>
              <a:defRPr/>
            </a:pPr>
            <a:r>
              <a:rPr kumimoji="0" lang="en-GB" sz="2900" b="1" i="0" u="none" strike="noStrike" kern="0" cap="none" spc="0" normalizeH="0" baseline="0" noProof="0" dirty="0">
                <a:ln>
                  <a:noFill/>
                </a:ln>
                <a:solidFill>
                  <a:prstClr val="black"/>
                </a:solidFill>
                <a:effectLst/>
                <a:uLnTx/>
                <a:uFillTx/>
                <a:latin typeface="Times New Roman"/>
                <a:cs typeface="Times New Roman"/>
              </a:rPr>
              <a:t>DID</a:t>
            </a:r>
            <a:r>
              <a:rPr kumimoji="0" lang="en-GB" sz="2900" b="1" i="0" u="none" strike="noStrike" kern="0" cap="none" spc="-15" normalizeH="0" baseline="0" noProof="0" dirty="0">
                <a:ln>
                  <a:noFill/>
                </a:ln>
                <a:solidFill>
                  <a:prstClr val="black"/>
                </a:solidFill>
                <a:effectLst/>
                <a:uLnTx/>
                <a:uFillTx/>
                <a:latin typeface="Times New Roman"/>
                <a:cs typeface="Times New Roman"/>
              </a:rPr>
              <a:t> </a:t>
            </a:r>
            <a:r>
              <a:rPr kumimoji="0" lang="en-GB" sz="2900" b="1" i="0" u="none" strike="noStrike" kern="0" cap="none" spc="-95" normalizeH="0" baseline="0" noProof="0" dirty="0">
                <a:ln>
                  <a:noFill/>
                </a:ln>
                <a:solidFill>
                  <a:prstClr val="black"/>
                </a:solidFill>
                <a:effectLst/>
                <a:uLnTx/>
                <a:uFillTx/>
                <a:latin typeface="Times New Roman"/>
                <a:cs typeface="Times New Roman"/>
              </a:rPr>
              <a:t>YOU </a:t>
            </a:r>
          </a:p>
          <a:p>
            <a:pPr marL="261620" marR="564515" lvl="0" indent="-95885" defTabSz="914400" eaLnBrk="1" fontAlgn="auto" latinLnBrk="0" hangingPunct="1">
              <a:lnSpc>
                <a:spcPct val="116300"/>
              </a:lnSpc>
              <a:spcBef>
                <a:spcPts val="100"/>
              </a:spcBef>
              <a:spcAft>
                <a:spcPts val="0"/>
              </a:spcAft>
              <a:buClrTx/>
              <a:buSzTx/>
              <a:buFontTx/>
              <a:buNone/>
              <a:tabLst/>
              <a:defRPr/>
            </a:pPr>
            <a:r>
              <a:rPr kumimoji="0" lang="en-GB" sz="2900" b="1" i="0" u="none" strike="noStrike" kern="0" cap="none" spc="-20" normalizeH="0" baseline="0" noProof="0" dirty="0">
                <a:ln>
                  <a:noFill/>
                </a:ln>
                <a:solidFill>
                  <a:prstClr val="black"/>
                </a:solidFill>
                <a:effectLst/>
                <a:uLnTx/>
                <a:uFillTx/>
                <a:latin typeface="Times New Roman"/>
                <a:cs typeface="Times New Roman"/>
              </a:rPr>
              <a:t>KNOW?</a:t>
            </a:r>
            <a:endParaRPr kumimoji="0" lang="en-GB" sz="2900" b="0" i="0" u="none" strike="noStrike" kern="0" cap="none" spc="0" normalizeH="0" baseline="0" noProof="0" dirty="0">
              <a:ln>
                <a:noFill/>
              </a:ln>
              <a:solidFill>
                <a:prstClr val="black"/>
              </a:solidFill>
              <a:effectLst/>
              <a:uLnTx/>
              <a:uFillTx/>
              <a:latin typeface="Times New Roman"/>
              <a:cs typeface="Times New Roman"/>
            </a:endParaRPr>
          </a:p>
        </p:txBody>
      </p:sp>
      <p:sp>
        <p:nvSpPr>
          <p:cNvPr id="7" name="object 5">
            <a:extLst>
              <a:ext uri="{FF2B5EF4-FFF2-40B4-BE49-F238E27FC236}">
                <a16:creationId xmlns:a16="http://schemas.microsoft.com/office/drawing/2014/main" id="{74B884CE-7DFD-692A-F3AC-08F678BAE819}"/>
              </a:ext>
            </a:extLst>
          </p:cNvPr>
          <p:cNvSpPr txBox="1"/>
          <p:nvPr/>
        </p:nvSpPr>
        <p:spPr>
          <a:xfrm>
            <a:off x="5683250" y="268041"/>
            <a:ext cx="1371600" cy="165430"/>
          </a:xfrm>
          <a:prstGeom prst="rect">
            <a:avLst/>
          </a:prstGeom>
        </p:spPr>
        <p:txBody>
          <a:bodyPr vert="horz" wrap="square" lIns="0" tIns="11430" rIns="0" bIns="0" rtlCol="0">
            <a:spAutoFit/>
          </a:bodyPr>
          <a:lstStyle/>
          <a:p>
            <a:pPr marL="12700">
              <a:lnSpc>
                <a:spcPct val="100000"/>
              </a:lnSpc>
              <a:spcBef>
                <a:spcPts val="90"/>
              </a:spcBef>
            </a:pPr>
            <a:r>
              <a:rPr lang="en-GB" sz="1000" spc="265" dirty="0">
                <a:solidFill>
                  <a:srgbClr val="212121"/>
                </a:solidFill>
                <a:latin typeface="Times New Roman"/>
                <a:cs typeface="Times New Roman"/>
              </a:rPr>
              <a:t>May 2023</a:t>
            </a:r>
            <a:endParaRPr sz="1000" dirty="0">
              <a:latin typeface="Times New Roman"/>
              <a:cs typeface="Times New Roman"/>
            </a:endParaRPr>
          </a:p>
        </p:txBody>
      </p:sp>
      <p:sp>
        <p:nvSpPr>
          <p:cNvPr id="9" name="TextBox 8">
            <a:extLst>
              <a:ext uri="{FF2B5EF4-FFF2-40B4-BE49-F238E27FC236}">
                <a16:creationId xmlns:a16="http://schemas.microsoft.com/office/drawing/2014/main" id="{C3A65DB5-C125-58D0-024D-4CBCD1FC5133}"/>
              </a:ext>
            </a:extLst>
          </p:cNvPr>
          <p:cNvSpPr txBox="1"/>
          <p:nvPr/>
        </p:nvSpPr>
        <p:spPr>
          <a:xfrm>
            <a:off x="473927" y="777875"/>
            <a:ext cx="3778249" cy="10741402"/>
          </a:xfrm>
          <a:prstGeom prst="rect">
            <a:avLst/>
          </a:prstGeom>
          <a:noFill/>
        </p:spPr>
        <p:txBody>
          <a:bodyPr wrap="square" rtlCol="0">
            <a:spAutoFit/>
          </a:bodyPr>
          <a:lstStyle/>
          <a:p>
            <a:r>
              <a:rPr lang="en-US" sz="1600" b="1" dirty="0"/>
              <a:t>Young Person Support</a:t>
            </a:r>
          </a:p>
          <a:p>
            <a:endParaRPr lang="en-US" sz="1600" b="1" dirty="0"/>
          </a:p>
          <a:p>
            <a:r>
              <a:rPr lang="en-US" sz="1600" dirty="0"/>
              <a:t>When an attack occurs, children will hear about it in different ways, some of which may be inaccurate, untrue, or based on rumor or speculation. Wherever they happen, events may create feelings of anxiety and fear that children can find hard to articulate.</a:t>
            </a:r>
          </a:p>
          <a:p>
            <a:endParaRPr lang="en-US" sz="1600" b="1" dirty="0"/>
          </a:p>
          <a:p>
            <a:r>
              <a:rPr lang="en-US" sz="1600" dirty="0"/>
              <a:t>The NSPCC helpline can provide parents and </a:t>
            </a:r>
            <a:r>
              <a:rPr lang="en-US" sz="1600" dirty="0" err="1"/>
              <a:t>carers</a:t>
            </a:r>
            <a:r>
              <a:rPr lang="en-US" sz="1600" dirty="0"/>
              <a:t> with advice on how to speak to a child about a terrorist incident. This is also the number to dial if you are worried that a child is being radicalised or at risk of radicalisation: 0808 800 5000.</a:t>
            </a:r>
          </a:p>
          <a:p>
            <a:endParaRPr lang="en-US" sz="1600" dirty="0"/>
          </a:p>
          <a:p>
            <a:r>
              <a:rPr lang="en-US" sz="1600" dirty="0"/>
              <a:t>Childline is a free, private and confidential service for those under 19 in the UK, helping them deal with any issue which causes distress or concern. They can be contacted on 0800 1111.</a:t>
            </a:r>
          </a:p>
          <a:p>
            <a:endParaRPr lang="en-US" sz="1600" dirty="0"/>
          </a:p>
          <a:p>
            <a:r>
              <a:rPr lang="en-US" sz="1600" dirty="0"/>
              <a:t>The Department for Education has developed an Incident Response template for education leaders to refer to, in the event of a terrorist incident that impacts upon a school or college.</a:t>
            </a:r>
          </a:p>
          <a:p>
            <a:endParaRPr lang="en-US" sz="1600" dirty="0"/>
          </a:p>
          <a:p>
            <a:r>
              <a:rPr lang="en-US" sz="1600" dirty="0"/>
              <a:t>The </a:t>
            </a:r>
            <a:r>
              <a:rPr lang="en-US" sz="1600" b="1" dirty="0"/>
              <a:t>We Love Manchester </a:t>
            </a:r>
            <a:r>
              <a:rPr lang="en-US" sz="1600" dirty="0"/>
              <a:t>emergency fund has developed an animation for professionals within education as an introduction to trauma and recovery, and to facilitate the work they do in supporting students who have been affected by trauma.</a:t>
            </a:r>
          </a:p>
          <a:p>
            <a:endParaRPr lang="en-US" sz="1600" dirty="0"/>
          </a:p>
          <a:p>
            <a:endParaRPr lang="en-US" sz="1600" dirty="0"/>
          </a:p>
          <a:p>
            <a:endParaRPr lang="en-US" sz="1600" dirty="0"/>
          </a:p>
          <a:p>
            <a:endParaRPr lang="en-US" dirty="0"/>
          </a:p>
          <a:p>
            <a:endParaRPr lang="en-US" dirty="0"/>
          </a:p>
        </p:txBody>
      </p:sp>
      <p:pic>
        <p:nvPicPr>
          <p:cNvPr id="10" name="Picture 9">
            <a:extLst>
              <a:ext uri="{FF2B5EF4-FFF2-40B4-BE49-F238E27FC236}">
                <a16:creationId xmlns:a16="http://schemas.microsoft.com/office/drawing/2014/main" id="{6375245A-60A8-6BC3-A3DB-9F747A7D3BDA}"/>
              </a:ext>
            </a:extLst>
          </p:cNvPr>
          <p:cNvPicPr>
            <a:picLocks noChangeAspect="1"/>
          </p:cNvPicPr>
          <p:nvPr/>
        </p:nvPicPr>
        <p:blipFill>
          <a:blip r:embed="rId3"/>
          <a:stretch>
            <a:fillRect/>
          </a:stretch>
        </p:blipFill>
        <p:spPr>
          <a:xfrm>
            <a:off x="4655654" y="6531637"/>
            <a:ext cx="2937233" cy="3437504"/>
          </a:xfrm>
          <a:prstGeom prst="rect">
            <a:avLst/>
          </a:prstGeom>
        </p:spPr>
      </p:pic>
      <p:sp>
        <p:nvSpPr>
          <p:cNvPr id="12" name="TextBox 11">
            <a:extLst>
              <a:ext uri="{FF2B5EF4-FFF2-40B4-BE49-F238E27FC236}">
                <a16:creationId xmlns:a16="http://schemas.microsoft.com/office/drawing/2014/main" id="{147CCBDF-7980-A27A-F865-88223F6F95FD}"/>
              </a:ext>
            </a:extLst>
          </p:cNvPr>
          <p:cNvSpPr txBox="1"/>
          <p:nvPr/>
        </p:nvSpPr>
        <p:spPr>
          <a:xfrm>
            <a:off x="5025173" y="1783963"/>
            <a:ext cx="2057400" cy="4154984"/>
          </a:xfrm>
          <a:prstGeom prst="rect">
            <a:avLst/>
          </a:prstGeom>
          <a:noFill/>
        </p:spPr>
        <p:txBody>
          <a:bodyPr wrap="square">
            <a:spAutoFit/>
          </a:bodyPr>
          <a:lstStyle/>
          <a:p>
            <a:r>
              <a:rPr lang="en-US" sz="2400" dirty="0"/>
              <a:t>Salford City Council offer free training on hate crime SCC Prevent and hate crime training</a:t>
            </a:r>
            <a:endParaRPr lang="en-GB" sz="2400" dirty="0"/>
          </a:p>
          <a:p>
            <a:r>
              <a:rPr lang="en-US" sz="2400" dirty="0"/>
              <a:t>Link </a:t>
            </a:r>
          </a:p>
          <a:p>
            <a:r>
              <a:rPr lang="en-GB" sz="2400" u="sng" dirty="0">
                <a:solidFill>
                  <a:srgbClr val="000000"/>
                </a:solidFill>
                <a:effectLst/>
                <a:latin typeface="Calibri" panose="020F0502020204030204" pitchFamily="34" charset="0"/>
                <a:ea typeface="Times New Roman" panose="02020603050405020304" pitchFamily="18" charset="0"/>
                <a:hlinkClick r:id="rId4"/>
              </a:rPr>
              <a:t>SCC Prevent and hate crime training </a:t>
            </a:r>
            <a:r>
              <a:rPr lang="en-GB" sz="2400" u="sng" dirty="0">
                <a:solidFill>
                  <a:srgbClr val="000000"/>
                </a:solidFill>
                <a:effectLst/>
                <a:latin typeface="Calibri" panose="020F050202020403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427086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BB7C7"/>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7EC28A2-F022-C7B3-227A-9B9F122F6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69075"/>
            <a:ext cx="75565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1E9F1C83-8D2D-4F1A-4377-DFB66911F260}"/>
              </a:ext>
            </a:extLst>
          </p:cNvPr>
          <p:cNvPicPr>
            <a:picLocks noChangeAspect="1"/>
          </p:cNvPicPr>
          <p:nvPr/>
        </p:nvPicPr>
        <p:blipFill>
          <a:blip r:embed="rId3"/>
          <a:stretch>
            <a:fillRect/>
          </a:stretch>
        </p:blipFill>
        <p:spPr>
          <a:xfrm>
            <a:off x="174625" y="131923"/>
            <a:ext cx="7207250" cy="3939761"/>
          </a:xfrm>
          <a:prstGeom prst="rect">
            <a:avLst/>
          </a:prstGeom>
        </p:spPr>
      </p:pic>
      <p:sp>
        <p:nvSpPr>
          <p:cNvPr id="3" name="TextBox 2">
            <a:extLst>
              <a:ext uri="{FF2B5EF4-FFF2-40B4-BE49-F238E27FC236}">
                <a16:creationId xmlns:a16="http://schemas.microsoft.com/office/drawing/2014/main" id="{9ED7A171-AA63-939E-DFF9-3AA27ED7B7D5}"/>
              </a:ext>
            </a:extLst>
          </p:cNvPr>
          <p:cNvSpPr txBox="1"/>
          <p:nvPr/>
        </p:nvSpPr>
        <p:spPr>
          <a:xfrm>
            <a:off x="425450" y="4130675"/>
            <a:ext cx="6705600" cy="3293209"/>
          </a:xfrm>
          <a:prstGeom prst="rect">
            <a:avLst/>
          </a:prstGeom>
          <a:noFill/>
        </p:spPr>
        <p:txBody>
          <a:bodyPr wrap="square" rtlCol="0">
            <a:spAutoFit/>
          </a:bodyPr>
          <a:lstStyle/>
          <a:p>
            <a:r>
              <a:rPr lang="en-US" sz="1600" dirty="0"/>
              <a:t>We Invented the Weekend is funded by Salford City Council, </a:t>
            </a:r>
            <a:r>
              <a:rPr lang="en-US" sz="1600" dirty="0" err="1"/>
              <a:t>MediaCity</a:t>
            </a:r>
            <a:r>
              <a:rPr lang="en-US" sz="1600" dirty="0"/>
              <a:t> (a Peel Media Ltd and Landsec partnership), GMCA Culture Fund, Bupa and supported by Salford’s Culture &amp; Place Partnership, a cross-city collective delivering Suprema Lex, Salford’s strategy for culture, creativity and place which is led by The Lowry, Arts Council England, Salford City Council, Peel Media Ltd and the University of Salford.</a:t>
            </a:r>
          </a:p>
          <a:p>
            <a:r>
              <a:rPr lang="en-US" sz="1600" dirty="0"/>
              <a:t>The event delivery partner is Hemingway Design who hold an impressive track record of delivering large-scale public engagement events across the country.</a:t>
            </a:r>
          </a:p>
          <a:p>
            <a:r>
              <a:rPr lang="en-US" sz="1600" dirty="0"/>
              <a:t>We Invented the Weekend is a true partnership project with generous contribution to the festival content from a number of key partners including the BBC, The Lowry, University of Salford, the RHS, as well as many other arts and community organisations across the city.</a:t>
            </a:r>
          </a:p>
        </p:txBody>
      </p:sp>
    </p:spTree>
    <p:extLst>
      <p:ext uri="{BB962C8B-B14F-4D97-AF65-F5344CB8AC3E}">
        <p14:creationId xmlns:p14="http://schemas.microsoft.com/office/powerpoint/2010/main" val="17838136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28099</TotalTime>
  <Words>1467</Words>
  <Application>Microsoft Office PowerPoint</Application>
  <PresentationFormat>Custom</PresentationFormat>
  <Paragraphs>128</Paragraphs>
  <Slides>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Roboto</vt:lpstr>
      <vt:lpstr>Tahoma</vt:lpstr>
      <vt:lpstr>Times New Roman</vt:lpstr>
      <vt:lpstr>Trebuchet MS</vt:lpstr>
      <vt:lpstr>Office Theme</vt:lpstr>
      <vt:lpstr>A Note from Denee</vt:lpstr>
      <vt:lpstr>Page 3</vt:lpstr>
      <vt:lpstr>Page 2</vt:lpstr>
      <vt:lpstr>Page 3</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Note from Denee</dc:title>
  <cp:lastModifiedBy>Wright, Pamela</cp:lastModifiedBy>
  <cp:revision>93</cp:revision>
  <dcterms:created xsi:type="dcterms:W3CDTF">2022-07-21T14:32:19Z</dcterms:created>
  <dcterms:modified xsi:type="dcterms:W3CDTF">2023-04-28T14:02:26Z</dcterms:modified>
</cp:coreProperties>
</file>