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embeddedFontLst>
    <p:embeddedFont>
      <p:font typeface="Pacifico"/>
      <p:regular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schemas.openxmlformats.org/officeDocument/2006/relationships/font" Target="fonts/Pacifico-regular.fntdata"/><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16e666b1df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16e666b1df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16e666b1dff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16e666b1dff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16e666b1dff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16e666b1dff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 Id="rId3" Type="http://schemas.openxmlformats.org/officeDocument/2006/relationships/image" Target="../media/image10.jpg"/><Relationship Id="rId4" Type="http://schemas.openxmlformats.org/officeDocument/2006/relationships/image" Target="../media/image7.jpg"/><Relationship Id="rId5" Type="http://schemas.openxmlformats.org/officeDocument/2006/relationships/image" Target="../media/image5.jpg"/><Relationship Id="rId6" Type="http://schemas.openxmlformats.org/officeDocument/2006/relationships/image" Target="../media/image3.jpg"/><Relationship Id="rId7"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image" Target="../media/image8.jp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dk1"/>
            </a:gs>
            <a:gs pos="50000">
              <a:srgbClr val="3A3A3A"/>
            </a:gs>
            <a:gs pos="100000">
              <a:srgbClr val="737373"/>
            </a:gs>
          </a:gsLst>
          <a:lin ang="5400012" scaled="0"/>
        </a:gra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Black history month</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pic>
        <p:nvPicPr>
          <p:cNvPr id="56" name="Google Shape;56;p13"/>
          <p:cNvPicPr preferRelativeResize="0"/>
          <p:nvPr/>
        </p:nvPicPr>
        <p:blipFill>
          <a:blip r:embed="rId3">
            <a:alphaModFix/>
          </a:blip>
          <a:stretch>
            <a:fillRect/>
          </a:stretch>
        </p:blipFill>
        <p:spPr>
          <a:xfrm rot="-592531">
            <a:off x="101100" y="316257"/>
            <a:ext cx="2843452" cy="12582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p:tgtEl>
                                          <p:spTgt spid="5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56"/>
                                        </p:tgtEl>
                                        <p:attrNameLst>
                                          <p:attrName>style.visibility</p:attrName>
                                        </p:attrNameLst>
                                      </p:cBhvr>
                                      <p:to>
                                        <p:strVal val="visible"/>
                                      </p:to>
                                    </p:set>
                                    <p:anim calcmode="lin" valueType="num">
                                      <p:cBhvr additive="base">
                                        <p:cTn dur="1000"/>
                                        <p:tgtEl>
                                          <p:spTgt spid="5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type="title"/>
          </p:nvPr>
        </p:nvSpPr>
        <p:spPr>
          <a:xfrm>
            <a:off x="0" y="53275"/>
            <a:ext cx="28602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acifico"/>
                <a:ea typeface="Pacifico"/>
                <a:cs typeface="Pacifico"/>
                <a:sym typeface="Pacifico"/>
              </a:rPr>
              <a:t>Ivory Bangle Lady</a:t>
            </a:r>
            <a:endParaRPr>
              <a:latin typeface="Pacifico"/>
              <a:ea typeface="Pacifico"/>
              <a:cs typeface="Pacifico"/>
              <a:sym typeface="Pacifico"/>
            </a:endParaRPr>
          </a:p>
        </p:txBody>
      </p:sp>
      <p:pic>
        <p:nvPicPr>
          <p:cNvPr id="62" name="Google Shape;62;p14"/>
          <p:cNvPicPr preferRelativeResize="0"/>
          <p:nvPr/>
        </p:nvPicPr>
        <p:blipFill>
          <a:blip r:embed="rId3">
            <a:alphaModFix/>
          </a:blip>
          <a:stretch>
            <a:fillRect/>
          </a:stretch>
        </p:blipFill>
        <p:spPr>
          <a:xfrm>
            <a:off x="6858000" y="0"/>
            <a:ext cx="2286000" cy="2286000"/>
          </a:xfrm>
          <a:prstGeom prst="rect">
            <a:avLst/>
          </a:prstGeom>
          <a:noFill/>
          <a:ln>
            <a:noFill/>
          </a:ln>
        </p:spPr>
      </p:pic>
      <p:sp>
        <p:nvSpPr>
          <p:cNvPr id="63" name="Google Shape;63;p14"/>
          <p:cNvSpPr txBox="1"/>
          <p:nvPr/>
        </p:nvSpPr>
        <p:spPr>
          <a:xfrm>
            <a:off x="164300" y="834075"/>
            <a:ext cx="6693600" cy="1293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latin typeface="Pacifico"/>
                <a:ea typeface="Pacifico"/>
                <a:cs typeface="Pacifico"/>
                <a:sym typeface="Pacifico"/>
              </a:rPr>
              <a:t>The Ivory Bangle Lady is a skeleton found in Sycamore Terrace, York in 1901. Her skeleton was found with bracelets, pendants, </a:t>
            </a:r>
            <a:r>
              <a:rPr lang="en" sz="1800">
                <a:latin typeface="Pacifico"/>
                <a:ea typeface="Pacifico"/>
                <a:cs typeface="Pacifico"/>
                <a:sym typeface="Pacifico"/>
              </a:rPr>
              <a:t>earrings</a:t>
            </a:r>
            <a:r>
              <a:rPr lang="en" sz="1800">
                <a:latin typeface="Pacifico"/>
                <a:ea typeface="Pacifico"/>
                <a:cs typeface="Pacifico"/>
                <a:sym typeface="Pacifico"/>
              </a:rPr>
              <a:t> as well as a glass jug and mirror.She appears to have been from North Africa.</a:t>
            </a:r>
            <a:endParaRPr sz="1800">
              <a:latin typeface="Pacifico"/>
              <a:ea typeface="Pacifico"/>
              <a:cs typeface="Pacifico"/>
              <a:sym typeface="Pacifico"/>
            </a:endParaRPr>
          </a:p>
        </p:txBody>
      </p:sp>
      <p:pic>
        <p:nvPicPr>
          <p:cNvPr id="64" name="Google Shape;64;p14"/>
          <p:cNvPicPr preferRelativeResize="0"/>
          <p:nvPr/>
        </p:nvPicPr>
        <p:blipFill>
          <a:blip r:embed="rId4">
            <a:alphaModFix/>
          </a:blip>
          <a:stretch>
            <a:fillRect/>
          </a:stretch>
        </p:blipFill>
        <p:spPr>
          <a:xfrm>
            <a:off x="164300" y="2127075"/>
            <a:ext cx="1845075" cy="1095500"/>
          </a:xfrm>
          <a:prstGeom prst="rect">
            <a:avLst/>
          </a:prstGeom>
          <a:noFill/>
          <a:ln>
            <a:noFill/>
          </a:ln>
        </p:spPr>
      </p:pic>
      <p:sp>
        <p:nvSpPr>
          <p:cNvPr id="65" name="Google Shape;65;p14"/>
          <p:cNvSpPr txBox="1"/>
          <p:nvPr/>
        </p:nvSpPr>
        <p:spPr>
          <a:xfrm>
            <a:off x="214850" y="3285775"/>
            <a:ext cx="1794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Blue glass flask</a:t>
            </a:r>
            <a:endParaRPr/>
          </a:p>
        </p:txBody>
      </p:sp>
      <p:pic>
        <p:nvPicPr>
          <p:cNvPr id="66" name="Google Shape;66;p14"/>
          <p:cNvPicPr preferRelativeResize="0"/>
          <p:nvPr/>
        </p:nvPicPr>
        <p:blipFill>
          <a:blip r:embed="rId5">
            <a:alphaModFix/>
          </a:blip>
          <a:stretch>
            <a:fillRect/>
          </a:stretch>
        </p:blipFill>
        <p:spPr>
          <a:xfrm>
            <a:off x="2009450" y="2127075"/>
            <a:ext cx="1648467" cy="1095500"/>
          </a:xfrm>
          <a:prstGeom prst="rect">
            <a:avLst/>
          </a:prstGeom>
          <a:noFill/>
          <a:ln>
            <a:noFill/>
          </a:ln>
        </p:spPr>
      </p:pic>
      <p:sp>
        <p:nvSpPr>
          <p:cNvPr id="67" name="Google Shape;67;p14"/>
          <p:cNvSpPr txBox="1"/>
          <p:nvPr/>
        </p:nvSpPr>
        <p:spPr>
          <a:xfrm>
            <a:off x="2059925" y="3260500"/>
            <a:ext cx="1598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Glass mirror</a:t>
            </a:r>
            <a:endParaRPr/>
          </a:p>
        </p:txBody>
      </p:sp>
      <p:pic>
        <p:nvPicPr>
          <p:cNvPr id="68" name="Google Shape;68;p14"/>
          <p:cNvPicPr preferRelativeResize="0"/>
          <p:nvPr/>
        </p:nvPicPr>
        <p:blipFill>
          <a:blip r:embed="rId6">
            <a:alphaModFix/>
          </a:blip>
          <a:stretch>
            <a:fillRect/>
          </a:stretch>
        </p:blipFill>
        <p:spPr>
          <a:xfrm>
            <a:off x="3657925" y="2127063"/>
            <a:ext cx="1470900" cy="1095500"/>
          </a:xfrm>
          <a:prstGeom prst="rect">
            <a:avLst/>
          </a:prstGeom>
          <a:noFill/>
          <a:ln>
            <a:noFill/>
          </a:ln>
        </p:spPr>
      </p:pic>
      <p:sp>
        <p:nvSpPr>
          <p:cNvPr id="69" name="Google Shape;69;p14"/>
          <p:cNvSpPr txBox="1"/>
          <p:nvPr/>
        </p:nvSpPr>
        <p:spPr>
          <a:xfrm>
            <a:off x="3677550" y="3273125"/>
            <a:ext cx="1470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Glass beads</a:t>
            </a:r>
            <a:endParaRPr/>
          </a:p>
        </p:txBody>
      </p:sp>
      <p:pic>
        <p:nvPicPr>
          <p:cNvPr id="70" name="Google Shape;70;p14"/>
          <p:cNvPicPr preferRelativeResize="0"/>
          <p:nvPr/>
        </p:nvPicPr>
        <p:blipFill>
          <a:blip r:embed="rId7">
            <a:alphaModFix/>
          </a:blip>
          <a:stretch>
            <a:fillRect/>
          </a:stretch>
        </p:blipFill>
        <p:spPr>
          <a:xfrm>
            <a:off x="5128825" y="2137525"/>
            <a:ext cx="1470900" cy="1095500"/>
          </a:xfrm>
          <a:prstGeom prst="rect">
            <a:avLst/>
          </a:prstGeom>
          <a:noFill/>
          <a:ln>
            <a:noFill/>
          </a:ln>
        </p:spPr>
      </p:pic>
      <p:sp>
        <p:nvSpPr>
          <p:cNvPr id="71" name="Google Shape;71;p14"/>
          <p:cNvSpPr txBox="1"/>
          <p:nvPr/>
        </p:nvSpPr>
        <p:spPr>
          <a:xfrm>
            <a:off x="5231975" y="3348950"/>
            <a:ext cx="13677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Earings</a:t>
            </a:r>
            <a:endParaRPr/>
          </a:p>
        </p:txBody>
      </p:sp>
      <p:sp>
        <p:nvSpPr>
          <p:cNvPr id="72" name="Google Shape;72;p14"/>
          <p:cNvSpPr txBox="1"/>
          <p:nvPr/>
        </p:nvSpPr>
        <p:spPr>
          <a:xfrm>
            <a:off x="6874850" y="2476975"/>
            <a:ext cx="2286000" cy="169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Ivory Bangle lady was </a:t>
            </a:r>
            <a:r>
              <a:rPr lang="en"/>
              <a:t>buried</a:t>
            </a:r>
            <a:r>
              <a:rPr lang="en"/>
              <a:t> in York in the late fourth century.She was </a:t>
            </a:r>
            <a:r>
              <a:rPr lang="en"/>
              <a:t>discovered</a:t>
            </a:r>
            <a:r>
              <a:rPr lang="en"/>
              <a:t> in a </a:t>
            </a:r>
            <a:r>
              <a:rPr lang="en"/>
              <a:t>stone</a:t>
            </a:r>
            <a:r>
              <a:rPr lang="en"/>
              <a:t> coffin which means she was more protected than the wooden coffins.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
                                        </p:tgtEl>
                                        <p:attrNameLst>
                                          <p:attrName>style.visibility</p:attrName>
                                        </p:attrNameLst>
                                      </p:cBhvr>
                                      <p:to>
                                        <p:strVal val="visible"/>
                                      </p:to>
                                    </p:set>
                                    <p:animEffect filter="fade" transition="in">
                                      <p:cBhvr>
                                        <p:cTn dur="1000"/>
                                        <p:tgtEl>
                                          <p:spTgt spid="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62"/>
                                        </p:tgtEl>
                                        <p:attrNameLst>
                                          <p:attrName>style.visibility</p:attrName>
                                        </p:attrNameLst>
                                      </p:cBhvr>
                                      <p:to>
                                        <p:strVal val="visible"/>
                                      </p:to>
                                    </p:set>
                                    <p:anim calcmode="lin" valueType="num">
                                      <p:cBhvr additive="base">
                                        <p:cTn dur="1000"/>
                                        <p:tgtEl>
                                          <p:spTgt spid="62"/>
                                        </p:tgtEl>
                                        <p:attrNameLst>
                                          <p:attrName>ppt_w</p:attrName>
                                        </p:attrNameLst>
                                      </p:cBhvr>
                                      <p:tavLst>
                                        <p:tav fmla="" tm="0">
                                          <p:val>
                                            <p:strVal val="0"/>
                                          </p:val>
                                        </p:tav>
                                        <p:tav fmla="" tm="100000">
                                          <p:val>
                                            <p:strVal val="#ppt_w"/>
                                          </p:val>
                                        </p:tav>
                                      </p:tavLst>
                                    </p:anim>
                                    <p:anim calcmode="lin" valueType="num">
                                      <p:cBhvr additive="base">
                                        <p:cTn dur="1000"/>
                                        <p:tgtEl>
                                          <p:spTgt spid="62"/>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0"/>
                                        </p:tgtEl>
                                        <p:attrNameLst>
                                          <p:attrName>style.visibility</p:attrName>
                                        </p:attrNameLst>
                                      </p:cBhvr>
                                      <p:to>
                                        <p:strVal val="visible"/>
                                      </p:to>
                                    </p:set>
                                    <p:anim calcmode="lin" valueType="num">
                                      <p:cBhvr additive="base">
                                        <p:cTn dur="1000"/>
                                        <p:tgtEl>
                                          <p:spTgt spid="7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68"/>
                                        </p:tgtEl>
                                        <p:attrNameLst>
                                          <p:attrName>style.visibility</p:attrName>
                                        </p:attrNameLst>
                                      </p:cBhvr>
                                      <p:to>
                                        <p:strVal val="visible"/>
                                      </p:to>
                                    </p:set>
                                    <p:anim calcmode="lin" valueType="num">
                                      <p:cBhvr additive="base">
                                        <p:cTn dur="1000"/>
                                        <p:tgtEl>
                                          <p:spTgt spid="6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additive="base">
                                        <p:cTn dur="1000"/>
                                        <p:tgtEl>
                                          <p:spTgt spid="66"/>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additive="base">
                                        <p:cTn dur="1000"/>
                                        <p:tgtEl>
                                          <p:spTgt spid="6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5"/>
          <p:cNvSpPr txBox="1"/>
          <p:nvPr>
            <p:ph type="title"/>
          </p:nvPr>
        </p:nvSpPr>
        <p:spPr>
          <a:xfrm>
            <a:off x="0" y="141725"/>
            <a:ext cx="2127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acifico"/>
                <a:ea typeface="Pacifico"/>
                <a:cs typeface="Pacifico"/>
                <a:sym typeface="Pacifico"/>
              </a:rPr>
              <a:t>John Blanke</a:t>
            </a:r>
            <a:endParaRPr>
              <a:latin typeface="Pacifico"/>
              <a:ea typeface="Pacifico"/>
              <a:cs typeface="Pacifico"/>
              <a:sym typeface="Pacifico"/>
            </a:endParaRPr>
          </a:p>
        </p:txBody>
      </p:sp>
      <p:pic>
        <p:nvPicPr>
          <p:cNvPr id="78" name="Google Shape;78;p15"/>
          <p:cNvPicPr preferRelativeResize="0"/>
          <p:nvPr/>
        </p:nvPicPr>
        <p:blipFill>
          <a:blip r:embed="rId3">
            <a:alphaModFix/>
          </a:blip>
          <a:stretch>
            <a:fillRect/>
          </a:stretch>
        </p:blipFill>
        <p:spPr>
          <a:xfrm>
            <a:off x="6286500" y="0"/>
            <a:ext cx="2857500" cy="1600200"/>
          </a:xfrm>
          <a:prstGeom prst="rect">
            <a:avLst/>
          </a:prstGeom>
          <a:noFill/>
          <a:ln>
            <a:noFill/>
          </a:ln>
        </p:spPr>
      </p:pic>
      <p:sp>
        <p:nvSpPr>
          <p:cNvPr id="79" name="Google Shape;79;p15"/>
          <p:cNvSpPr txBox="1"/>
          <p:nvPr/>
        </p:nvSpPr>
        <p:spPr>
          <a:xfrm>
            <a:off x="0" y="625975"/>
            <a:ext cx="6286500" cy="1569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latin typeface="Pacifico"/>
                <a:ea typeface="Pacifico"/>
                <a:cs typeface="Pacifico"/>
                <a:sym typeface="Pacifico"/>
              </a:rPr>
              <a:t>John Blanke was a </a:t>
            </a:r>
            <a:r>
              <a:rPr lang="en" sz="1800">
                <a:latin typeface="Pacifico"/>
                <a:ea typeface="Pacifico"/>
                <a:cs typeface="Pacifico"/>
                <a:sym typeface="Pacifico"/>
              </a:rPr>
              <a:t>musician</a:t>
            </a:r>
            <a:r>
              <a:rPr lang="en" sz="1800">
                <a:latin typeface="Pacifico"/>
                <a:ea typeface="Pacifico"/>
                <a:cs typeface="Pacifico"/>
                <a:sym typeface="Pacifico"/>
              </a:rPr>
              <a:t> of African descent in London in the early 16th </a:t>
            </a:r>
            <a:r>
              <a:rPr lang="en" sz="1800">
                <a:latin typeface="Pacifico"/>
                <a:ea typeface="Pacifico"/>
                <a:cs typeface="Pacifico"/>
                <a:sym typeface="Pacifico"/>
              </a:rPr>
              <a:t>century, who probably came to England as one of the african attendants of Catherine of Aragon in 1501. He is one of the earliest recorded black people in United Kingdom after the Roman period.</a:t>
            </a:r>
            <a:endParaRPr sz="1800">
              <a:latin typeface="Pacifico"/>
              <a:ea typeface="Pacifico"/>
              <a:cs typeface="Pacifico"/>
              <a:sym typeface="Pacifico"/>
            </a:endParaRPr>
          </a:p>
        </p:txBody>
      </p:sp>
      <p:pic>
        <p:nvPicPr>
          <p:cNvPr id="80" name="Google Shape;80;p15"/>
          <p:cNvPicPr preferRelativeResize="0"/>
          <p:nvPr/>
        </p:nvPicPr>
        <p:blipFill>
          <a:blip r:embed="rId4">
            <a:alphaModFix/>
          </a:blip>
          <a:stretch>
            <a:fillRect/>
          </a:stretch>
        </p:blipFill>
        <p:spPr>
          <a:xfrm>
            <a:off x="152400" y="2348275"/>
            <a:ext cx="4097404" cy="2642826"/>
          </a:xfrm>
          <a:prstGeom prst="rect">
            <a:avLst/>
          </a:prstGeom>
          <a:noFill/>
          <a:ln>
            <a:noFill/>
          </a:ln>
        </p:spPr>
      </p:pic>
      <p:sp>
        <p:nvSpPr>
          <p:cNvPr id="81" name="Google Shape;81;p15"/>
          <p:cNvSpPr txBox="1"/>
          <p:nvPr/>
        </p:nvSpPr>
        <p:spPr>
          <a:xfrm>
            <a:off x="6381975" y="1781900"/>
            <a:ext cx="27621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His name may refer to his name colour, derived </a:t>
            </a:r>
            <a:r>
              <a:rPr lang="en"/>
              <a:t>either</a:t>
            </a:r>
            <a:r>
              <a:rPr lang="en"/>
              <a:t> from the word Black or possibly from the French word Blanc.</a:t>
            </a:r>
            <a:endParaRPr/>
          </a:p>
        </p:txBody>
      </p:sp>
      <p:pic>
        <p:nvPicPr>
          <p:cNvPr id="82" name="Google Shape;82;p15"/>
          <p:cNvPicPr preferRelativeResize="0"/>
          <p:nvPr/>
        </p:nvPicPr>
        <p:blipFill>
          <a:blip r:embed="rId5">
            <a:alphaModFix/>
          </a:blip>
          <a:stretch>
            <a:fillRect/>
          </a:stretch>
        </p:blipFill>
        <p:spPr>
          <a:xfrm>
            <a:off x="6537954" y="2828600"/>
            <a:ext cx="1827371" cy="228194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78"/>
                                        </p:tgtEl>
                                        <p:attrNameLst>
                                          <p:attrName>style.visibility</p:attrName>
                                        </p:attrNameLst>
                                      </p:cBhvr>
                                      <p:to>
                                        <p:strVal val="visible"/>
                                      </p:to>
                                    </p:set>
                                    <p:anim calcmode="lin" valueType="num">
                                      <p:cBhvr additive="base">
                                        <p:cTn dur="1000"/>
                                        <p:tgtEl>
                                          <p:spTgt spid="7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gtEl>
                                        <p:attrNameLst>
                                          <p:attrName>style.visibility</p:attrName>
                                        </p:attrNameLst>
                                      </p:cBhvr>
                                      <p:to>
                                        <p:strVal val="visible"/>
                                      </p:to>
                                    </p:set>
                                    <p:animEffect filter="fade" transition="in">
                                      <p:cBhvr>
                                        <p:cTn dur="1000"/>
                                        <p:tgtEl>
                                          <p:spTgt spid="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2"/>
                                        </p:tgtEl>
                                        <p:attrNameLst>
                                          <p:attrName>style.visibility</p:attrName>
                                        </p:attrNameLst>
                                      </p:cBhvr>
                                      <p:to>
                                        <p:strVal val="visible"/>
                                      </p:to>
                                    </p:set>
                                    <p:anim calcmode="lin" valueType="num">
                                      <p:cBhvr additive="base">
                                        <p:cTn dur="1000"/>
                                        <p:tgtEl>
                                          <p:spTgt spid="8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0"/>
                                        </p:tgtEl>
                                        <p:attrNameLst>
                                          <p:attrName>style.visibility</p:attrName>
                                        </p:attrNameLst>
                                      </p:cBhvr>
                                      <p:to>
                                        <p:strVal val="visible"/>
                                      </p:to>
                                    </p:set>
                                    <p:anim calcmode="lin" valueType="num">
                                      <p:cBhvr additive="base">
                                        <p:cTn dur="1000"/>
                                        <p:tgtEl>
                                          <p:spTgt spid="8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6"/>
          <p:cNvSpPr txBox="1"/>
          <p:nvPr>
            <p:ph type="title"/>
          </p:nvPr>
        </p:nvSpPr>
        <p:spPr>
          <a:xfrm>
            <a:off x="235875" y="482950"/>
            <a:ext cx="2418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500">
                <a:latin typeface="Pacifico"/>
                <a:ea typeface="Pacifico"/>
                <a:cs typeface="Pacifico"/>
                <a:sym typeface="Pacifico"/>
              </a:rPr>
              <a:t>Paul Stephenson</a:t>
            </a:r>
            <a:endParaRPr sz="2500">
              <a:latin typeface="Pacifico"/>
              <a:ea typeface="Pacifico"/>
              <a:cs typeface="Pacifico"/>
              <a:sym typeface="Pacifico"/>
            </a:endParaRPr>
          </a:p>
        </p:txBody>
      </p:sp>
      <p:pic>
        <p:nvPicPr>
          <p:cNvPr id="88" name="Google Shape;88;p16"/>
          <p:cNvPicPr preferRelativeResize="0"/>
          <p:nvPr/>
        </p:nvPicPr>
        <p:blipFill>
          <a:blip r:embed="rId3">
            <a:alphaModFix/>
          </a:blip>
          <a:stretch>
            <a:fillRect/>
          </a:stretch>
        </p:blipFill>
        <p:spPr>
          <a:xfrm>
            <a:off x="7000875" y="0"/>
            <a:ext cx="2143125" cy="2143125"/>
          </a:xfrm>
          <a:prstGeom prst="rect">
            <a:avLst/>
          </a:prstGeom>
          <a:noFill/>
          <a:ln>
            <a:noFill/>
          </a:ln>
        </p:spPr>
      </p:pic>
      <p:sp>
        <p:nvSpPr>
          <p:cNvPr id="89" name="Google Shape;89;p16"/>
          <p:cNvSpPr txBox="1"/>
          <p:nvPr/>
        </p:nvSpPr>
        <p:spPr>
          <a:xfrm>
            <a:off x="341225" y="1124750"/>
            <a:ext cx="666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90" name="Google Shape;90;p16"/>
          <p:cNvSpPr txBox="1"/>
          <p:nvPr/>
        </p:nvSpPr>
        <p:spPr>
          <a:xfrm>
            <a:off x="0" y="1124750"/>
            <a:ext cx="7001100" cy="1662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400">
                <a:latin typeface="Pacifico"/>
                <a:ea typeface="Pacifico"/>
                <a:cs typeface="Pacifico"/>
                <a:sym typeface="Pacifico"/>
              </a:rPr>
              <a:t>Paul Stephenson born 6 of May 1937 is a community worker,activist and long-time </a:t>
            </a:r>
            <a:r>
              <a:rPr lang="en" sz="2400">
                <a:latin typeface="Pacifico"/>
                <a:ea typeface="Pacifico"/>
                <a:cs typeface="Pacifico"/>
                <a:sym typeface="Pacifico"/>
              </a:rPr>
              <a:t>campaigner</a:t>
            </a:r>
            <a:r>
              <a:rPr lang="en" sz="2400">
                <a:latin typeface="Pacifico"/>
                <a:ea typeface="Pacifico"/>
                <a:cs typeface="Pacifico"/>
                <a:sym typeface="Pacifico"/>
              </a:rPr>
              <a:t> for civil rights for the British African-</a:t>
            </a:r>
            <a:r>
              <a:rPr lang="en" sz="2400">
                <a:latin typeface="Pacifico"/>
                <a:ea typeface="Pacifico"/>
                <a:cs typeface="Pacifico"/>
                <a:sym typeface="Pacifico"/>
              </a:rPr>
              <a:t>Caribbean community in Bristol,England.</a:t>
            </a:r>
            <a:r>
              <a:rPr lang="en" sz="2400">
                <a:latin typeface="Pacifico"/>
                <a:ea typeface="Pacifico"/>
                <a:cs typeface="Pacifico"/>
                <a:sym typeface="Pacifico"/>
              </a:rPr>
              <a:t> </a:t>
            </a:r>
            <a:endParaRPr sz="2400">
              <a:latin typeface="Pacifico"/>
              <a:ea typeface="Pacifico"/>
              <a:cs typeface="Pacifico"/>
              <a:sym typeface="Pacifico"/>
            </a:endParaRPr>
          </a:p>
        </p:txBody>
      </p:sp>
      <p:pic>
        <p:nvPicPr>
          <p:cNvPr id="91" name="Google Shape;91;p16"/>
          <p:cNvPicPr preferRelativeResize="0"/>
          <p:nvPr/>
        </p:nvPicPr>
        <p:blipFill>
          <a:blip r:embed="rId4">
            <a:alphaModFix/>
          </a:blip>
          <a:stretch>
            <a:fillRect/>
          </a:stretch>
        </p:blipFill>
        <p:spPr>
          <a:xfrm>
            <a:off x="152400" y="2939450"/>
            <a:ext cx="3075973" cy="2051650"/>
          </a:xfrm>
          <a:prstGeom prst="rect">
            <a:avLst/>
          </a:prstGeom>
          <a:noFill/>
          <a:ln>
            <a:noFill/>
          </a:ln>
        </p:spPr>
      </p:pic>
      <p:sp>
        <p:nvSpPr>
          <p:cNvPr id="92" name="Google Shape;92;p16"/>
          <p:cNvSpPr txBox="1"/>
          <p:nvPr/>
        </p:nvSpPr>
        <p:spPr>
          <a:xfrm>
            <a:off x="3228375" y="2939450"/>
            <a:ext cx="44232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In 1964 Stephenson </a:t>
            </a:r>
            <a:r>
              <a:rPr lang="en"/>
              <a:t>achieved</a:t>
            </a:r>
            <a:r>
              <a:rPr lang="en"/>
              <a:t> national fame when he refused to leave a public house until he was served, resulting in a trail  on a charge of </a:t>
            </a:r>
            <a:r>
              <a:rPr lang="en"/>
              <a:t>failing </a:t>
            </a:r>
            <a:r>
              <a:rPr lang="en"/>
              <a:t>to leave a </a:t>
            </a:r>
            <a:r>
              <a:rPr lang="en"/>
              <a:t>licensed premises.</a:t>
            </a:r>
            <a:r>
              <a:rPr lang="en"/>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7"/>
                                        </p:tgtEl>
                                        <p:attrNameLst>
                                          <p:attrName>style.visibility</p:attrName>
                                        </p:attrNameLst>
                                      </p:cBhvr>
                                      <p:to>
                                        <p:strVal val="visible"/>
                                      </p:to>
                                    </p:set>
                                    <p:anim calcmode="lin" valueType="num">
                                      <p:cBhvr additive="base">
                                        <p:cTn dur="1000"/>
                                        <p:tgtEl>
                                          <p:spTgt spid="87"/>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88"/>
                                        </p:tgtEl>
                                        <p:attrNameLst>
                                          <p:attrName>style.visibility</p:attrName>
                                        </p:attrNameLst>
                                      </p:cBhvr>
                                      <p:to>
                                        <p:strVal val="visible"/>
                                      </p:to>
                                    </p:set>
                                    <p:anim calcmode="lin" valueType="num">
                                      <p:cBhvr additive="base">
                                        <p:cTn dur="1000"/>
                                        <p:tgtEl>
                                          <p:spTgt spid="8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91"/>
                                        </p:tgtEl>
                                        <p:attrNameLst>
                                          <p:attrName>style.visibility</p:attrName>
                                        </p:attrNameLst>
                                      </p:cBhvr>
                                      <p:to>
                                        <p:strVal val="visible"/>
                                      </p:to>
                                    </p:set>
                                    <p:anim calcmode="lin" valueType="num">
                                      <p:cBhvr additive="base">
                                        <p:cTn dur="1000"/>
                                        <p:tgtEl>
                                          <p:spTgt spid="9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