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16" r:id="rId1"/>
  </p:sldMasterIdLst>
  <p:sldIdLst>
    <p:sldId id="256" r:id="rId2"/>
    <p:sldId id="263" r:id="rId3"/>
    <p:sldId id="257" r:id="rId4"/>
    <p:sldId id="287" r:id="rId5"/>
    <p:sldId id="288" r:id="rId6"/>
    <p:sldId id="291" r:id="rId7"/>
    <p:sldId id="264" r:id="rId8"/>
    <p:sldId id="286" r:id="rId9"/>
    <p:sldId id="292" r:id="rId10"/>
    <p:sldId id="266" r:id="rId11"/>
    <p:sldId id="260" r:id="rId12"/>
    <p:sldId id="261" r:id="rId13"/>
    <p:sldId id="262" r:id="rId14"/>
    <p:sldId id="279" r:id="rId15"/>
    <p:sldId id="281" r:id="rId16"/>
    <p:sldId id="284" r:id="rId17"/>
    <p:sldId id="290" r:id="rId18"/>
    <p:sldId id="289" r:id="rId19"/>
    <p:sldId id="27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63" d="100"/>
          <a:sy n="63" d="100"/>
        </p:scale>
        <p:origin x="84"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png"/></Relationships>
</file>

<file path=ppt/diagrams/_rels/data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5.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png"/></Relationships>
</file>

<file path=ppt/diagrams/_rels/drawing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5.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r>
            <a:rPr lang="en-US" dirty="0"/>
            <a:t>In Reception, your child will read a new book every week at school. They will read this for 3 days to build on decoding, prosody (reading with expression) and understanding.</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r>
            <a:rPr lang="en-GB" dirty="0"/>
            <a:t>They will bring the same book they have read in class home on a Wednesday. They should be able to read this independently or without much support. The purpose of this is to practise the phonics they have learnt in class and build on their fluency. </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3" custLinFactNeighborY="-31013"/>
      <dgm:spPr/>
    </dgm:pt>
    <dgm:pt modelId="{39CBA71D-D4CC-4BC8-9A99-C7DD4AB55685}" type="pres">
      <dgm:prSet presAssocID="{93D9BF26-557B-4B22-9889-4C4CB85CCF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3">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3"/>
      <dgm:spPr/>
    </dgm:pt>
    <dgm:pt modelId="{8CE05626-3E1F-4814-81DF-47835F5DA6CD}" type="pres">
      <dgm:prSet presAssocID="{9D743BD2-4D25-44DD-BFF8-61574F1AF6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3">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3"/>
      <dgm:spPr/>
    </dgm:pt>
    <dgm:pt modelId="{F6976A22-35C2-4A6F-B4AE-ED91500F9CF9}" type="pres">
      <dgm:prSet presAssocID="{8BEE901A-2DBF-4D86-BC63-AB977C535F6C}" presName="iconRect"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3">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7F67678D-5147-4FC3-942A-6AE2BFB5FCA7}" type="presOf" srcId="{665E3984-CFB6-4715-A94B-E71DF40B3F5A}" destId="{5209B346-3A91-4F14-9686-2220BB74622D}"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Nursery</a:t>
          </a:r>
          <a:r>
            <a:rPr lang="en-US" baseline="0" dirty="0"/>
            <a:t> will be taught all about sounds. They will learn how to distinguish between different sounds in the environment, instrumental sounds and listen for sounds in words. Later in the year, they will learn to blend sounds together into words and segment words into sounds. </a:t>
          </a:r>
          <a:endParaRPr lang="en-US" dirty="0"/>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pPr>
            <a:lnSpc>
              <a:spcPct val="100000"/>
            </a:lnSpc>
          </a:pPr>
          <a:r>
            <a:rPr lang="en-GB" dirty="0"/>
            <a:t>Reception build on this and begin to learn how letters represent the sounds in words and how we blend sounds together to form words. They will then begin to apply this in their writing.	</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2" custLinFactNeighborX="-361" custLinFactNeighborY="-2689"/>
      <dgm:spPr/>
    </dgm:pt>
    <dgm:pt modelId="{39CBA71D-D4CC-4BC8-9A99-C7DD4AB55685}" type="pres">
      <dgm:prSet presAssocID="{93D9BF26-557B-4B22-9889-4C4CB85CCFC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2" custScaleY="129346">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2"/>
      <dgm:spPr/>
    </dgm:pt>
    <dgm:pt modelId="{8CE05626-3E1F-4814-81DF-47835F5DA6CD}" type="pres">
      <dgm:prSet presAssocID="{9D743BD2-4D25-44DD-BFF8-61574F1AF66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2">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7F67678D-5147-4FC3-942A-6AE2BFB5FCA7}" type="presOf" srcId="{665E3984-CFB6-4715-A94B-E71DF40B3F5A}" destId="{5209B346-3A91-4F14-9686-2220BB74622D}"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By the end of Nursery, we wan the children to have a secure understanding of numbers to 5. This means more than just counting. The children need to know that numbers can be made from two or more smaller numbers. </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7354B83D-E4B5-4FDA-8A51-29D0C5D8C45C}">
      <dgm:prSet/>
      <dgm:spPr/>
      <dgm:t>
        <a:bodyPr/>
        <a:lstStyle/>
        <a:p>
          <a:r>
            <a:rPr lang="en-US" dirty="0"/>
            <a:t>Reception build on this and look at numbers to 10 and beyond. We use 10s frames and part, part whole frames to support the children’s understanding of number. </a:t>
          </a:r>
        </a:p>
      </dgm:t>
    </dgm:pt>
    <dgm:pt modelId="{D22164E0-AB8B-4CCA-A480-5E88A6B21FB8}" type="parTrans" cxnId="{D9532EE1-EDD0-484D-AE4D-E821EEE881E4}">
      <dgm:prSet/>
      <dgm:spPr/>
      <dgm:t>
        <a:bodyPr/>
        <a:lstStyle/>
        <a:p>
          <a:endParaRPr lang="en-GB"/>
        </a:p>
      </dgm:t>
    </dgm:pt>
    <dgm:pt modelId="{4CEFA6E7-47BC-46DE-AD4B-9034979D1528}" type="sibTrans" cxnId="{D9532EE1-EDD0-484D-AE4D-E821EEE881E4}">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2" custLinFactNeighborX="-361" custLinFactNeighborY="-2689"/>
      <dgm:spPr/>
    </dgm:pt>
    <dgm:pt modelId="{39CBA71D-D4CC-4BC8-9A99-C7DD4AB55685}" type="pres">
      <dgm:prSet presAssocID="{93D9BF26-557B-4B22-9889-4C4CB85CCFC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2" custScaleY="129346">
        <dgm:presLayoutVars>
          <dgm:chMax val="0"/>
          <dgm:chPref val="0"/>
        </dgm:presLayoutVars>
      </dgm:prSet>
      <dgm:spPr/>
    </dgm:pt>
    <dgm:pt modelId="{1150CBCC-5001-4C61-B175-3F67249E01CB}" type="pres">
      <dgm:prSet presAssocID="{C96072F3-3DA7-495F-87B8-A69277D29447}" presName="sibTrans" presStyleCnt="0"/>
      <dgm:spPr/>
    </dgm:pt>
    <dgm:pt modelId="{40C00DFD-B0CC-4F37-A778-4B51464D222C}" type="pres">
      <dgm:prSet presAssocID="{7354B83D-E4B5-4FDA-8A51-29D0C5D8C45C}" presName="compNode" presStyleCnt="0"/>
      <dgm:spPr/>
    </dgm:pt>
    <dgm:pt modelId="{0473F80E-5312-455C-9E4E-2BD8A9C2B287}" type="pres">
      <dgm:prSet presAssocID="{7354B83D-E4B5-4FDA-8A51-29D0C5D8C45C}" presName="bgRect" presStyleLbl="bgShp" presStyleIdx="1" presStyleCnt="2"/>
      <dgm:spPr/>
    </dgm:pt>
    <dgm:pt modelId="{C6AF3834-5042-45E8-92A0-AAAE4BF8194C}" type="pres">
      <dgm:prSet presAssocID="{7354B83D-E4B5-4FDA-8A51-29D0C5D8C45C}" presName="iconRect" presStyleLbl="node1" presStyleIdx="1"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2B1B4D97-DEC9-4B96-96DB-5EE0F07AF022}" type="pres">
      <dgm:prSet presAssocID="{7354B83D-E4B5-4FDA-8A51-29D0C5D8C45C}" presName="spaceRect" presStyleCnt="0"/>
      <dgm:spPr/>
    </dgm:pt>
    <dgm:pt modelId="{28867259-5977-401D-9549-77242C736564}" type="pres">
      <dgm:prSet presAssocID="{7354B83D-E4B5-4FDA-8A51-29D0C5D8C45C}" presName="parTx" presStyleLbl="revTx" presStyleIdx="1" presStyleCnt="2" custScaleY="129346">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7F67678D-5147-4FC3-942A-6AE2BFB5FCA7}" type="presOf" srcId="{665E3984-CFB6-4715-A94B-E71DF40B3F5A}" destId="{5209B346-3A91-4F14-9686-2220BB74622D}" srcOrd="0" destOrd="0" presId="urn:microsoft.com/office/officeart/2018/2/layout/IconVerticalSolidList"/>
    <dgm:cxn modelId="{143ECEC1-D8FC-4C2A-B448-065E1E72588D}" type="presOf" srcId="{7354B83D-E4B5-4FDA-8A51-29D0C5D8C45C}" destId="{28867259-5977-401D-9549-77242C736564}" srcOrd="0" destOrd="0" presId="urn:microsoft.com/office/officeart/2018/2/layout/IconVerticalSolidList"/>
    <dgm:cxn modelId="{D9532EE1-EDD0-484D-AE4D-E821EEE881E4}" srcId="{665E3984-CFB6-4715-A94B-E71DF40B3F5A}" destId="{7354B83D-E4B5-4FDA-8A51-29D0C5D8C45C}" srcOrd="1" destOrd="0" parTransId="{D22164E0-AB8B-4CCA-A480-5E88A6B21FB8}" sibTransId="{4CEFA6E7-47BC-46DE-AD4B-9034979D152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1167D259-5334-452E-A448-3057E84364C3}" type="presParOf" srcId="{5209B346-3A91-4F14-9686-2220BB74622D}" destId="{40C00DFD-B0CC-4F37-A778-4B51464D222C}" srcOrd="2" destOrd="0" presId="urn:microsoft.com/office/officeart/2018/2/layout/IconVerticalSolidList"/>
    <dgm:cxn modelId="{29D826E3-D7C2-42AD-89B0-B5FF909434E9}" type="presParOf" srcId="{40C00DFD-B0CC-4F37-A778-4B51464D222C}" destId="{0473F80E-5312-455C-9E4E-2BD8A9C2B287}" srcOrd="0" destOrd="0" presId="urn:microsoft.com/office/officeart/2018/2/layout/IconVerticalSolidList"/>
    <dgm:cxn modelId="{7C256CC6-2C81-45C6-9F61-77D0DF42CE08}" type="presParOf" srcId="{40C00DFD-B0CC-4F37-A778-4B51464D222C}" destId="{C6AF3834-5042-45E8-92A0-AAAE4BF8194C}" srcOrd="1" destOrd="0" presId="urn:microsoft.com/office/officeart/2018/2/layout/IconVerticalSolidList"/>
    <dgm:cxn modelId="{94D8190E-CCBB-4F9F-BD74-8466758D2C40}" type="presParOf" srcId="{40C00DFD-B0CC-4F37-A778-4B51464D222C}" destId="{2B1B4D97-DEC9-4B96-96DB-5EE0F07AF022}" srcOrd="2" destOrd="0" presId="urn:microsoft.com/office/officeart/2018/2/layout/IconVerticalSolidList"/>
    <dgm:cxn modelId="{E74A45B5-1510-4837-BC2C-E632DC0F3D39}" type="presParOf" srcId="{40C00DFD-B0CC-4F37-A778-4B51464D222C}" destId="{28867259-5977-401D-9549-77242C73656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9BE937-8458-4313-846A-12C271492AC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53C03D6-FAF1-4768-8A8C-F416CEABF224}">
      <dgm:prSet/>
      <dgm:spPr/>
      <dgm:t>
        <a:bodyPr/>
        <a:lstStyle/>
        <a:p>
          <a:pPr>
            <a:lnSpc>
              <a:spcPct val="100000"/>
            </a:lnSpc>
          </a:pPr>
          <a:r>
            <a:rPr lang="en-GB" dirty="0"/>
            <a:t>Every Wednesday, the children will be set a task to do at home. This may be a practical activity or a talking point to discuss with the family. </a:t>
          </a:r>
          <a:endParaRPr lang="en-US" dirty="0"/>
        </a:p>
      </dgm:t>
    </dgm:pt>
    <dgm:pt modelId="{24F6501D-CB31-4D00-83DF-37118C88DF45}" type="parTrans" cxnId="{43A3851A-13E1-4784-88D0-EE2999A079B3}">
      <dgm:prSet/>
      <dgm:spPr/>
      <dgm:t>
        <a:bodyPr/>
        <a:lstStyle/>
        <a:p>
          <a:endParaRPr lang="en-US"/>
        </a:p>
      </dgm:t>
    </dgm:pt>
    <dgm:pt modelId="{203CF924-DAD8-4179-8996-12CA45BDD8AC}" type="sibTrans" cxnId="{43A3851A-13E1-4784-88D0-EE2999A079B3}">
      <dgm:prSet/>
      <dgm:spPr/>
      <dgm:t>
        <a:bodyPr/>
        <a:lstStyle/>
        <a:p>
          <a:endParaRPr lang="en-US"/>
        </a:p>
      </dgm:t>
    </dgm:pt>
    <dgm:pt modelId="{653B6691-B81F-43EC-8AD5-F7055C2B5306}">
      <dgm:prSet/>
      <dgm:spPr/>
      <dgm:t>
        <a:bodyPr/>
        <a:lstStyle/>
        <a:p>
          <a:pPr>
            <a:lnSpc>
              <a:spcPct val="100000"/>
            </a:lnSpc>
          </a:pPr>
          <a:r>
            <a:rPr lang="en-US" dirty="0"/>
            <a:t>Keep</a:t>
          </a:r>
          <a:r>
            <a:rPr lang="en-US" baseline="0" dirty="0"/>
            <a:t> checking Google Classroom for updates and additional activities. </a:t>
          </a:r>
          <a:endParaRPr lang="en-US" dirty="0"/>
        </a:p>
      </dgm:t>
    </dgm:pt>
    <dgm:pt modelId="{8823D0DF-7358-4805-B52C-5AE463136FD3}" type="parTrans" cxnId="{453E99DD-C27E-4FAA-9D24-525B20D401A8}">
      <dgm:prSet/>
      <dgm:spPr/>
      <dgm:t>
        <a:bodyPr/>
        <a:lstStyle/>
        <a:p>
          <a:endParaRPr lang="en-US"/>
        </a:p>
      </dgm:t>
    </dgm:pt>
    <dgm:pt modelId="{A7DE8E0B-8765-46A6-85E0-49C344945237}" type="sibTrans" cxnId="{453E99DD-C27E-4FAA-9D24-525B20D401A8}">
      <dgm:prSet/>
      <dgm:spPr/>
      <dgm:t>
        <a:bodyPr/>
        <a:lstStyle/>
        <a:p>
          <a:endParaRPr lang="en-US"/>
        </a:p>
      </dgm:t>
    </dgm:pt>
    <dgm:pt modelId="{59420219-5802-0845-A135-B77E4B7CCA73}">
      <dgm:prSet/>
      <dgm:spPr/>
      <dgm:t>
        <a:bodyPr/>
        <a:lstStyle/>
        <a:p>
          <a:pPr>
            <a:lnSpc>
              <a:spcPct val="100000"/>
            </a:lnSpc>
          </a:pPr>
          <a:r>
            <a:rPr lang="en-GB" dirty="0"/>
            <a:t>Reading books will be sent home on Wednesdays and </a:t>
          </a:r>
          <a:r>
            <a:rPr lang="en-GB" u="sng" dirty="0"/>
            <a:t>must</a:t>
          </a:r>
          <a:r>
            <a:rPr lang="en-GB" dirty="0"/>
            <a:t> be returned the following Monday. We only have a set number of books and another group of children will need the book on the Monday. </a:t>
          </a:r>
        </a:p>
      </dgm:t>
    </dgm:pt>
    <dgm:pt modelId="{9E90FC03-6C67-2641-AE53-97DA7D95EB7E}" type="parTrans" cxnId="{2CA72607-8094-E442-8C05-487C72BD24E5}">
      <dgm:prSet/>
      <dgm:spPr/>
      <dgm:t>
        <a:bodyPr/>
        <a:lstStyle/>
        <a:p>
          <a:endParaRPr lang="en-GB"/>
        </a:p>
      </dgm:t>
    </dgm:pt>
    <dgm:pt modelId="{F58C0037-88BF-F940-B701-740BE47D2EA2}" type="sibTrans" cxnId="{2CA72607-8094-E442-8C05-487C72BD24E5}">
      <dgm:prSet/>
      <dgm:spPr/>
      <dgm:t>
        <a:bodyPr/>
        <a:lstStyle/>
        <a:p>
          <a:endParaRPr lang="en-GB"/>
        </a:p>
      </dgm:t>
    </dgm:pt>
    <dgm:pt modelId="{A84E216B-7ACB-4ECF-8E6C-1E84C40E730C}" type="pres">
      <dgm:prSet presAssocID="{BC9BE937-8458-4313-846A-12C271492AC2}" presName="root" presStyleCnt="0">
        <dgm:presLayoutVars>
          <dgm:dir/>
          <dgm:resizeHandles val="exact"/>
        </dgm:presLayoutVars>
      </dgm:prSet>
      <dgm:spPr/>
    </dgm:pt>
    <dgm:pt modelId="{337290BC-1DC3-4EB4-BD10-11F93497D9E3}" type="pres">
      <dgm:prSet presAssocID="{E53C03D6-FAF1-4768-8A8C-F416CEABF224}" presName="compNode" presStyleCnt="0"/>
      <dgm:spPr/>
    </dgm:pt>
    <dgm:pt modelId="{42DB24F9-C7F5-4A77-86E5-0C095A011985}" type="pres">
      <dgm:prSet presAssocID="{E53C03D6-FAF1-4768-8A8C-F416CEABF224}" presName="bgRect" presStyleLbl="bgShp" presStyleIdx="0" presStyleCnt="3"/>
      <dgm:spPr/>
    </dgm:pt>
    <dgm:pt modelId="{6E3704AF-C7E3-462A-8127-6B6EDE72BF2C}" type="pres">
      <dgm:prSet presAssocID="{E53C03D6-FAF1-4768-8A8C-F416CEABF22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Book"/>
        </a:ext>
      </dgm:extLst>
    </dgm:pt>
    <dgm:pt modelId="{D696CC9E-CE34-43D6-8945-EFA03C31EF8B}" type="pres">
      <dgm:prSet presAssocID="{E53C03D6-FAF1-4768-8A8C-F416CEABF224}" presName="spaceRect" presStyleCnt="0"/>
      <dgm:spPr/>
    </dgm:pt>
    <dgm:pt modelId="{6CCF3BA3-61A5-4490-BD5E-37BCFE6305D7}" type="pres">
      <dgm:prSet presAssocID="{E53C03D6-FAF1-4768-8A8C-F416CEABF224}" presName="parTx" presStyleLbl="revTx" presStyleIdx="0" presStyleCnt="3">
        <dgm:presLayoutVars>
          <dgm:chMax val="0"/>
          <dgm:chPref val="0"/>
        </dgm:presLayoutVars>
      </dgm:prSet>
      <dgm:spPr/>
    </dgm:pt>
    <dgm:pt modelId="{48706D8D-F1F5-441A-AEFD-A74B1FA1D365}" type="pres">
      <dgm:prSet presAssocID="{203CF924-DAD8-4179-8996-12CA45BDD8AC}" presName="sibTrans" presStyleCnt="0"/>
      <dgm:spPr/>
    </dgm:pt>
    <dgm:pt modelId="{605F1256-6026-D245-8DCB-12D580635868}" type="pres">
      <dgm:prSet presAssocID="{59420219-5802-0845-A135-B77E4B7CCA73}" presName="compNode" presStyleCnt="0"/>
      <dgm:spPr/>
    </dgm:pt>
    <dgm:pt modelId="{413FD465-6D2A-804E-9661-38A171DA1277}" type="pres">
      <dgm:prSet presAssocID="{59420219-5802-0845-A135-B77E4B7CCA73}" presName="bgRect" presStyleLbl="bgShp" presStyleIdx="1" presStyleCnt="3"/>
      <dgm:spPr/>
    </dgm:pt>
    <dgm:pt modelId="{DB80A38A-900C-A64A-AA19-0DC083758918}" type="pres">
      <dgm:prSet presAssocID="{59420219-5802-0845-A135-B77E4B7CCA73}" presName="iconRect" presStyleLbl="node1" presStyleIdx="1" presStyleCnt="3"/>
      <dgm:spPr/>
    </dgm:pt>
    <dgm:pt modelId="{E54E6FD6-DEC6-A841-BEA7-B7E7457B69E6}" type="pres">
      <dgm:prSet presAssocID="{59420219-5802-0845-A135-B77E4B7CCA73}" presName="spaceRect" presStyleCnt="0"/>
      <dgm:spPr/>
    </dgm:pt>
    <dgm:pt modelId="{78CBDD25-91C3-F942-82C0-89C5EC6DF7B6}" type="pres">
      <dgm:prSet presAssocID="{59420219-5802-0845-A135-B77E4B7CCA73}" presName="parTx" presStyleLbl="revTx" presStyleIdx="1" presStyleCnt="3">
        <dgm:presLayoutVars>
          <dgm:chMax val="0"/>
          <dgm:chPref val="0"/>
        </dgm:presLayoutVars>
      </dgm:prSet>
      <dgm:spPr/>
    </dgm:pt>
    <dgm:pt modelId="{8A6FB907-BAF1-A644-9720-C3373493C34E}" type="pres">
      <dgm:prSet presAssocID="{F58C0037-88BF-F940-B701-740BE47D2EA2}" presName="sibTrans" presStyleCnt="0"/>
      <dgm:spPr/>
    </dgm:pt>
    <dgm:pt modelId="{BBD295AD-578B-4C3E-AF5D-8FBEF26927EE}" type="pres">
      <dgm:prSet presAssocID="{653B6691-B81F-43EC-8AD5-F7055C2B5306}" presName="compNode" presStyleCnt="0"/>
      <dgm:spPr/>
    </dgm:pt>
    <dgm:pt modelId="{D3AE14DE-5E15-4ACE-9F0F-64131950FB5E}" type="pres">
      <dgm:prSet presAssocID="{653B6691-B81F-43EC-8AD5-F7055C2B5306}" presName="bgRect" presStyleLbl="bgShp" presStyleIdx="2" presStyleCnt="3"/>
      <dgm:spPr/>
    </dgm:pt>
    <dgm:pt modelId="{4BDDC0F0-C50B-43FE-B0AE-936E6A6F6838}" type="pres">
      <dgm:prSet presAssocID="{653B6691-B81F-43EC-8AD5-F7055C2B5306}"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7193AF95-4C21-4797-86D2-E1E913D063F6}" type="pres">
      <dgm:prSet presAssocID="{653B6691-B81F-43EC-8AD5-F7055C2B5306}" presName="spaceRect" presStyleCnt="0"/>
      <dgm:spPr/>
    </dgm:pt>
    <dgm:pt modelId="{EC8D4C1B-5BBE-4277-89F0-C536382B04EF}" type="pres">
      <dgm:prSet presAssocID="{653B6691-B81F-43EC-8AD5-F7055C2B5306}" presName="parTx" presStyleLbl="revTx" presStyleIdx="2" presStyleCnt="3">
        <dgm:presLayoutVars>
          <dgm:chMax val="0"/>
          <dgm:chPref val="0"/>
        </dgm:presLayoutVars>
      </dgm:prSet>
      <dgm:spPr/>
    </dgm:pt>
  </dgm:ptLst>
  <dgm:cxnLst>
    <dgm:cxn modelId="{2CA72607-8094-E442-8C05-487C72BD24E5}" srcId="{BC9BE937-8458-4313-846A-12C271492AC2}" destId="{59420219-5802-0845-A135-B77E4B7CCA73}" srcOrd="1" destOrd="0" parTransId="{9E90FC03-6C67-2641-AE53-97DA7D95EB7E}" sibTransId="{F58C0037-88BF-F940-B701-740BE47D2EA2}"/>
    <dgm:cxn modelId="{43A3851A-13E1-4784-88D0-EE2999A079B3}" srcId="{BC9BE937-8458-4313-846A-12C271492AC2}" destId="{E53C03D6-FAF1-4768-8A8C-F416CEABF224}" srcOrd="0" destOrd="0" parTransId="{24F6501D-CB31-4D00-83DF-37118C88DF45}" sibTransId="{203CF924-DAD8-4179-8996-12CA45BDD8AC}"/>
    <dgm:cxn modelId="{0F4D192D-0BEE-4566-B200-E795A6C02AA7}" type="presOf" srcId="{E53C03D6-FAF1-4768-8A8C-F416CEABF224}" destId="{6CCF3BA3-61A5-4490-BD5E-37BCFE6305D7}" srcOrd="0" destOrd="0" presId="urn:microsoft.com/office/officeart/2018/2/layout/IconVerticalSolidList"/>
    <dgm:cxn modelId="{8C31B57A-8DD0-4576-ABB6-00543701A2A9}" type="presOf" srcId="{BC9BE937-8458-4313-846A-12C271492AC2}" destId="{A84E216B-7ACB-4ECF-8E6C-1E84C40E730C}" srcOrd="0" destOrd="0" presId="urn:microsoft.com/office/officeart/2018/2/layout/IconVerticalSolidList"/>
    <dgm:cxn modelId="{4DC65494-EFE3-4194-B04E-2CFD8A89B753}" type="presOf" srcId="{653B6691-B81F-43EC-8AD5-F7055C2B5306}" destId="{EC8D4C1B-5BBE-4277-89F0-C536382B04EF}" srcOrd="0" destOrd="0" presId="urn:microsoft.com/office/officeart/2018/2/layout/IconVerticalSolidList"/>
    <dgm:cxn modelId="{453E99DD-C27E-4FAA-9D24-525B20D401A8}" srcId="{BC9BE937-8458-4313-846A-12C271492AC2}" destId="{653B6691-B81F-43EC-8AD5-F7055C2B5306}" srcOrd="2" destOrd="0" parTransId="{8823D0DF-7358-4805-B52C-5AE463136FD3}" sibTransId="{A7DE8E0B-8765-46A6-85E0-49C344945237}"/>
    <dgm:cxn modelId="{5349AFFF-E015-9540-A6C8-98AB55137DC4}" type="presOf" srcId="{59420219-5802-0845-A135-B77E4B7CCA73}" destId="{78CBDD25-91C3-F942-82C0-89C5EC6DF7B6}" srcOrd="0" destOrd="0" presId="urn:microsoft.com/office/officeart/2018/2/layout/IconVerticalSolidList"/>
    <dgm:cxn modelId="{0AFB48EF-5964-4D8F-9F9D-02F4F043E344}" type="presParOf" srcId="{A84E216B-7ACB-4ECF-8E6C-1E84C40E730C}" destId="{337290BC-1DC3-4EB4-BD10-11F93497D9E3}" srcOrd="0" destOrd="0" presId="urn:microsoft.com/office/officeart/2018/2/layout/IconVerticalSolidList"/>
    <dgm:cxn modelId="{53FE053A-5031-412E-9074-3EFDDE9CB822}" type="presParOf" srcId="{337290BC-1DC3-4EB4-BD10-11F93497D9E3}" destId="{42DB24F9-C7F5-4A77-86E5-0C095A011985}" srcOrd="0" destOrd="0" presId="urn:microsoft.com/office/officeart/2018/2/layout/IconVerticalSolidList"/>
    <dgm:cxn modelId="{B38099C6-87F5-454D-8C94-8BD34F75E1D0}" type="presParOf" srcId="{337290BC-1DC3-4EB4-BD10-11F93497D9E3}" destId="{6E3704AF-C7E3-462A-8127-6B6EDE72BF2C}" srcOrd="1" destOrd="0" presId="urn:microsoft.com/office/officeart/2018/2/layout/IconVerticalSolidList"/>
    <dgm:cxn modelId="{14020C0D-A30B-487F-8479-62C3BEC9709E}" type="presParOf" srcId="{337290BC-1DC3-4EB4-BD10-11F93497D9E3}" destId="{D696CC9E-CE34-43D6-8945-EFA03C31EF8B}" srcOrd="2" destOrd="0" presId="urn:microsoft.com/office/officeart/2018/2/layout/IconVerticalSolidList"/>
    <dgm:cxn modelId="{9FD4D5DB-028A-4B04-A06D-5991DA77F252}" type="presParOf" srcId="{337290BC-1DC3-4EB4-BD10-11F93497D9E3}" destId="{6CCF3BA3-61A5-4490-BD5E-37BCFE6305D7}" srcOrd="3" destOrd="0" presId="urn:microsoft.com/office/officeart/2018/2/layout/IconVerticalSolidList"/>
    <dgm:cxn modelId="{B511C4DF-C98B-4C46-B067-3315865A28D5}" type="presParOf" srcId="{A84E216B-7ACB-4ECF-8E6C-1E84C40E730C}" destId="{48706D8D-F1F5-441A-AEFD-A74B1FA1D365}" srcOrd="1" destOrd="0" presId="urn:microsoft.com/office/officeart/2018/2/layout/IconVerticalSolidList"/>
    <dgm:cxn modelId="{0C20F4C1-8DAE-9242-86F7-AA45C7AF5DF5}" type="presParOf" srcId="{A84E216B-7ACB-4ECF-8E6C-1E84C40E730C}" destId="{605F1256-6026-D245-8DCB-12D580635868}" srcOrd="2" destOrd="0" presId="urn:microsoft.com/office/officeart/2018/2/layout/IconVerticalSolidList"/>
    <dgm:cxn modelId="{9F001831-9041-BE4A-BA9E-B09D110EE91D}" type="presParOf" srcId="{605F1256-6026-D245-8DCB-12D580635868}" destId="{413FD465-6D2A-804E-9661-38A171DA1277}" srcOrd="0" destOrd="0" presId="urn:microsoft.com/office/officeart/2018/2/layout/IconVerticalSolidList"/>
    <dgm:cxn modelId="{627DE7C6-7E3D-9446-AE7C-B94C487F6F0A}" type="presParOf" srcId="{605F1256-6026-D245-8DCB-12D580635868}" destId="{DB80A38A-900C-A64A-AA19-0DC083758918}" srcOrd="1" destOrd="0" presId="urn:microsoft.com/office/officeart/2018/2/layout/IconVerticalSolidList"/>
    <dgm:cxn modelId="{5DB4F843-8F52-B443-A764-C3D03E9AE87F}" type="presParOf" srcId="{605F1256-6026-D245-8DCB-12D580635868}" destId="{E54E6FD6-DEC6-A841-BEA7-B7E7457B69E6}" srcOrd="2" destOrd="0" presId="urn:microsoft.com/office/officeart/2018/2/layout/IconVerticalSolidList"/>
    <dgm:cxn modelId="{65B1BF5A-30D8-8142-BA3D-E0CBBD894AF3}" type="presParOf" srcId="{605F1256-6026-D245-8DCB-12D580635868}" destId="{78CBDD25-91C3-F942-82C0-89C5EC6DF7B6}" srcOrd="3" destOrd="0" presId="urn:microsoft.com/office/officeart/2018/2/layout/IconVerticalSolidList"/>
    <dgm:cxn modelId="{DADFBF1C-FE86-544A-ABF1-65BA0E930F7E}" type="presParOf" srcId="{A84E216B-7ACB-4ECF-8E6C-1E84C40E730C}" destId="{8A6FB907-BAF1-A644-9720-C3373493C34E}" srcOrd="3" destOrd="0" presId="urn:microsoft.com/office/officeart/2018/2/layout/IconVerticalSolidList"/>
    <dgm:cxn modelId="{19FD5D10-3BE3-4B61-BBEA-0C89EF43C2E8}" type="presParOf" srcId="{A84E216B-7ACB-4ECF-8E6C-1E84C40E730C}" destId="{BBD295AD-578B-4C3E-AF5D-8FBEF26927EE}" srcOrd="4" destOrd="0" presId="urn:microsoft.com/office/officeart/2018/2/layout/IconVerticalSolidList"/>
    <dgm:cxn modelId="{2DD0A9D1-4BB4-4F38-A8B9-E0AC323B91F0}" type="presParOf" srcId="{BBD295AD-578B-4C3E-AF5D-8FBEF26927EE}" destId="{D3AE14DE-5E15-4ACE-9F0F-64131950FB5E}" srcOrd="0" destOrd="0" presId="urn:microsoft.com/office/officeart/2018/2/layout/IconVerticalSolidList"/>
    <dgm:cxn modelId="{AAE53AC1-F708-44F5-9E9B-E50C9A670E0E}" type="presParOf" srcId="{BBD295AD-578B-4C3E-AF5D-8FBEF26927EE}" destId="{4BDDC0F0-C50B-43FE-B0AE-936E6A6F6838}" srcOrd="1" destOrd="0" presId="urn:microsoft.com/office/officeart/2018/2/layout/IconVerticalSolidList"/>
    <dgm:cxn modelId="{3C35ED76-95F5-453D-B88D-15126D2825D0}" type="presParOf" srcId="{BBD295AD-578B-4C3E-AF5D-8FBEF26927EE}" destId="{7193AF95-4C21-4797-86D2-E1E913D063F6}" srcOrd="2" destOrd="0" presId="urn:microsoft.com/office/officeart/2018/2/layout/IconVerticalSolidList"/>
    <dgm:cxn modelId="{A15449DD-B7F7-497F-A5A7-3046D02D1ABB}" type="presParOf" srcId="{BBD295AD-578B-4C3E-AF5D-8FBEF26927EE}" destId="{EC8D4C1B-5BBE-4277-89F0-C536382B04E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0"/>
          <a:ext cx="8596312" cy="11087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335385" y="249933"/>
          <a:ext cx="609791" cy="6097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280561" y="473"/>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711200">
            <a:lnSpc>
              <a:spcPct val="90000"/>
            </a:lnSpc>
            <a:spcBef>
              <a:spcPct val="0"/>
            </a:spcBef>
            <a:spcAft>
              <a:spcPct val="35000"/>
            </a:spcAft>
            <a:buNone/>
          </a:pPr>
          <a:r>
            <a:rPr lang="en-US" sz="1600" kern="1200" dirty="0"/>
            <a:t>In Reception, your child will read a new book every week at school. They will read this for 3 days to build on decoding, prosody (reading with expression) and understanding.</a:t>
          </a:r>
        </a:p>
      </dsp:txBody>
      <dsp:txXfrm>
        <a:off x="1280561" y="473"/>
        <a:ext cx="7315750" cy="1108711"/>
      </dsp:txXfrm>
    </dsp:sp>
    <dsp:sp modelId="{2D6005E7-2B8F-4C97-911C-587DC15CCE79}">
      <dsp:nvSpPr>
        <dsp:cNvPr id="0" name=""/>
        <dsp:cNvSpPr/>
      </dsp:nvSpPr>
      <dsp:spPr>
        <a:xfrm>
          <a:off x="0" y="1386362"/>
          <a:ext cx="8596312" cy="11087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335385" y="1635822"/>
          <a:ext cx="609791" cy="6097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280561" y="1386362"/>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711200">
            <a:lnSpc>
              <a:spcPct val="90000"/>
            </a:lnSpc>
            <a:spcBef>
              <a:spcPct val="0"/>
            </a:spcBef>
            <a:spcAft>
              <a:spcPct val="35000"/>
            </a:spcAft>
            <a:buNone/>
          </a:pPr>
          <a:r>
            <a:rPr lang="en-GB" sz="1600" kern="1200" dirty="0"/>
            <a:t>They will bring the same book they have read in class home on a Wednesday. They should be able to read this independently or without much support. The purpose of this is to practise the phonics they have learnt in class and build on their fluency. </a:t>
          </a:r>
          <a:endParaRPr lang="en-US" sz="1600" kern="1200" dirty="0"/>
        </a:p>
      </dsp:txBody>
      <dsp:txXfrm>
        <a:off x="1280561" y="1386362"/>
        <a:ext cx="7315750" cy="1108711"/>
      </dsp:txXfrm>
    </dsp:sp>
    <dsp:sp modelId="{1A575391-3E2D-4182-A407-9929EDDA9598}">
      <dsp:nvSpPr>
        <dsp:cNvPr id="0" name=""/>
        <dsp:cNvSpPr/>
      </dsp:nvSpPr>
      <dsp:spPr>
        <a:xfrm>
          <a:off x="0" y="2772251"/>
          <a:ext cx="8596312" cy="11087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335385" y="3021711"/>
          <a:ext cx="609791" cy="609791"/>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280561" y="2772251"/>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711200">
            <a:lnSpc>
              <a:spcPct val="90000"/>
            </a:lnSpc>
            <a:spcBef>
              <a:spcPct val="0"/>
            </a:spcBef>
            <a:spcAft>
              <a:spcPct val="35000"/>
            </a:spcAft>
            <a:buNone/>
          </a:pPr>
          <a:r>
            <a:rPr lang="en-GB" sz="1600" kern="1200" dirty="0"/>
            <a:t>Your child will also bring home a book of their choice to read for pleasure. This is a book to share. There is no expectation for them to read it independently.</a:t>
          </a:r>
          <a:endParaRPr lang="en-US" sz="1600" kern="1200" dirty="0"/>
        </a:p>
      </dsp:txBody>
      <dsp:txXfrm>
        <a:off x="1280561" y="2772251"/>
        <a:ext cx="7315750" cy="11087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607267"/>
          <a:ext cx="10058399" cy="11796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356850" y="904414"/>
          <a:ext cx="648819" cy="6488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362520" y="465895"/>
          <a:ext cx="8695879" cy="1525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849" tIns="124849" rIns="124849" bIns="124849" numCol="1" spcCol="1270" anchor="ctr" anchorCtr="0">
          <a:noAutofit/>
        </a:bodyPr>
        <a:lstStyle/>
        <a:p>
          <a:pPr marL="0" lvl="0" indent="0" algn="l" defTabSz="844550">
            <a:lnSpc>
              <a:spcPct val="100000"/>
            </a:lnSpc>
            <a:spcBef>
              <a:spcPct val="0"/>
            </a:spcBef>
            <a:spcAft>
              <a:spcPct val="35000"/>
            </a:spcAft>
            <a:buNone/>
          </a:pPr>
          <a:r>
            <a:rPr lang="en-US" sz="1900" kern="1200" dirty="0"/>
            <a:t>Nursery</a:t>
          </a:r>
          <a:r>
            <a:rPr lang="en-US" sz="1900" kern="1200" baseline="0" dirty="0"/>
            <a:t> will be taught all about sounds. They will learn how to distinguish between different sounds in the environment, instrumental sounds and listen for sounds in words. Later in the year, they will learn to blend sounds together into words and segment words into sounds. </a:t>
          </a:r>
          <a:endParaRPr lang="en-US" sz="1900" kern="1200" dirty="0"/>
        </a:p>
      </dsp:txBody>
      <dsp:txXfrm>
        <a:off x="1362520" y="465895"/>
        <a:ext cx="8695879" cy="1525857"/>
      </dsp:txXfrm>
    </dsp:sp>
    <dsp:sp modelId="{2D6005E7-2B8F-4C97-911C-587DC15CCE79}">
      <dsp:nvSpPr>
        <dsp:cNvPr id="0" name=""/>
        <dsp:cNvSpPr/>
      </dsp:nvSpPr>
      <dsp:spPr>
        <a:xfrm>
          <a:off x="0" y="2286670"/>
          <a:ext cx="10058399" cy="11796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356850" y="2552096"/>
          <a:ext cx="648819" cy="6488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362520" y="2286670"/>
          <a:ext cx="8695879" cy="1179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849" tIns="124849" rIns="124849" bIns="124849" numCol="1" spcCol="1270" anchor="ctr" anchorCtr="0">
          <a:noAutofit/>
        </a:bodyPr>
        <a:lstStyle/>
        <a:p>
          <a:pPr marL="0" lvl="0" indent="0" algn="l" defTabSz="844550">
            <a:lnSpc>
              <a:spcPct val="100000"/>
            </a:lnSpc>
            <a:spcBef>
              <a:spcPct val="0"/>
            </a:spcBef>
            <a:spcAft>
              <a:spcPct val="35000"/>
            </a:spcAft>
            <a:buNone/>
          </a:pPr>
          <a:r>
            <a:rPr lang="en-GB" sz="1900" kern="1200" dirty="0"/>
            <a:t>Reception build on this and begin to learn how letters represent the sounds in words and how we blend sounds together to form words. They will then begin to apply this in their writing.	</a:t>
          </a:r>
          <a:endParaRPr lang="en-US" sz="1900" kern="1200" dirty="0"/>
        </a:p>
      </dsp:txBody>
      <dsp:txXfrm>
        <a:off x="1362520" y="2286670"/>
        <a:ext cx="8695879" cy="11796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434174"/>
          <a:ext cx="10058399" cy="11796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356850" y="731321"/>
          <a:ext cx="648819" cy="6488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362520" y="292802"/>
          <a:ext cx="8695879" cy="1525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849" tIns="124849" rIns="124849" bIns="124849" numCol="1" spcCol="1270" anchor="ctr" anchorCtr="0">
          <a:noAutofit/>
        </a:bodyPr>
        <a:lstStyle/>
        <a:p>
          <a:pPr marL="0" lvl="0" indent="0" algn="l" defTabSz="889000">
            <a:lnSpc>
              <a:spcPct val="100000"/>
            </a:lnSpc>
            <a:spcBef>
              <a:spcPct val="0"/>
            </a:spcBef>
            <a:spcAft>
              <a:spcPct val="35000"/>
            </a:spcAft>
            <a:buNone/>
          </a:pPr>
          <a:r>
            <a:rPr lang="en-US" sz="2000" kern="1200" dirty="0"/>
            <a:t>By the end of Nursery, we wan the children to have a secure understanding of numbers to 5. This means more than just counting. The children need to know that numbers can be made from two or more smaller numbers. </a:t>
          </a:r>
        </a:p>
      </dsp:txBody>
      <dsp:txXfrm>
        <a:off x="1362520" y="292802"/>
        <a:ext cx="8695879" cy="1525857"/>
      </dsp:txXfrm>
    </dsp:sp>
    <dsp:sp modelId="{0473F80E-5312-455C-9E4E-2BD8A9C2B287}">
      <dsp:nvSpPr>
        <dsp:cNvPr id="0" name=""/>
        <dsp:cNvSpPr/>
      </dsp:nvSpPr>
      <dsp:spPr>
        <a:xfrm>
          <a:off x="0" y="2286670"/>
          <a:ext cx="10058399" cy="11796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AF3834-5042-45E8-92A0-AAAE4BF8194C}">
      <dsp:nvSpPr>
        <dsp:cNvPr id="0" name=""/>
        <dsp:cNvSpPr/>
      </dsp:nvSpPr>
      <dsp:spPr>
        <a:xfrm>
          <a:off x="356850" y="2552096"/>
          <a:ext cx="648819" cy="6488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67259-5977-401D-9549-77242C736564}">
      <dsp:nvSpPr>
        <dsp:cNvPr id="0" name=""/>
        <dsp:cNvSpPr/>
      </dsp:nvSpPr>
      <dsp:spPr>
        <a:xfrm>
          <a:off x="1362520" y="2113577"/>
          <a:ext cx="8695879" cy="1525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849" tIns="124849" rIns="124849" bIns="124849" numCol="1" spcCol="1270" anchor="ctr" anchorCtr="0">
          <a:noAutofit/>
        </a:bodyPr>
        <a:lstStyle/>
        <a:p>
          <a:pPr marL="0" lvl="0" indent="0" algn="l" defTabSz="889000">
            <a:lnSpc>
              <a:spcPct val="90000"/>
            </a:lnSpc>
            <a:spcBef>
              <a:spcPct val="0"/>
            </a:spcBef>
            <a:spcAft>
              <a:spcPct val="35000"/>
            </a:spcAft>
            <a:buNone/>
          </a:pPr>
          <a:r>
            <a:rPr lang="en-US" sz="2000" kern="1200" dirty="0"/>
            <a:t>Reception build on this and look at numbers to 10 and beyond. We use 10s frames and part, part whole frames to support the children’s understanding of number. </a:t>
          </a:r>
        </a:p>
      </dsp:txBody>
      <dsp:txXfrm>
        <a:off x="1362520" y="2113577"/>
        <a:ext cx="8695879" cy="15258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B24F9-C7F5-4A77-86E5-0C095A011985}">
      <dsp:nvSpPr>
        <dsp:cNvPr id="0" name=""/>
        <dsp:cNvSpPr/>
      </dsp:nvSpPr>
      <dsp:spPr>
        <a:xfrm>
          <a:off x="0" y="473"/>
          <a:ext cx="8596312" cy="11087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704AF-C7E3-462A-8127-6B6EDE72BF2C}">
      <dsp:nvSpPr>
        <dsp:cNvPr id="0" name=""/>
        <dsp:cNvSpPr/>
      </dsp:nvSpPr>
      <dsp:spPr>
        <a:xfrm>
          <a:off x="335385" y="249933"/>
          <a:ext cx="609791" cy="6097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CCF3BA3-61A5-4490-BD5E-37BCFE6305D7}">
      <dsp:nvSpPr>
        <dsp:cNvPr id="0" name=""/>
        <dsp:cNvSpPr/>
      </dsp:nvSpPr>
      <dsp:spPr>
        <a:xfrm>
          <a:off x="1280561" y="473"/>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800100">
            <a:lnSpc>
              <a:spcPct val="100000"/>
            </a:lnSpc>
            <a:spcBef>
              <a:spcPct val="0"/>
            </a:spcBef>
            <a:spcAft>
              <a:spcPct val="35000"/>
            </a:spcAft>
            <a:buNone/>
          </a:pPr>
          <a:r>
            <a:rPr lang="en-GB" sz="1800" kern="1200" dirty="0"/>
            <a:t>Every Wednesday, the children will be set a task to do at home. This may be a practical activity or a talking point to discuss with the family. </a:t>
          </a:r>
          <a:endParaRPr lang="en-US" sz="1800" kern="1200" dirty="0"/>
        </a:p>
      </dsp:txBody>
      <dsp:txXfrm>
        <a:off x="1280561" y="473"/>
        <a:ext cx="7315750" cy="1108711"/>
      </dsp:txXfrm>
    </dsp:sp>
    <dsp:sp modelId="{413FD465-6D2A-804E-9661-38A171DA1277}">
      <dsp:nvSpPr>
        <dsp:cNvPr id="0" name=""/>
        <dsp:cNvSpPr/>
      </dsp:nvSpPr>
      <dsp:spPr>
        <a:xfrm>
          <a:off x="0" y="1386362"/>
          <a:ext cx="8596312" cy="11087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80A38A-900C-A64A-AA19-0DC083758918}">
      <dsp:nvSpPr>
        <dsp:cNvPr id="0" name=""/>
        <dsp:cNvSpPr/>
      </dsp:nvSpPr>
      <dsp:spPr>
        <a:xfrm>
          <a:off x="335385" y="1635822"/>
          <a:ext cx="609791" cy="609791"/>
        </a:xfrm>
        <a:prstGeom prst="rect">
          <a:avLst/>
        </a:prstGeom>
        <a:solidFill>
          <a:schemeClr val="bg1">
            <a:hueOff val="0"/>
            <a:satOff val="0"/>
            <a:lumOff val="0"/>
            <a:alphaOff val="0"/>
          </a:schemeClr>
        </a:solid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CBDD25-91C3-F942-82C0-89C5EC6DF7B6}">
      <dsp:nvSpPr>
        <dsp:cNvPr id="0" name=""/>
        <dsp:cNvSpPr/>
      </dsp:nvSpPr>
      <dsp:spPr>
        <a:xfrm>
          <a:off x="1280561" y="1386362"/>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800100">
            <a:lnSpc>
              <a:spcPct val="100000"/>
            </a:lnSpc>
            <a:spcBef>
              <a:spcPct val="0"/>
            </a:spcBef>
            <a:spcAft>
              <a:spcPct val="35000"/>
            </a:spcAft>
            <a:buNone/>
          </a:pPr>
          <a:r>
            <a:rPr lang="en-GB" sz="1800" kern="1200" dirty="0"/>
            <a:t>Reading books will be sent home on Wednesdays and </a:t>
          </a:r>
          <a:r>
            <a:rPr lang="en-GB" sz="1800" u="sng" kern="1200" dirty="0"/>
            <a:t>must</a:t>
          </a:r>
          <a:r>
            <a:rPr lang="en-GB" sz="1800" kern="1200" dirty="0"/>
            <a:t> be returned the following Monday. We only have a set number of books and another group of children will need the book on the Monday. </a:t>
          </a:r>
        </a:p>
      </dsp:txBody>
      <dsp:txXfrm>
        <a:off x="1280561" y="1386362"/>
        <a:ext cx="7315750" cy="1108711"/>
      </dsp:txXfrm>
    </dsp:sp>
    <dsp:sp modelId="{D3AE14DE-5E15-4ACE-9F0F-64131950FB5E}">
      <dsp:nvSpPr>
        <dsp:cNvPr id="0" name=""/>
        <dsp:cNvSpPr/>
      </dsp:nvSpPr>
      <dsp:spPr>
        <a:xfrm>
          <a:off x="0" y="2772251"/>
          <a:ext cx="8596312" cy="11087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DDC0F0-C50B-43FE-B0AE-936E6A6F6838}">
      <dsp:nvSpPr>
        <dsp:cNvPr id="0" name=""/>
        <dsp:cNvSpPr/>
      </dsp:nvSpPr>
      <dsp:spPr>
        <a:xfrm>
          <a:off x="335385" y="3021711"/>
          <a:ext cx="609791" cy="6097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C8D4C1B-5BBE-4277-89F0-C536382B04EF}">
      <dsp:nvSpPr>
        <dsp:cNvPr id="0" name=""/>
        <dsp:cNvSpPr/>
      </dsp:nvSpPr>
      <dsp:spPr>
        <a:xfrm>
          <a:off x="1280561" y="2772251"/>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800100">
            <a:lnSpc>
              <a:spcPct val="100000"/>
            </a:lnSpc>
            <a:spcBef>
              <a:spcPct val="0"/>
            </a:spcBef>
            <a:spcAft>
              <a:spcPct val="35000"/>
            </a:spcAft>
            <a:buNone/>
          </a:pPr>
          <a:r>
            <a:rPr lang="en-US" sz="1800" kern="1200" dirty="0"/>
            <a:t>Keep</a:t>
          </a:r>
          <a:r>
            <a:rPr lang="en-US" sz="1800" kern="1200" baseline="0" dirty="0"/>
            <a:t> checking Google Classroom for updates and additional activities. </a:t>
          </a:r>
          <a:endParaRPr lang="en-US" sz="1800" kern="1200" dirty="0"/>
        </a:p>
      </dsp:txBody>
      <dsp:txXfrm>
        <a:off x="1280561" y="2772251"/>
        <a:ext cx="7315750" cy="110871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1417675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7572861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6559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414817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323658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9/25/2023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0148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9/25/2023</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4025830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747682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9/25/2023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6100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009199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1730093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4330063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8595016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121917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166354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9/25/2023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51308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E451C3-0FF4-47C4-B829-773ADF60F88C}" type="datetimeFigureOut">
              <a:rPr lang="en-US" smtClean="0"/>
              <a:t>9/25/2023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18857766"/>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25953" y="2057621"/>
            <a:ext cx="8709817" cy="2537528"/>
          </a:xfrm>
        </p:spPr>
        <p:txBody>
          <a:bodyPr>
            <a:noAutofit/>
          </a:bodyPr>
          <a:lstStyle/>
          <a:p>
            <a:pPr algn="ctr"/>
            <a:r>
              <a:rPr lang="en-GB" sz="4400" dirty="0"/>
              <a:t>Welcome to Early Years Foundation Stage</a:t>
            </a:r>
          </a:p>
        </p:txBody>
      </p:sp>
      <p:sp>
        <p:nvSpPr>
          <p:cNvPr id="3" name="Subtitle 2"/>
          <p:cNvSpPr>
            <a:spLocks noGrp="1"/>
          </p:cNvSpPr>
          <p:nvPr>
            <p:ph type="subTitle" idx="1"/>
          </p:nvPr>
        </p:nvSpPr>
        <p:spPr>
          <a:xfrm>
            <a:off x="4586766" y="4958813"/>
            <a:ext cx="2108074" cy="401880"/>
          </a:xfrm>
        </p:spPr>
        <p:txBody>
          <a:bodyPr>
            <a:normAutofit/>
          </a:bodyPr>
          <a:lstStyle/>
          <a:p>
            <a:r>
              <a:rPr lang="en-GB" sz="2000" dirty="0"/>
              <a:t>2021 - 2022</a:t>
            </a:r>
          </a:p>
        </p:txBody>
      </p:sp>
      <p:pic>
        <p:nvPicPr>
          <p:cNvPr id="6" name="Picture 5">
            <a:extLst>
              <a:ext uri="{FF2B5EF4-FFF2-40B4-BE49-F238E27FC236}">
                <a16:creationId xmlns:a16="http://schemas.microsoft.com/office/drawing/2014/main" id="{65C13C0E-5EB1-924D-B07C-E83DB760CB43}"/>
              </a:ext>
            </a:extLst>
          </p:cNvPr>
          <p:cNvPicPr>
            <a:picLocks noChangeAspect="1"/>
          </p:cNvPicPr>
          <p:nvPr/>
        </p:nvPicPr>
        <p:blipFill rotWithShape="1">
          <a:blip r:embed="rId3"/>
          <a:srcRect l="5025" r="1803"/>
          <a:stretch/>
        </p:blipFill>
        <p:spPr>
          <a:xfrm>
            <a:off x="5182123" y="252849"/>
            <a:ext cx="1827754" cy="1804772"/>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1645285" y="2139490"/>
            <a:ext cx="8825658" cy="2677648"/>
          </a:xfrm>
        </p:spPr>
        <p:txBody>
          <a:bodyPr/>
          <a:lstStyle/>
          <a:p>
            <a:pPr algn="ctr"/>
            <a:r>
              <a:rPr lang="en-GB" sz="3600" dirty="0"/>
              <a:t>Growing together within God’s loving family, we support, challenge and inspire each other to become the best that we can be.</a:t>
            </a:r>
          </a:p>
        </p:txBody>
      </p:sp>
      <p:pic>
        <p:nvPicPr>
          <p:cNvPr id="4" name="Picture 3">
            <a:extLst>
              <a:ext uri="{FF2B5EF4-FFF2-40B4-BE49-F238E27FC236}">
                <a16:creationId xmlns:a16="http://schemas.microsoft.com/office/drawing/2014/main" id="{1491661E-7041-8042-9E9F-25447F72A5A9}"/>
              </a:ext>
            </a:extLst>
          </p:cNvPr>
          <p:cNvPicPr>
            <a:picLocks noChangeAspect="1"/>
          </p:cNvPicPr>
          <p:nvPr/>
        </p:nvPicPr>
        <p:blipFill rotWithShape="1">
          <a:blip r:embed="rId2"/>
          <a:srcRect l="5025" r="1803"/>
          <a:stretch/>
        </p:blipFill>
        <p:spPr>
          <a:xfrm>
            <a:off x="5182123" y="252849"/>
            <a:ext cx="1827754" cy="1804772"/>
          </a:xfrm>
          <a:prstGeom prst="rect">
            <a:avLst/>
          </a:prstGeom>
        </p:spPr>
      </p:pic>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a:t>Introductions</a:t>
            </a:r>
            <a:endParaRPr lang="en-GB" dirty="0"/>
          </a:p>
        </p:txBody>
      </p:sp>
      <p:sp>
        <p:nvSpPr>
          <p:cNvPr id="3" name="Content Placeholder 2"/>
          <p:cNvSpPr>
            <a:spLocks noGrp="1"/>
          </p:cNvSpPr>
          <p:nvPr>
            <p:ph idx="1"/>
          </p:nvPr>
        </p:nvSpPr>
        <p:spPr>
          <a:xfrm>
            <a:off x="1175512" y="2557849"/>
            <a:ext cx="9792208" cy="3407862"/>
          </a:xfrm>
        </p:spPr>
        <p:txBody>
          <a:bodyPr>
            <a:normAutofit/>
          </a:bodyPr>
          <a:lstStyle/>
          <a:p>
            <a:pPr marL="0" indent="0">
              <a:lnSpc>
                <a:spcPct val="90000"/>
              </a:lnSpc>
              <a:buNone/>
            </a:pPr>
            <a:r>
              <a:rPr lang="en-GB" u="sng"/>
              <a:t>The Early Years Team</a:t>
            </a:r>
          </a:p>
          <a:p>
            <a:pPr>
              <a:lnSpc>
                <a:spcPct val="90000"/>
              </a:lnSpc>
            </a:pPr>
            <a:endParaRPr lang="en-GB"/>
          </a:p>
          <a:p>
            <a:pPr marL="0" indent="0">
              <a:lnSpc>
                <a:spcPct val="90000"/>
              </a:lnSpc>
              <a:buNone/>
            </a:pPr>
            <a:r>
              <a:rPr lang="en-GB" u="sng"/>
              <a:t>Nursery: </a:t>
            </a:r>
          </a:p>
          <a:p>
            <a:pPr>
              <a:lnSpc>
                <a:spcPct val="90000"/>
              </a:lnSpc>
            </a:pPr>
            <a:r>
              <a:rPr lang="en-GB"/>
              <a:t>Mrs McFadden (Class Teacher)</a:t>
            </a:r>
          </a:p>
          <a:p>
            <a:pPr>
              <a:lnSpc>
                <a:spcPct val="90000"/>
              </a:lnSpc>
            </a:pPr>
            <a:r>
              <a:rPr lang="en-GB"/>
              <a:t>Miss Walsh (Teaching Assistant)</a:t>
            </a:r>
          </a:p>
          <a:p>
            <a:pPr>
              <a:lnSpc>
                <a:spcPct val="90000"/>
              </a:lnSpc>
            </a:pPr>
            <a:endParaRPr lang="en-GB"/>
          </a:p>
          <a:p>
            <a:pPr marL="0" indent="0">
              <a:lnSpc>
                <a:spcPct val="90000"/>
              </a:lnSpc>
              <a:buNone/>
            </a:pPr>
            <a:r>
              <a:rPr lang="en-GB" u="sng"/>
              <a:t>Reception:</a:t>
            </a:r>
          </a:p>
          <a:p>
            <a:pPr>
              <a:lnSpc>
                <a:spcPct val="90000"/>
              </a:lnSpc>
            </a:pPr>
            <a:r>
              <a:rPr lang="en-GB"/>
              <a:t>Miss Fletcher (Class Teacher)</a:t>
            </a:r>
          </a:p>
          <a:p>
            <a:pPr>
              <a:lnSpc>
                <a:spcPct val="90000"/>
              </a:lnSpc>
            </a:pPr>
            <a:r>
              <a:rPr lang="en-GB"/>
              <a:t>Miss Linton (Teaching Assistant</a:t>
            </a:r>
          </a:p>
          <a:p>
            <a:pPr>
              <a:lnSpc>
                <a:spcPct val="90000"/>
              </a:lnSpc>
            </a:pPr>
            <a:endParaRPr lang="en-GB"/>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dirty="0"/>
              <a:t>What is EYFS?</a:t>
            </a:r>
          </a:p>
        </p:txBody>
      </p:sp>
      <p:sp>
        <p:nvSpPr>
          <p:cNvPr id="3" name="Content Placeholder 2"/>
          <p:cNvSpPr>
            <a:spLocks noGrp="1"/>
          </p:cNvSpPr>
          <p:nvPr>
            <p:ph idx="1"/>
          </p:nvPr>
        </p:nvSpPr>
        <p:spPr>
          <a:xfrm>
            <a:off x="1175512" y="2557849"/>
            <a:ext cx="9792208" cy="3407862"/>
          </a:xfrm>
        </p:spPr>
        <p:txBody>
          <a:bodyPr>
            <a:normAutofit/>
          </a:bodyPr>
          <a:lstStyle/>
          <a:p>
            <a:pPr>
              <a:lnSpc>
                <a:spcPct val="90000"/>
              </a:lnSpc>
            </a:pPr>
            <a:r>
              <a:rPr lang="en-GB" dirty="0"/>
              <a:t>The Early Years Foundation Stage is all about learning through play!</a:t>
            </a:r>
          </a:p>
          <a:p>
            <a:pPr>
              <a:lnSpc>
                <a:spcPct val="90000"/>
              </a:lnSpc>
            </a:pPr>
            <a:endParaRPr lang="en-GB" dirty="0"/>
          </a:p>
          <a:p>
            <a:pPr>
              <a:lnSpc>
                <a:spcPct val="90000"/>
              </a:lnSpc>
            </a:pPr>
            <a:r>
              <a:rPr lang="en-GB" dirty="0"/>
              <a:t>Nursery is a careful balance of unstructured play interjected with small group tasks to support the children in their development. Through the year, the children will participate in an increasing number of group sessions including phonics, maths, religion, literacy and understanding of the world. </a:t>
            </a:r>
          </a:p>
          <a:p>
            <a:pPr>
              <a:lnSpc>
                <a:spcPct val="90000"/>
              </a:lnSpc>
            </a:pPr>
            <a:endParaRPr lang="en-GB" dirty="0"/>
          </a:p>
          <a:p>
            <a:pPr>
              <a:lnSpc>
                <a:spcPct val="90000"/>
              </a:lnSpc>
            </a:pPr>
            <a:r>
              <a:rPr lang="en-GB" dirty="0"/>
              <a:t>Reception becomes a little more structured to help prepare the children for Key Stage One. The children are expected to concentrate for longer periods of time and complete increasingly challenging tasks such as writing sentences or solving problems in maths. </a:t>
            </a:r>
          </a:p>
          <a:p>
            <a:pPr marL="0" indent="0">
              <a:lnSpc>
                <a:spcPct val="90000"/>
              </a:lnSpc>
              <a:buNone/>
            </a:pPr>
            <a:endParaRPr lang="en-GB" dirty="0"/>
          </a:p>
        </p:txBody>
      </p:sp>
    </p:spTree>
    <p:extLst>
      <p:ext uri="{BB962C8B-B14F-4D97-AF65-F5344CB8AC3E}">
        <p14:creationId xmlns:p14="http://schemas.microsoft.com/office/powerpoint/2010/main" val="365169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dirty="0"/>
              <a:t>Key Areas of Learning</a:t>
            </a:r>
          </a:p>
        </p:txBody>
      </p:sp>
      <p:sp>
        <p:nvSpPr>
          <p:cNvPr id="3" name="Content Placeholder 2"/>
          <p:cNvSpPr>
            <a:spLocks noGrp="1"/>
          </p:cNvSpPr>
          <p:nvPr>
            <p:ph idx="1"/>
          </p:nvPr>
        </p:nvSpPr>
        <p:spPr>
          <a:xfrm>
            <a:off x="1175512" y="2557849"/>
            <a:ext cx="9792208" cy="3407862"/>
          </a:xfrm>
        </p:spPr>
        <p:txBody>
          <a:bodyPr>
            <a:normAutofit fontScale="77500" lnSpcReduction="20000"/>
          </a:bodyPr>
          <a:lstStyle/>
          <a:p>
            <a:pPr marL="0" indent="0">
              <a:lnSpc>
                <a:spcPct val="90000"/>
              </a:lnSpc>
              <a:buNone/>
            </a:pPr>
            <a:r>
              <a:rPr lang="en-GB" dirty="0"/>
              <a:t>We follow the Early Years Foundation Stage Statutory Framework (2021) </a:t>
            </a:r>
          </a:p>
          <a:p>
            <a:pPr marL="0" indent="0">
              <a:lnSpc>
                <a:spcPct val="90000"/>
              </a:lnSpc>
              <a:buNone/>
            </a:pPr>
            <a:r>
              <a:rPr lang="en-GB" dirty="0"/>
              <a:t>Key areas:</a:t>
            </a:r>
          </a:p>
          <a:p>
            <a:pPr marL="0" indent="0">
              <a:lnSpc>
                <a:spcPct val="90000"/>
              </a:lnSpc>
              <a:buNone/>
            </a:pPr>
            <a:endParaRPr lang="en-GB" dirty="0"/>
          </a:p>
          <a:p>
            <a:pPr marL="0" indent="0">
              <a:lnSpc>
                <a:spcPct val="90000"/>
              </a:lnSpc>
              <a:buNone/>
            </a:pPr>
            <a:r>
              <a:rPr lang="en-GB" dirty="0"/>
              <a:t>Prime areas:</a:t>
            </a:r>
          </a:p>
          <a:p>
            <a:pPr>
              <a:lnSpc>
                <a:spcPct val="90000"/>
              </a:lnSpc>
            </a:pPr>
            <a:r>
              <a:rPr lang="en-GB" dirty="0"/>
              <a:t>Communication and Learning </a:t>
            </a:r>
          </a:p>
          <a:p>
            <a:pPr>
              <a:lnSpc>
                <a:spcPct val="90000"/>
              </a:lnSpc>
            </a:pPr>
            <a:r>
              <a:rPr lang="en-GB" dirty="0"/>
              <a:t>Personal Social and Emotional Development </a:t>
            </a:r>
          </a:p>
          <a:p>
            <a:pPr>
              <a:lnSpc>
                <a:spcPct val="90000"/>
              </a:lnSpc>
            </a:pPr>
            <a:r>
              <a:rPr lang="en-GB" dirty="0"/>
              <a:t>Physical Development</a:t>
            </a:r>
          </a:p>
          <a:p>
            <a:pPr>
              <a:lnSpc>
                <a:spcPct val="90000"/>
              </a:lnSpc>
            </a:pPr>
            <a:endParaRPr lang="en-GB" dirty="0"/>
          </a:p>
          <a:p>
            <a:pPr>
              <a:lnSpc>
                <a:spcPct val="90000"/>
              </a:lnSpc>
            </a:pPr>
            <a:r>
              <a:rPr lang="en-GB" dirty="0"/>
              <a:t>Literacy</a:t>
            </a:r>
          </a:p>
          <a:p>
            <a:pPr>
              <a:lnSpc>
                <a:spcPct val="90000"/>
              </a:lnSpc>
            </a:pPr>
            <a:r>
              <a:rPr lang="en-GB" dirty="0"/>
              <a:t>Mathematics </a:t>
            </a:r>
          </a:p>
          <a:p>
            <a:pPr>
              <a:lnSpc>
                <a:spcPct val="90000"/>
              </a:lnSpc>
            </a:pPr>
            <a:r>
              <a:rPr lang="en-GB" dirty="0"/>
              <a:t>Understanding of the World </a:t>
            </a:r>
          </a:p>
          <a:p>
            <a:pPr>
              <a:lnSpc>
                <a:spcPct val="90000"/>
              </a:lnSpc>
            </a:pPr>
            <a:r>
              <a:rPr lang="en-GB" dirty="0"/>
              <a:t>Expressive Arts and Design</a:t>
            </a:r>
          </a:p>
        </p:txBody>
      </p:sp>
    </p:spTree>
    <p:extLst>
      <p:ext uri="{BB962C8B-B14F-4D97-AF65-F5344CB8AC3E}">
        <p14:creationId xmlns:p14="http://schemas.microsoft.com/office/powerpoint/2010/main" val="38924587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Curriculum </a:t>
            </a:r>
          </a:p>
        </p:txBody>
      </p:sp>
      <p:sp>
        <p:nvSpPr>
          <p:cNvPr id="3" name="Content Placeholder 2"/>
          <p:cNvSpPr>
            <a:spLocks noGrp="1"/>
          </p:cNvSpPr>
          <p:nvPr>
            <p:ph idx="1"/>
          </p:nvPr>
        </p:nvSpPr>
        <p:spPr>
          <a:xfrm>
            <a:off x="1066800" y="1593834"/>
            <a:ext cx="10058400" cy="4737518"/>
          </a:xfrm>
        </p:spPr>
        <p:txBody>
          <a:bodyPr>
            <a:normAutofit fontScale="92500" lnSpcReduction="10000"/>
          </a:bodyPr>
          <a:lstStyle/>
          <a:p>
            <a:pPr marL="0" indent="0">
              <a:buNone/>
            </a:pPr>
            <a:endParaRPr lang="en-GB" dirty="0"/>
          </a:p>
          <a:p>
            <a:pPr marL="0" indent="0">
              <a:buNone/>
            </a:pPr>
            <a:r>
              <a:rPr lang="en-GB" dirty="0"/>
              <a:t>Our curriculum overviews for both Nursery and Reception are available on the school website. Please have a look at these so you can become familiar with what the children will be learning about in class. </a:t>
            </a:r>
          </a:p>
          <a:p>
            <a:pPr marL="0" indent="0">
              <a:buNone/>
            </a:pPr>
            <a:endParaRPr lang="en-GB" dirty="0"/>
          </a:p>
          <a:p>
            <a:pPr marL="0" indent="0">
              <a:buNone/>
            </a:pPr>
            <a:r>
              <a:rPr lang="en-GB" dirty="0"/>
              <a:t>Our planning is a basic outline to ensure we cover all the areas of the curriculum however it is flexible. We always aim to plan to the interests of the children and therefore the overviews should be considered as a working document and can alter slightly as the year progresses. </a:t>
            </a:r>
          </a:p>
          <a:p>
            <a:pPr marL="0" indent="0">
              <a:buNone/>
            </a:pPr>
            <a:endParaRPr lang="en-GB" dirty="0"/>
          </a:p>
          <a:p>
            <a:pPr marL="0" indent="0">
              <a:buNone/>
            </a:pPr>
            <a:r>
              <a:rPr lang="en-GB" dirty="0"/>
              <a:t>We are always looking for ways to enrich our curriculum so if you have any links that you feel might benefit our children, please let us know for example, if you or a member of your family is a key worker, it would be wonderful if you could come in and talk to the children during our ‘People Who Help Us’ unit. </a:t>
            </a:r>
          </a:p>
          <a:p>
            <a:pPr marL="0" indent="0">
              <a:buNone/>
            </a:pPr>
            <a:endParaRPr lang="en-GB" dirty="0"/>
          </a:p>
          <a:p>
            <a:pPr marL="0" indent="0">
              <a:buNone/>
            </a:pPr>
            <a:r>
              <a:rPr lang="en-GB" dirty="0"/>
              <a:t>In addition to our curriculum, we are also involved in the whole school super learning days, for example, the Inspirational Women in History project that we did last summer. </a:t>
            </a:r>
          </a:p>
        </p:txBody>
      </p:sp>
    </p:spTree>
    <p:extLst>
      <p:ext uri="{BB962C8B-B14F-4D97-AF65-F5344CB8AC3E}">
        <p14:creationId xmlns:p14="http://schemas.microsoft.com/office/powerpoint/2010/main" val="3677577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Reading in Reception</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3301696474"/>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1587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Phonics</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3673025562"/>
              </p:ext>
            </p:extLst>
          </p:nvPr>
        </p:nvGraphicFramePr>
        <p:xfrm>
          <a:off x="1103086" y="2014194"/>
          <a:ext cx="10058400" cy="3932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1198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Mathematics</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1449677736"/>
              </p:ext>
            </p:extLst>
          </p:nvPr>
        </p:nvGraphicFramePr>
        <p:xfrm>
          <a:off x="1103086" y="2014194"/>
          <a:ext cx="10058400" cy="3932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2659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87F1B-6F2D-4754-B0A0-FE43EDAE6FE9}"/>
              </a:ext>
            </a:extLst>
          </p:cNvPr>
          <p:cNvSpPr>
            <a:spLocks noGrp="1"/>
          </p:cNvSpPr>
          <p:nvPr>
            <p:ph type="title"/>
          </p:nvPr>
        </p:nvSpPr>
        <p:spPr/>
        <p:txBody>
          <a:bodyPr>
            <a:normAutofit/>
          </a:bodyPr>
          <a:lstStyle/>
          <a:p>
            <a:r>
              <a:rPr lang="en-GB" dirty="0"/>
              <a:t>Home Learning</a:t>
            </a:r>
          </a:p>
        </p:txBody>
      </p:sp>
      <p:graphicFrame>
        <p:nvGraphicFramePr>
          <p:cNvPr id="5" name="Content Placeholder 2">
            <a:extLst>
              <a:ext uri="{FF2B5EF4-FFF2-40B4-BE49-F238E27FC236}">
                <a16:creationId xmlns:a16="http://schemas.microsoft.com/office/drawing/2014/main" id="{ADC54F56-D3BF-412D-A3BF-0E7FE4E3223D}"/>
              </a:ext>
            </a:extLst>
          </p:cNvPr>
          <p:cNvGraphicFramePr>
            <a:graphicFrameLocks noGrp="1"/>
          </p:cNvGraphicFramePr>
          <p:nvPr>
            <p:ph idx="1"/>
            <p:extLst>
              <p:ext uri="{D42A27DB-BD31-4B8C-83A1-F6EECF244321}">
                <p14:modId xmlns:p14="http://schemas.microsoft.com/office/powerpoint/2010/main" val="3120061452"/>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6573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4" name="Content Placeholder 3"/>
          <p:cNvSpPr>
            <a:spLocks noGrp="1"/>
          </p:cNvSpPr>
          <p:nvPr>
            <p:ph sz="half" idx="1"/>
          </p:nvPr>
        </p:nvSpPr>
        <p:spPr>
          <a:xfrm>
            <a:off x="758284" y="2014194"/>
            <a:ext cx="10275588" cy="4005606"/>
          </a:xfrm>
        </p:spPr>
        <p:txBody>
          <a:bodyPr>
            <a:normAutofit lnSpcReduction="10000"/>
          </a:bodyPr>
          <a:lstStyle/>
          <a:p>
            <a:r>
              <a:rPr lang="en-GB" sz="2400" dirty="0"/>
              <a:t>The school day begins at 8.45 am</a:t>
            </a:r>
          </a:p>
          <a:p>
            <a:r>
              <a:rPr lang="en-GB" sz="2400" dirty="0"/>
              <a:t>New water bottles are available from the school office.</a:t>
            </a:r>
          </a:p>
          <a:p>
            <a:r>
              <a:rPr lang="en-GB" sz="2400" dirty="0"/>
              <a:t>School lunches must be ordered on the Dolce website. Please choose these with your children. </a:t>
            </a:r>
          </a:p>
          <a:p>
            <a:r>
              <a:rPr lang="en-GB" sz="2400" dirty="0"/>
              <a:t>Toast and milk are payable half termly in advance.</a:t>
            </a:r>
          </a:p>
          <a:p>
            <a:r>
              <a:rPr lang="en-GB" sz="2400" dirty="0"/>
              <a:t>All monies are to be paid using Parent Pay.</a:t>
            </a:r>
          </a:p>
          <a:p>
            <a:r>
              <a:rPr lang="en-GB" sz="2400" dirty="0"/>
              <a:t>The school day ends at 3.00pm</a:t>
            </a:r>
          </a:p>
          <a:p>
            <a:r>
              <a:rPr lang="en-GB" sz="2400" dirty="0"/>
              <a:t>Breakfast Club and After School Club are available although are heavily subscribed!</a:t>
            </a:r>
          </a:p>
          <a:p>
            <a:endParaRPr lang="en-GB" dirty="0"/>
          </a:p>
        </p:txBody>
      </p:sp>
    </p:spTree>
    <p:extLst>
      <p:ext uri="{BB962C8B-B14F-4D97-AF65-F5344CB8AC3E}">
        <p14:creationId xmlns:p14="http://schemas.microsoft.com/office/powerpoint/2010/main" val="213337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44616" y="881210"/>
            <a:ext cx="7417925" cy="1517035"/>
          </a:xfrm>
        </p:spPr>
        <p:txBody>
          <a:bodyPr>
            <a:normAutofit/>
          </a:bodyPr>
          <a:lstStyle/>
          <a:p>
            <a:r>
              <a:rPr lang="en-GB">
                <a:solidFill>
                  <a:schemeClr val="tx1">
                    <a:lumMod val="75000"/>
                    <a:lumOff val="25000"/>
                  </a:schemeClr>
                </a:solidFill>
              </a:rPr>
              <a:t>Uniform</a:t>
            </a:r>
          </a:p>
        </p:txBody>
      </p:sp>
      <p:sp>
        <p:nvSpPr>
          <p:cNvPr id="3" name="Content Placeholder 2"/>
          <p:cNvSpPr>
            <a:spLocks noGrp="1"/>
          </p:cNvSpPr>
          <p:nvPr>
            <p:ph idx="1"/>
          </p:nvPr>
        </p:nvSpPr>
        <p:spPr>
          <a:xfrm>
            <a:off x="1211540" y="2104326"/>
            <a:ext cx="10292888" cy="4126353"/>
          </a:xfrm>
        </p:spPr>
        <p:txBody>
          <a:bodyPr>
            <a:noAutofit/>
          </a:bodyPr>
          <a:lstStyle/>
          <a:p>
            <a:pPr>
              <a:lnSpc>
                <a:spcPct val="90000"/>
              </a:lnSpc>
            </a:pPr>
            <a:r>
              <a:rPr lang="en-GB" sz="2000" dirty="0">
                <a:solidFill>
                  <a:schemeClr val="tx1">
                    <a:lumMod val="75000"/>
                    <a:lumOff val="25000"/>
                  </a:schemeClr>
                </a:solidFill>
              </a:rPr>
              <a:t>School jumpers and cardigans are available from the school office.</a:t>
            </a:r>
          </a:p>
          <a:p>
            <a:pPr>
              <a:lnSpc>
                <a:spcPct val="90000"/>
              </a:lnSpc>
              <a:spcBef>
                <a:spcPct val="0"/>
              </a:spcBef>
              <a:defRPr/>
            </a:pPr>
            <a:r>
              <a:rPr lang="en-GB" altLang="en-US" sz="2000" dirty="0">
                <a:solidFill>
                  <a:schemeClr val="tx1">
                    <a:lumMod val="75000"/>
                    <a:lumOff val="25000"/>
                  </a:schemeClr>
                </a:solidFill>
              </a:rPr>
              <a:t>Blue sweatshirt or cardigan with school logo</a:t>
            </a:r>
          </a:p>
          <a:p>
            <a:pPr>
              <a:lnSpc>
                <a:spcPct val="90000"/>
              </a:lnSpc>
              <a:spcBef>
                <a:spcPct val="0"/>
              </a:spcBef>
              <a:defRPr/>
            </a:pPr>
            <a:r>
              <a:rPr lang="en-GB" altLang="en-US" sz="2000" dirty="0">
                <a:solidFill>
                  <a:schemeClr val="tx1">
                    <a:lumMod val="75000"/>
                    <a:lumOff val="25000"/>
                  </a:schemeClr>
                </a:solidFill>
              </a:rPr>
              <a:t>White polo shirt or blouse/shirt</a:t>
            </a:r>
          </a:p>
          <a:p>
            <a:pPr>
              <a:lnSpc>
                <a:spcPct val="90000"/>
              </a:lnSpc>
              <a:spcBef>
                <a:spcPct val="0"/>
              </a:spcBef>
              <a:defRPr/>
            </a:pPr>
            <a:r>
              <a:rPr lang="en-GB" altLang="en-US" sz="2000" dirty="0">
                <a:solidFill>
                  <a:schemeClr val="tx1">
                    <a:lumMod val="75000"/>
                    <a:lumOff val="25000"/>
                  </a:schemeClr>
                </a:solidFill>
              </a:rPr>
              <a:t>Dark grey/black trousers</a:t>
            </a:r>
          </a:p>
          <a:p>
            <a:pPr>
              <a:lnSpc>
                <a:spcPct val="90000"/>
              </a:lnSpc>
              <a:spcBef>
                <a:spcPct val="0"/>
              </a:spcBef>
              <a:defRPr/>
            </a:pPr>
            <a:r>
              <a:rPr lang="en-GB" altLang="en-US" sz="2000" dirty="0">
                <a:solidFill>
                  <a:schemeClr val="tx1">
                    <a:lumMod val="75000"/>
                    <a:lumOff val="25000"/>
                  </a:schemeClr>
                </a:solidFill>
              </a:rPr>
              <a:t>Navy/black/grey knee length skirt or pinafore dress</a:t>
            </a:r>
          </a:p>
          <a:p>
            <a:pPr>
              <a:lnSpc>
                <a:spcPct val="90000"/>
              </a:lnSpc>
              <a:spcBef>
                <a:spcPct val="0"/>
              </a:spcBef>
              <a:defRPr/>
            </a:pPr>
            <a:r>
              <a:rPr lang="en-GB" altLang="en-US" sz="2000" dirty="0">
                <a:solidFill>
                  <a:schemeClr val="tx1">
                    <a:lumMod val="75000"/>
                    <a:lumOff val="25000"/>
                  </a:schemeClr>
                </a:solidFill>
              </a:rPr>
              <a:t>Plain black/white or grey socks/tights</a:t>
            </a:r>
          </a:p>
          <a:p>
            <a:pPr>
              <a:lnSpc>
                <a:spcPct val="90000"/>
              </a:lnSpc>
              <a:spcBef>
                <a:spcPct val="0"/>
              </a:spcBef>
              <a:defRPr/>
            </a:pPr>
            <a:r>
              <a:rPr lang="en-GB" altLang="en-US" sz="2000" dirty="0">
                <a:solidFill>
                  <a:schemeClr val="tx1">
                    <a:lumMod val="75000"/>
                    <a:lumOff val="25000"/>
                  </a:schemeClr>
                </a:solidFill>
              </a:rPr>
              <a:t>Black shoes</a:t>
            </a:r>
          </a:p>
          <a:p>
            <a:pPr>
              <a:lnSpc>
                <a:spcPct val="90000"/>
              </a:lnSpc>
              <a:spcBef>
                <a:spcPct val="0"/>
              </a:spcBef>
              <a:buFontTx/>
              <a:buNone/>
              <a:defRPr/>
            </a:pPr>
            <a:r>
              <a:rPr lang="en-GB" altLang="en-US" sz="2000" dirty="0">
                <a:solidFill>
                  <a:schemeClr val="tx1">
                    <a:lumMod val="75000"/>
                    <a:lumOff val="25000"/>
                  </a:schemeClr>
                </a:solidFill>
              </a:rPr>
              <a:t>(no trainers, boots or open toe sandals)</a:t>
            </a:r>
          </a:p>
          <a:p>
            <a:pPr>
              <a:lnSpc>
                <a:spcPct val="90000"/>
              </a:lnSpc>
              <a:spcBef>
                <a:spcPct val="0"/>
              </a:spcBef>
              <a:buFontTx/>
              <a:buNone/>
              <a:defRPr/>
            </a:pPr>
            <a:endParaRPr lang="en-GB" altLang="en-US" sz="2000" dirty="0">
              <a:solidFill>
                <a:schemeClr val="tx1">
                  <a:lumMod val="75000"/>
                  <a:lumOff val="25000"/>
                </a:schemeClr>
              </a:solidFill>
            </a:endParaRPr>
          </a:p>
          <a:p>
            <a:pPr>
              <a:lnSpc>
                <a:spcPct val="90000"/>
              </a:lnSpc>
              <a:spcBef>
                <a:spcPct val="0"/>
              </a:spcBef>
              <a:buFontTx/>
              <a:buNone/>
              <a:defRPr/>
            </a:pPr>
            <a:r>
              <a:rPr lang="en-GB" altLang="en-US" sz="2000" b="1" u="sng" dirty="0">
                <a:solidFill>
                  <a:schemeClr val="tx1">
                    <a:lumMod val="75000"/>
                    <a:lumOff val="25000"/>
                  </a:schemeClr>
                </a:solidFill>
              </a:rPr>
              <a:t>Jewellery</a:t>
            </a:r>
          </a:p>
          <a:p>
            <a:pPr>
              <a:lnSpc>
                <a:spcPct val="90000"/>
              </a:lnSpc>
              <a:spcBef>
                <a:spcPct val="0"/>
              </a:spcBef>
              <a:defRPr/>
            </a:pPr>
            <a:r>
              <a:rPr lang="en-GB" altLang="en-US" sz="2000" dirty="0">
                <a:solidFill>
                  <a:schemeClr val="tx1">
                    <a:lumMod val="75000"/>
                    <a:lumOff val="25000"/>
                  </a:schemeClr>
                </a:solidFill>
              </a:rPr>
              <a:t>Small plain studs-one in each ear</a:t>
            </a:r>
          </a:p>
          <a:p>
            <a:pPr>
              <a:lnSpc>
                <a:spcPct val="90000"/>
              </a:lnSpc>
              <a:spcBef>
                <a:spcPct val="0"/>
              </a:spcBef>
              <a:buFontTx/>
              <a:buNone/>
              <a:defRPr/>
            </a:pPr>
            <a:endParaRPr lang="en-GB" altLang="en-US" sz="2000" dirty="0">
              <a:solidFill>
                <a:schemeClr val="tx1">
                  <a:lumMod val="75000"/>
                  <a:lumOff val="25000"/>
                </a:schemeClr>
              </a:solidFill>
            </a:endParaRPr>
          </a:p>
          <a:p>
            <a:pPr>
              <a:lnSpc>
                <a:spcPct val="90000"/>
              </a:lnSpc>
              <a:spcBef>
                <a:spcPct val="0"/>
              </a:spcBef>
              <a:buFontTx/>
              <a:buNone/>
              <a:defRPr/>
            </a:pPr>
            <a:r>
              <a:rPr lang="en-GB" altLang="en-US" sz="2000" b="1" dirty="0">
                <a:solidFill>
                  <a:schemeClr val="tx1">
                    <a:lumMod val="75000"/>
                    <a:lumOff val="25000"/>
                  </a:schemeClr>
                </a:solidFill>
              </a:rPr>
              <a:t>All items of clothing should be marked with your child’s name please! Please make sure that, if your child’s name is written on, it hasn’t faded after you wash the item of clothing. </a:t>
            </a:r>
          </a:p>
          <a:p>
            <a:pPr>
              <a:lnSpc>
                <a:spcPct val="90000"/>
              </a:lnSpc>
            </a:pPr>
            <a:endParaRPr lang="en-GB" sz="1400" dirty="0">
              <a:solidFill>
                <a:schemeClr val="tx1">
                  <a:lumMod val="75000"/>
                  <a:lumOff val="25000"/>
                </a:schemeClr>
              </a:solidFill>
            </a:endParaRPr>
          </a:p>
        </p:txBody>
      </p:sp>
    </p:spTree>
    <p:extLst>
      <p:ext uri="{BB962C8B-B14F-4D97-AF65-F5344CB8AC3E}">
        <p14:creationId xmlns:p14="http://schemas.microsoft.com/office/powerpoint/2010/main" val="2030166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C7373-2D08-456F-8132-BB15B19C5787}"/>
              </a:ext>
            </a:extLst>
          </p:cNvPr>
          <p:cNvSpPr>
            <a:spLocks noGrp="1"/>
          </p:cNvSpPr>
          <p:nvPr>
            <p:ph type="title"/>
          </p:nvPr>
        </p:nvSpPr>
        <p:spPr/>
        <p:txBody>
          <a:bodyPr>
            <a:normAutofit/>
          </a:bodyPr>
          <a:lstStyle/>
          <a:p>
            <a:r>
              <a:rPr lang="en-GB" dirty="0"/>
              <a:t>PE</a:t>
            </a:r>
          </a:p>
        </p:txBody>
      </p:sp>
      <p:sp>
        <p:nvSpPr>
          <p:cNvPr id="3" name="Content Placeholder 2">
            <a:extLst>
              <a:ext uri="{FF2B5EF4-FFF2-40B4-BE49-F238E27FC236}">
                <a16:creationId xmlns:a16="http://schemas.microsoft.com/office/drawing/2014/main" id="{6643E8E1-7B8A-43AA-A47A-29F9BFBA1B44}"/>
              </a:ext>
            </a:extLst>
          </p:cNvPr>
          <p:cNvSpPr>
            <a:spLocks noGrp="1"/>
          </p:cNvSpPr>
          <p:nvPr>
            <p:ph idx="1"/>
          </p:nvPr>
        </p:nvSpPr>
        <p:spPr>
          <a:xfrm>
            <a:off x="6096000" y="874823"/>
            <a:ext cx="5225143" cy="4930891"/>
          </a:xfrm>
        </p:spPr>
        <p:txBody>
          <a:bodyPr>
            <a:noAutofit/>
          </a:bodyPr>
          <a:lstStyle/>
          <a:p>
            <a:pPr>
              <a:lnSpc>
                <a:spcPct val="110000"/>
              </a:lnSpc>
            </a:pPr>
            <a:r>
              <a:rPr lang="en-GB" sz="1800" dirty="0"/>
              <a:t>PE will be on a Friday.</a:t>
            </a:r>
          </a:p>
          <a:p>
            <a:pPr>
              <a:lnSpc>
                <a:spcPct val="110000"/>
              </a:lnSpc>
            </a:pPr>
            <a:endParaRPr lang="en-GB" dirty="0"/>
          </a:p>
          <a:p>
            <a:pPr>
              <a:lnSpc>
                <a:spcPct val="110000"/>
              </a:lnSpc>
            </a:pPr>
            <a:r>
              <a:rPr lang="en-GB" dirty="0"/>
              <a:t>After the October half term, Reception will need to bring their PE kit. </a:t>
            </a:r>
          </a:p>
          <a:p>
            <a:pPr>
              <a:lnSpc>
                <a:spcPct val="110000"/>
              </a:lnSpc>
            </a:pPr>
            <a:endParaRPr lang="en-GB" dirty="0"/>
          </a:p>
          <a:p>
            <a:pPr>
              <a:lnSpc>
                <a:spcPct val="110000"/>
              </a:lnSpc>
            </a:pPr>
            <a:r>
              <a:rPr lang="en-GB" dirty="0"/>
              <a:t>PE kit – white T-shirt, black shorts and trainers.</a:t>
            </a:r>
          </a:p>
          <a:p>
            <a:pPr>
              <a:lnSpc>
                <a:spcPct val="110000"/>
              </a:lnSpc>
            </a:pPr>
            <a:endParaRPr lang="en-GB" sz="1800" dirty="0"/>
          </a:p>
          <a:p>
            <a:pPr>
              <a:lnSpc>
                <a:spcPct val="110000"/>
              </a:lnSpc>
            </a:pPr>
            <a:r>
              <a:rPr lang="en-GB" sz="1800" dirty="0"/>
              <a:t>We recommend you leave your child’s PE bag at school for the half term, taking it home to wash in the holidays. Or, if you prefer, bring it in to school on a Monday and take it home on a Friday.</a:t>
            </a:r>
          </a:p>
          <a:p>
            <a:pPr>
              <a:lnSpc>
                <a:spcPct val="110000"/>
              </a:lnSpc>
            </a:pPr>
            <a:endParaRPr lang="en-GB" sz="1800" dirty="0"/>
          </a:p>
          <a:p>
            <a:pPr marL="0" indent="0">
              <a:lnSpc>
                <a:spcPct val="110000"/>
              </a:lnSpc>
              <a:buNone/>
            </a:pPr>
            <a:endParaRPr lang="en-GB" sz="1800" dirty="0"/>
          </a:p>
        </p:txBody>
      </p:sp>
      <p:pic>
        <p:nvPicPr>
          <p:cNvPr id="4" name="Picture 3">
            <a:extLst>
              <a:ext uri="{FF2B5EF4-FFF2-40B4-BE49-F238E27FC236}">
                <a16:creationId xmlns:a16="http://schemas.microsoft.com/office/drawing/2014/main" id="{9596764C-7974-4F58-B8CF-508B681FA33E}"/>
              </a:ext>
            </a:extLst>
          </p:cNvPr>
          <p:cNvPicPr>
            <a:picLocks noChangeAspect="1"/>
          </p:cNvPicPr>
          <p:nvPr/>
        </p:nvPicPr>
        <p:blipFill>
          <a:blip r:embed="rId3"/>
          <a:stretch>
            <a:fillRect/>
          </a:stretch>
        </p:blipFill>
        <p:spPr>
          <a:xfrm>
            <a:off x="1141411" y="2570650"/>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2221439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p:txBody>
          <a:bodyPr/>
          <a:lstStyle/>
          <a:p>
            <a:r>
              <a:rPr lang="en-GB"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a:xfrm>
            <a:off x="1066800" y="2014194"/>
            <a:ext cx="6437086" cy="4020846"/>
          </a:xfrm>
        </p:spPr>
        <p:txBody>
          <a:bodyPr>
            <a:normAutofit lnSpcReduction="10000"/>
          </a:bodyPr>
          <a:lstStyle/>
          <a:p>
            <a:r>
              <a:rPr lang="en-GB" dirty="0"/>
              <a:t>Children receive dojo points for going ‘above and beyond.’</a:t>
            </a:r>
          </a:p>
          <a:p>
            <a:endParaRPr lang="en-GB" dirty="0"/>
          </a:p>
          <a:p>
            <a:r>
              <a:rPr lang="en-GB" dirty="0"/>
              <a:t>When the children reach 10 dojo points, they will be able to choose a prize from the prize box.</a:t>
            </a:r>
          </a:p>
          <a:p>
            <a:endParaRPr lang="en-GB" dirty="0"/>
          </a:p>
          <a:p>
            <a:r>
              <a:rPr lang="en-GB" dirty="0"/>
              <a:t>After they have received their prize, the dojos will be reset to 0, ready for them to start earning their next 10 dojos. </a:t>
            </a:r>
          </a:p>
          <a:p>
            <a:endParaRPr lang="en-GB" dirty="0"/>
          </a:p>
          <a:p>
            <a:r>
              <a:rPr lang="en-GB" dirty="0"/>
              <a:t>You will be sent messages through the Dojo website when your child receives points. </a:t>
            </a:r>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5386" y="2238258"/>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240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766592"/>
            <a:ext cx="8596668" cy="1320800"/>
          </a:xfrm>
        </p:spPr>
        <p:txBody>
          <a:bodyPr/>
          <a:lstStyle/>
          <a:p>
            <a:r>
              <a:rPr lang="en-GB" dirty="0"/>
              <a:t>Reception Baseline</a:t>
            </a:r>
          </a:p>
        </p:txBody>
      </p:sp>
      <p:sp>
        <p:nvSpPr>
          <p:cNvPr id="4" name="Content Placeholder 2">
            <a:extLst>
              <a:ext uri="{FF2B5EF4-FFF2-40B4-BE49-F238E27FC236}">
                <a16:creationId xmlns:a16="http://schemas.microsoft.com/office/drawing/2014/main" id="{CD34D15A-4A22-4828-AE35-47F5C7BBC241}"/>
              </a:ext>
            </a:extLst>
          </p:cNvPr>
          <p:cNvSpPr txBox="1">
            <a:spLocks/>
          </p:cNvSpPr>
          <p:nvPr/>
        </p:nvSpPr>
        <p:spPr>
          <a:xfrm>
            <a:off x="1066800" y="2014194"/>
            <a:ext cx="8608828" cy="402084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5" name="Content Placeholder 4"/>
          <p:cNvSpPr>
            <a:spLocks noGrp="1"/>
          </p:cNvSpPr>
          <p:nvPr>
            <p:ph idx="1"/>
          </p:nvPr>
        </p:nvSpPr>
        <p:spPr/>
        <p:txBody>
          <a:bodyPr>
            <a:normAutofit/>
          </a:bodyPr>
          <a:lstStyle/>
          <a:p>
            <a:r>
              <a:rPr lang="en-GB" sz="2400" dirty="0"/>
              <a:t>Every child is assessed at the beginning of Reception. This allows us to track your child’s progress as they move through the school. </a:t>
            </a:r>
          </a:p>
          <a:p>
            <a:r>
              <a:rPr lang="en-GB" sz="2400" dirty="0"/>
              <a:t>These assessments are completed in class with the teacher. They take about 20 minutes. </a:t>
            </a:r>
          </a:p>
          <a:p>
            <a:r>
              <a:rPr lang="en-GB" sz="2400" dirty="0"/>
              <a:t>Every child in the country will complete the same assessments. </a:t>
            </a:r>
          </a:p>
        </p:txBody>
      </p:sp>
    </p:spTree>
    <p:extLst>
      <p:ext uri="{BB962C8B-B14F-4D97-AF65-F5344CB8AC3E}">
        <p14:creationId xmlns:p14="http://schemas.microsoft.com/office/powerpoint/2010/main" val="32793422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9450" y="727627"/>
            <a:ext cx="4957553" cy="1645920"/>
          </a:xfrm>
        </p:spPr>
        <p:txBody>
          <a:bodyPr>
            <a:normAutofit/>
          </a:bodyPr>
          <a:lstStyle/>
          <a:p>
            <a:r>
              <a:rPr lang="en-GB" sz="4100"/>
              <a:t>How can I help my child at home?</a:t>
            </a:r>
          </a:p>
        </p:txBody>
      </p:sp>
      <p:sp>
        <p:nvSpPr>
          <p:cNvPr id="3" name="Content Placeholder 2"/>
          <p:cNvSpPr>
            <a:spLocks noGrp="1"/>
          </p:cNvSpPr>
          <p:nvPr>
            <p:ph idx="1"/>
          </p:nvPr>
        </p:nvSpPr>
        <p:spPr>
          <a:xfrm>
            <a:off x="6579450" y="2538919"/>
            <a:ext cx="4957554" cy="3496120"/>
          </a:xfrm>
        </p:spPr>
        <p:txBody>
          <a:bodyPr>
            <a:normAutofit/>
          </a:bodyPr>
          <a:lstStyle/>
          <a:p>
            <a:r>
              <a:rPr lang="en-GB" sz="1700" dirty="0"/>
              <a:t>Talking to your child is the most fundamental way you can help your child in Early Years. Communication is key to so many areas of a child’s development. </a:t>
            </a:r>
          </a:p>
          <a:p>
            <a:r>
              <a:rPr lang="en-GB" sz="1700" dirty="0"/>
              <a:t>Reading stories together is not only educational but what a lovely time to spend together!</a:t>
            </a:r>
          </a:p>
          <a:p>
            <a:r>
              <a:rPr lang="en-GB" sz="1700" dirty="0"/>
              <a:t> Listening to and supporting your child with their reading book. Please comment on anything you notice in their reading record – your opinion and comments can really help us to help them. </a:t>
            </a:r>
          </a:p>
        </p:txBody>
      </p:sp>
      <p:sp>
        <p:nvSpPr>
          <p:cNvPr id="71" name="Rectangle 70">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73" name="Rectangle 72">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pic>
        <p:nvPicPr>
          <p:cNvPr id="1026" name="Picture 2">
            <a:extLst>
              <a:ext uri="{FF2B5EF4-FFF2-40B4-BE49-F238E27FC236}">
                <a16:creationId xmlns:a16="http://schemas.microsoft.com/office/drawing/2014/main" id="{2778EA63-C6A2-CB40-8ED3-C482F823AF5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71874" y="1206902"/>
            <a:ext cx="4278724" cy="4457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85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Parental Involvement</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Dialogue between parent’s and teachers is extremely important to us. No one knows your child better than you do! </a:t>
            </a:r>
          </a:p>
          <a:p>
            <a:pPr marL="0" indent="0">
              <a:buNone/>
            </a:pPr>
            <a:endParaRPr lang="en-GB" dirty="0"/>
          </a:p>
          <a:p>
            <a:pPr marL="0" indent="0">
              <a:buNone/>
            </a:pPr>
            <a:r>
              <a:rPr lang="en-GB" dirty="0"/>
              <a:t>We aim to have an open door policy and will always make time to speak to you. If you need to speak to us at the end of the day, please appreciate you will need to wait until the other children have gone for safety reasons. Alternatively, we can speak over the phone or make an appointment.</a:t>
            </a:r>
          </a:p>
          <a:p>
            <a:pPr marL="0" indent="0">
              <a:buNone/>
            </a:pPr>
            <a:endParaRPr lang="en-GB" dirty="0"/>
          </a:p>
          <a:p>
            <a:pPr marL="0" indent="0">
              <a:buNone/>
            </a:pPr>
            <a:r>
              <a:rPr lang="en-GB" dirty="0"/>
              <a:t>We will also have the opportunity to speak at pupil progress meetings that we have three times each year. You will be given written achievements and targets prior to pupil progress meetings. </a:t>
            </a:r>
          </a:p>
          <a:p>
            <a:pPr marL="0" indent="0">
              <a:buNone/>
            </a:pPr>
            <a:endParaRPr lang="en-GB" dirty="0"/>
          </a:p>
          <a:p>
            <a:pPr marL="0" indent="0">
              <a:buNone/>
            </a:pPr>
            <a:r>
              <a:rPr lang="en-GB" dirty="0"/>
              <a:t>You can also see all the wonderful things your children have been doing on the school website, on the school twitter page and in our half termly newsletters. </a:t>
            </a:r>
          </a:p>
          <a:p>
            <a:pPr marL="0" indent="0">
              <a:buNone/>
            </a:pPr>
            <a:endParaRPr lang="en-GB" dirty="0"/>
          </a:p>
        </p:txBody>
      </p:sp>
    </p:spTree>
    <p:extLst>
      <p:ext uri="{BB962C8B-B14F-4D97-AF65-F5344CB8AC3E}">
        <p14:creationId xmlns:p14="http://schemas.microsoft.com/office/powerpoint/2010/main" val="3988529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D42E9-28E4-1E4A-B8FF-862307EB611F}"/>
              </a:ext>
            </a:extLst>
          </p:cNvPr>
          <p:cNvSpPr>
            <a:spLocks noGrp="1"/>
          </p:cNvSpPr>
          <p:nvPr>
            <p:ph type="title"/>
          </p:nvPr>
        </p:nvSpPr>
        <p:spPr/>
        <p:txBody>
          <a:bodyPr/>
          <a:lstStyle/>
          <a:p>
            <a:r>
              <a:rPr lang="en-US" dirty="0"/>
              <a:t>Educational Visits </a:t>
            </a:r>
          </a:p>
        </p:txBody>
      </p:sp>
      <p:sp>
        <p:nvSpPr>
          <p:cNvPr id="3" name="Content Placeholder 2">
            <a:extLst>
              <a:ext uri="{FF2B5EF4-FFF2-40B4-BE49-F238E27FC236}">
                <a16:creationId xmlns:a16="http://schemas.microsoft.com/office/drawing/2014/main" id="{3194D0DC-4D01-CA44-9EC6-7A4821BC186C}"/>
              </a:ext>
            </a:extLst>
          </p:cNvPr>
          <p:cNvSpPr>
            <a:spLocks noGrp="1"/>
          </p:cNvSpPr>
          <p:nvPr>
            <p:ph idx="1"/>
          </p:nvPr>
        </p:nvSpPr>
        <p:spPr>
          <a:xfrm>
            <a:off x="1066800" y="1722474"/>
            <a:ext cx="10058400" cy="4312566"/>
          </a:xfrm>
        </p:spPr>
        <p:txBody>
          <a:bodyPr>
            <a:normAutofit/>
          </a:bodyPr>
          <a:lstStyle/>
          <a:p>
            <a:r>
              <a:rPr lang="en-US" dirty="0"/>
              <a:t>We are incredibly lucky to have the use of the school minibus and aim to take the children on educational visits as regularly as possible. </a:t>
            </a:r>
          </a:p>
          <a:p>
            <a:endParaRPr lang="en-US" dirty="0"/>
          </a:p>
          <a:p>
            <a:r>
              <a:rPr lang="en-US" dirty="0"/>
              <a:t>Over the course of this year, the children in Early Years will be visiting: </a:t>
            </a:r>
          </a:p>
          <a:p>
            <a:endParaRPr lang="en-US" dirty="0"/>
          </a:p>
          <a:p>
            <a:r>
              <a:rPr lang="en-US" dirty="0"/>
              <a:t>Peel Park to see the signs of Autumn and Spring.</a:t>
            </a:r>
          </a:p>
          <a:p>
            <a:r>
              <a:rPr lang="en-US" dirty="0"/>
              <a:t>We will visit </a:t>
            </a:r>
            <a:r>
              <a:rPr lang="en-US" dirty="0" err="1"/>
              <a:t>Salford</a:t>
            </a:r>
            <a:r>
              <a:rPr lang="en-US" dirty="0"/>
              <a:t> Cathedral as part of our Religion lessons and to experience Mass.</a:t>
            </a:r>
          </a:p>
          <a:p>
            <a:r>
              <a:rPr lang="en-US" dirty="0"/>
              <a:t>We will be walking around our local area to see the different types of houses there are as part of our homes topic.</a:t>
            </a:r>
          </a:p>
          <a:p>
            <a:r>
              <a:rPr lang="en-US" dirty="0"/>
              <a:t>We will visit Barton Airfield as part of our transport topic. </a:t>
            </a:r>
          </a:p>
          <a:p>
            <a:r>
              <a:rPr lang="en-US" dirty="0"/>
              <a:t>We will visit The Bridgewater RHS to explore the amazing nature there.</a:t>
            </a:r>
          </a:p>
        </p:txBody>
      </p:sp>
    </p:spTree>
    <p:extLst>
      <p:ext uri="{BB962C8B-B14F-4D97-AF65-F5344CB8AC3E}">
        <p14:creationId xmlns:p14="http://schemas.microsoft.com/office/powerpoint/2010/main" val="692317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1783605" y="1199620"/>
            <a:ext cx="8825658" cy="2677648"/>
          </a:xfrm>
        </p:spPr>
        <p:txBody>
          <a:bodyPr/>
          <a:lstStyle/>
          <a:p>
            <a:r>
              <a:rPr lang="en-GB" dirty="0"/>
              <a:t>Any questions?</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491</TotalTime>
  <Words>1525</Words>
  <Application>Microsoft Office PowerPoint</Application>
  <PresentationFormat>Widescreen</PresentationFormat>
  <Paragraphs>120</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Trebuchet MS</vt:lpstr>
      <vt:lpstr>Wingdings 3</vt:lpstr>
      <vt:lpstr>Facet</vt:lpstr>
      <vt:lpstr>Welcome to Early Years Foundation Stage</vt:lpstr>
      <vt:lpstr>Growing together within God’s loving family, we support, challenge and inspire each other to become the best that we can be.</vt:lpstr>
      <vt:lpstr>Introductions</vt:lpstr>
      <vt:lpstr>What is EYFS?</vt:lpstr>
      <vt:lpstr>Key Areas of Learning</vt:lpstr>
      <vt:lpstr>Curriculum </vt:lpstr>
      <vt:lpstr>Reading in Reception</vt:lpstr>
      <vt:lpstr>Phonics</vt:lpstr>
      <vt:lpstr>Mathematics</vt:lpstr>
      <vt:lpstr>Home Learning</vt:lpstr>
      <vt:lpstr>General Reminders</vt:lpstr>
      <vt:lpstr>Uniform</vt:lpstr>
      <vt:lpstr>PE</vt:lpstr>
      <vt:lpstr>Class Dojo</vt:lpstr>
      <vt:lpstr>Reception Baseline</vt:lpstr>
      <vt:lpstr>How can I help my child at home?</vt:lpstr>
      <vt:lpstr>Parental Involvement</vt:lpstr>
      <vt:lpstr>Educational Visits </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Mrs S. McFadden</cp:lastModifiedBy>
  <cp:revision>38</cp:revision>
  <dcterms:created xsi:type="dcterms:W3CDTF">2017-09-12T14:50:05Z</dcterms:created>
  <dcterms:modified xsi:type="dcterms:W3CDTF">2023-09-25T15:18:14Z</dcterms:modified>
</cp:coreProperties>
</file>