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57" r:id="rId4"/>
    <p:sldId id="260" r:id="rId5"/>
    <p:sldId id="261" r:id="rId6"/>
    <p:sldId id="262" r:id="rId7"/>
    <p:sldId id="273" r:id="rId8"/>
    <p:sldId id="264" r:id="rId9"/>
    <p:sldId id="265" r:id="rId10"/>
    <p:sldId id="266" r:id="rId11"/>
    <p:sldId id="267" r:id="rId12"/>
    <p:sldId id="270" r:id="rId13"/>
    <p:sldId id="274" r:id="rId14"/>
    <p:sldId id="268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97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" y="576"/>
      </p:cViewPr>
      <p:guideLst>
        <p:guide orient="horz" pos="2159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/>
                <a:cs typeface="Arial" panose="020B0604020202020204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/>
                <a:cs typeface="Arial" panose="020B0604020202020204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9/19/2018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2018-19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7903" y="962804"/>
            <a:ext cx="2892762" cy="26613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5285" y="2139490"/>
            <a:ext cx="8825658" cy="2677648"/>
          </a:xfrm>
        </p:spPr>
        <p:txBody>
          <a:bodyPr/>
          <a:lstStyle/>
          <a:p>
            <a:pPr algn="ctr"/>
            <a:r>
              <a:rPr lang="en-GB" sz="3600" dirty="0"/>
              <a:t>Growing together within God’s loving family, we support, challenge and inspire each other to become the best that we can be.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3150" y="2798371"/>
            <a:ext cx="6628522" cy="3416300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The Year 5</a:t>
            </a:r>
            <a:r>
              <a:rPr lang="en-GB" sz="2400" dirty="0" smtClean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team: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Mrs </a:t>
            </a:r>
            <a:r>
              <a:rPr lang="en-GB" sz="2400" dirty="0" smtClean="0">
                <a:solidFill>
                  <a:schemeClr val="tx1"/>
                </a:solidFill>
              </a:rPr>
              <a:t>McDermott (Class Teacher)</a:t>
            </a:r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 smtClean="0">
                <a:solidFill>
                  <a:schemeClr val="tx1"/>
                </a:solidFill>
              </a:rPr>
              <a:t>Mr Boardman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And of course your wonderful children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General 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284" y="2603500"/>
            <a:ext cx="10275588" cy="34163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Doors open at 8.45am for a 8.55am start.</a:t>
            </a:r>
          </a:p>
          <a:p>
            <a:r>
              <a:rPr lang="en-GB" dirty="0">
                <a:solidFill>
                  <a:schemeClr val="tx1"/>
                </a:solidFill>
              </a:rPr>
              <a:t>New water bottles are available from the school office for £2.00</a:t>
            </a:r>
          </a:p>
          <a:p>
            <a:r>
              <a:rPr lang="en-GB" dirty="0">
                <a:solidFill>
                  <a:schemeClr val="tx1"/>
                </a:solidFill>
              </a:rPr>
              <a:t>Toast and milk are payable half termly – speak to the office if you wish your child to have this (toast is 50p a week).</a:t>
            </a:r>
          </a:p>
          <a:p>
            <a:r>
              <a:rPr lang="en-GB" dirty="0">
                <a:solidFill>
                  <a:schemeClr val="tx1"/>
                </a:solidFill>
              </a:rPr>
              <a:t>All monies are to be paid using Parent Pay.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The </a:t>
            </a:r>
            <a:r>
              <a:rPr lang="en-GB" dirty="0">
                <a:solidFill>
                  <a:schemeClr val="tx1"/>
                </a:solidFill>
              </a:rPr>
              <a:t>school day ends at 3.15pm – please collect your youngest first.</a:t>
            </a:r>
          </a:p>
          <a:p>
            <a:r>
              <a:rPr lang="en-GB" dirty="0">
                <a:solidFill>
                  <a:schemeClr val="tx1"/>
                </a:solidFill>
              </a:rPr>
              <a:t>Breakfast club and After school club are available although are heavily subscribed!</a:t>
            </a:r>
          </a:p>
          <a:p>
            <a:r>
              <a:rPr lang="en-GB" dirty="0">
                <a:solidFill>
                  <a:schemeClr val="tx1"/>
                </a:solidFill>
              </a:rPr>
              <a:t>After school clubs 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8825659" cy="3551973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</a:rPr>
              <a:t>School jumpers and cardigans are available from the school office.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tx1"/>
                </a:solidFill>
              </a:rPr>
              <a:t>Blue sweatshirt or cardigan with school logo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tx1"/>
                </a:solidFill>
              </a:rPr>
              <a:t>White polo shirt or blouse/shirt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tx1"/>
                </a:solidFill>
              </a:rPr>
              <a:t>Dark grey/black trousers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tx1"/>
                </a:solidFill>
              </a:rPr>
              <a:t>Navy/black/grey knee length skirt or pinafore dress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tx1"/>
                </a:solidFill>
              </a:rPr>
              <a:t>Plain black/white or grey socks/tights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tx1"/>
                </a:solidFill>
              </a:rPr>
              <a:t>Black shoes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</a:rPr>
              <a:t>(no trainers, boots or open toe sandals)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b="1" u="sng" dirty="0">
                <a:solidFill>
                  <a:schemeClr val="tx1"/>
                </a:solidFill>
              </a:rPr>
              <a:t>Jewellery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tx1"/>
                </a:solidFill>
              </a:rPr>
              <a:t>Small plain studs-one in each ear</a:t>
            </a:r>
          </a:p>
          <a:p>
            <a:pPr>
              <a:spcBef>
                <a:spcPct val="0"/>
              </a:spcBef>
              <a:defRPr/>
            </a:pPr>
            <a:r>
              <a:rPr lang="en-GB" altLang="en-US" dirty="0">
                <a:solidFill>
                  <a:schemeClr val="tx1"/>
                </a:solidFill>
              </a:rPr>
              <a:t>Black or blue hair bobbles and headbands only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All items of clothing should be marked with your child’s name please!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chemeClr val="tx1"/>
                </a:solidFill>
              </a:rPr>
              <a:t>PE will be on Thursdays</a:t>
            </a:r>
            <a:r>
              <a:rPr lang="en-GB" dirty="0" smtClean="0">
                <a:solidFill>
                  <a:schemeClr val="tx1"/>
                </a:solidFill>
              </a:rPr>
              <a:t>.  </a:t>
            </a:r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(</a:t>
            </a:r>
            <a:r>
              <a:rPr lang="en-GB" dirty="0" smtClean="0">
                <a:solidFill>
                  <a:schemeClr val="tx1"/>
                </a:solidFill>
              </a:rPr>
              <a:t>In Spring t</a:t>
            </a:r>
            <a:r>
              <a:rPr lang="en-GB" dirty="0" smtClean="0">
                <a:solidFill>
                  <a:schemeClr val="tx1"/>
                </a:solidFill>
              </a:rPr>
              <a:t>here </a:t>
            </a:r>
            <a:r>
              <a:rPr lang="en-GB" dirty="0" smtClean="0">
                <a:solidFill>
                  <a:schemeClr val="tx1"/>
                </a:solidFill>
              </a:rPr>
              <a:t>will be an extra sports session on </a:t>
            </a:r>
            <a:r>
              <a:rPr lang="en-GB" dirty="0" smtClean="0">
                <a:solidFill>
                  <a:schemeClr val="tx1"/>
                </a:solidFill>
              </a:rPr>
              <a:t>Tuesdays.)</a:t>
            </a:r>
            <a:endParaRPr lang="en-GB" dirty="0" smtClean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Lunchtime sports session on Mondays – trainers required.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PE kit – white </a:t>
            </a:r>
            <a:r>
              <a:rPr lang="en-GB" dirty="0" smtClean="0">
                <a:solidFill>
                  <a:schemeClr val="tx1"/>
                </a:solidFill>
              </a:rPr>
              <a:t>T-shirt</a:t>
            </a:r>
            <a:r>
              <a:rPr lang="en-GB" dirty="0">
                <a:solidFill>
                  <a:schemeClr val="tx1"/>
                </a:solidFill>
              </a:rPr>
              <a:t>, black shorts and PE pumps.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After school </a:t>
            </a:r>
            <a:r>
              <a:rPr lang="en-GB" dirty="0" smtClean="0">
                <a:solidFill>
                  <a:schemeClr val="tx1"/>
                </a:solidFill>
              </a:rPr>
              <a:t>clubs – Tuesday </a:t>
            </a:r>
            <a:r>
              <a:rPr lang="en-GB" dirty="0" smtClean="0">
                <a:solidFill>
                  <a:schemeClr val="tx1"/>
                </a:solidFill>
              </a:rPr>
              <a:t>Multi-skills</a:t>
            </a:r>
            <a:endParaRPr lang="en-GB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                                    - Wednesday Spanish or </a:t>
            </a:r>
            <a:r>
              <a:rPr lang="en-GB" dirty="0" smtClean="0">
                <a:solidFill>
                  <a:schemeClr val="tx1"/>
                </a:solidFill>
              </a:rPr>
              <a:t>computing for girls.</a:t>
            </a:r>
            <a:endParaRPr lang="en-GB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                                    - Thursday </a:t>
            </a:r>
            <a:r>
              <a:rPr lang="en-GB" dirty="0" smtClean="0">
                <a:solidFill>
                  <a:schemeClr val="tx1"/>
                </a:solidFill>
              </a:rPr>
              <a:t>Multi-skills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137316" y="4345016"/>
            <a:ext cx="4054684" cy="2512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Dojo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5065" y="2603500"/>
            <a:ext cx="7000875" cy="3416300"/>
          </a:xfrm>
        </p:spPr>
        <p:txBody>
          <a:bodyPr>
            <a:normAutofit fontScale="92500"/>
          </a:bodyPr>
          <a:lstStyle/>
          <a:p>
            <a:r>
              <a:rPr lang="en-GB" dirty="0">
                <a:solidFill>
                  <a:schemeClr val="tx1"/>
                </a:solidFill>
              </a:rPr>
              <a:t>Our daily reward system for following the Golden Rules and showing God’s love to one another, through the Gospel Values in action</a:t>
            </a:r>
            <a:r>
              <a:rPr lang="en-GB" dirty="0" smtClean="0">
                <a:solidFill>
                  <a:schemeClr val="tx1"/>
                </a:solidFill>
              </a:rPr>
              <a:t>.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Class Dojos are awarded for following class rules, helping one another, teamwork and working hard.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When each child reaches 50 dojos they get a prize and are also able to personalise their avatar.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Golden Time is on a Friday to celebrate the achievements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     of the week.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747760" y="2998470"/>
            <a:ext cx="2822575" cy="2822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5</a:t>
            </a:r>
            <a:r>
              <a:rPr lang="en-GB" dirty="0" smtClean="0"/>
              <a:t> </a:t>
            </a:r>
            <a:r>
              <a:rPr lang="en-GB" dirty="0"/>
              <a:t>Weekly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4015014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Home reading </a:t>
            </a:r>
            <a:r>
              <a:rPr lang="en-GB" dirty="0">
                <a:solidFill>
                  <a:schemeClr val="tx1"/>
                </a:solidFill>
              </a:rPr>
              <a:t>– </a:t>
            </a:r>
            <a:r>
              <a:rPr lang="en-GB" dirty="0" smtClean="0">
                <a:solidFill>
                  <a:schemeClr val="tx1"/>
                </a:solidFill>
              </a:rPr>
              <a:t>it is still incredibly important </a:t>
            </a:r>
            <a:r>
              <a:rPr lang="en-GB" dirty="0">
                <a:solidFill>
                  <a:schemeClr val="tx1"/>
                </a:solidFill>
              </a:rPr>
              <a:t>to listen to your child read, and more importantly to talk to them about what they have read. This will develop fluency, understanding and comprehension of texts.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Reading every night builds a love of reading.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Children need to experience the </a:t>
            </a:r>
            <a:r>
              <a:rPr lang="en-GB" dirty="0" smtClean="0">
                <a:solidFill>
                  <a:schemeClr val="tx1"/>
                </a:solidFill>
              </a:rPr>
              <a:t>importance of reading in wider contexts- </a:t>
            </a:r>
            <a:r>
              <a:rPr lang="en-GB" dirty="0">
                <a:solidFill>
                  <a:schemeClr val="tx1"/>
                </a:solidFill>
              </a:rPr>
              <a:t>enjoy </a:t>
            </a:r>
            <a:r>
              <a:rPr lang="en-GB" dirty="0" smtClean="0">
                <a:solidFill>
                  <a:schemeClr val="tx1"/>
                </a:solidFill>
              </a:rPr>
              <a:t>sharing appropriate newspaper articles and information leaflets to enhance their vocabulary.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2334" y="4751882"/>
            <a:ext cx="2159666" cy="1611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s://s-media-cache-ak0.pinimg.com/736x/f3/0d/78/f30d785278071bf7ad4c9166f5b5978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10"/>
          <a:stretch>
            <a:fillRect/>
          </a:stretch>
        </p:blipFill>
        <p:spPr bwMode="auto">
          <a:xfrm>
            <a:off x="3039383" y="156711"/>
            <a:ext cx="6229350" cy="670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5</a:t>
            </a:r>
            <a:r>
              <a:rPr lang="en-GB" dirty="0" smtClean="0"/>
              <a:t> </a:t>
            </a:r>
            <a:r>
              <a:rPr lang="en-GB" dirty="0"/>
              <a:t>Weekly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5065" y="2603500"/>
            <a:ext cx="10094595" cy="37973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tx1"/>
                </a:solidFill>
              </a:rPr>
              <a:t>Times Tables</a:t>
            </a:r>
            <a:endParaRPr lang="en-GB" b="1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Children are required to know times tables and linking division facts by Year 4. They unlock all avenues in all Mathematics areas.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We have started to use 'Super movers' to practice our times tables in school.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Times Tables Rock Stars.....coming soon.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b="1" dirty="0">
                <a:solidFill>
                  <a:schemeClr val="tx1"/>
                </a:solidFill>
              </a:rPr>
              <a:t>Spellings</a:t>
            </a:r>
          </a:p>
          <a:p>
            <a:r>
              <a:rPr lang="en-GB" dirty="0">
                <a:solidFill>
                  <a:schemeClr val="tx1"/>
                </a:solidFill>
              </a:rPr>
              <a:t>New words will be given weekly on a Friday to be tested the following Friday.</a:t>
            </a:r>
          </a:p>
          <a:p>
            <a:r>
              <a:rPr lang="en-GB" dirty="0">
                <a:solidFill>
                  <a:schemeClr val="tx1"/>
                </a:solidFill>
              </a:rPr>
              <a:t>We have lessons and opportunities to practice spellings in school but its is also important for children to practice their spellings regularly at home.</a:t>
            </a:r>
          </a:p>
          <a:p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Homework</a:t>
            </a:r>
          </a:p>
          <a:p>
            <a:r>
              <a:rPr lang="en-GB" dirty="0">
                <a:solidFill>
                  <a:schemeClr val="tx1"/>
                </a:solidFill>
              </a:rPr>
              <a:t>Homework is </a:t>
            </a:r>
            <a:r>
              <a:rPr lang="en-GB" dirty="0" smtClean="0">
                <a:solidFill>
                  <a:schemeClr val="tx1"/>
                </a:solidFill>
              </a:rPr>
              <a:t>given on Thursdays and due in the following Tuesday. 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This allows time for children to ask for any help on Fridays and Mondays.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We will be moving to a new grid system for homework. Homework will be set for the term and will be based on the topics that we are covering in class.</a:t>
            </a:r>
          </a:p>
          <a:p>
            <a:r>
              <a:rPr lang="en-GB" dirty="0">
                <a:solidFill>
                  <a:schemeClr val="tx1"/>
                </a:solidFill>
              </a:rPr>
              <a:t>Children can choose a piece of homework to complete each week.</a:t>
            </a:r>
          </a:p>
        </p:txBody>
      </p:sp>
      <p:pic>
        <p:nvPicPr>
          <p:cNvPr id="5" name="Content Placeholder 4" descr="2459675_orig[1]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85865" y="3390265"/>
            <a:ext cx="5442585" cy="2523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Maths No Problem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7500" lnSpcReduction="10000"/>
          </a:bodyPr>
          <a:lstStyle/>
          <a:p>
            <a:r>
              <a:rPr lang="en-GB" altLang="en-US"/>
              <a:t>Incorporating the use of resources, problem solving and group work, Maths No Problem is child-centred and fun to teach and was assessed by the DfE’s expert panel, which judged that it met the core criteria for a high-quality textbook to support teaching for mastery.</a:t>
            </a:r>
          </a:p>
          <a:p>
            <a:r>
              <a:rPr lang="en-GB" altLang="en-US"/>
              <a:t>Based on the evidence-based approach developed in Singapore</a:t>
            </a:r>
          </a:p>
          <a:p>
            <a:r>
              <a:rPr lang="en-GB" altLang="en-US"/>
              <a:t>Fully aligned with the 2014 English National Curriculum for maths</a:t>
            </a:r>
          </a:p>
          <a:p>
            <a:r>
              <a:rPr lang="en-GB" altLang="en-US"/>
              <a:t>Complies with the UK’s High Quality Textbook guidance published by the National Centre for Excellence in Teaching Mathematics (NCETM)</a:t>
            </a:r>
          </a:p>
          <a:p>
            <a:r>
              <a:rPr lang="en-GB" altLang="en-US"/>
              <a:t>The Maths — No Problem! Primary Series was assessed by the DfE’s expert panel, which judged that it met the core criteria for a high quality textbook to support teaching for mastery.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Maths No Problem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0680" y="2098675"/>
            <a:ext cx="7809865" cy="4682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Year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4330" y="2154555"/>
            <a:ext cx="5000625" cy="46882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900" b="1" u="sng" dirty="0">
                <a:solidFill>
                  <a:schemeClr val="tx1"/>
                </a:solidFill>
              </a:rPr>
              <a:t>Reading</a:t>
            </a:r>
          </a:p>
          <a:p>
            <a:r>
              <a:rPr lang="en-GB" sz="900" dirty="0">
                <a:solidFill>
                  <a:schemeClr val="tx1"/>
                </a:solidFill>
              </a:rPr>
              <a:t>Use meaning-seeking strategies to explore the meaning of words in context.  </a:t>
            </a:r>
          </a:p>
          <a:p>
            <a:r>
              <a:rPr lang="en-GB" sz="900" dirty="0">
                <a:solidFill>
                  <a:schemeClr val="tx1"/>
                </a:solidFill>
              </a:rPr>
              <a:t>Use meaning – seeking strategies to explore the meaning of idiomatic and  figurative language </a:t>
            </a:r>
          </a:p>
          <a:p>
            <a:r>
              <a:rPr lang="en-GB" sz="900" dirty="0">
                <a:solidFill>
                  <a:schemeClr val="tx1"/>
                </a:solidFill>
              </a:rPr>
              <a:t>Identify and comment on writer’s use of language for effect. </a:t>
            </a:r>
          </a:p>
          <a:p>
            <a:r>
              <a:rPr lang="en-GB" sz="900" dirty="0">
                <a:solidFill>
                  <a:schemeClr val="tx1"/>
                </a:solidFill>
              </a:rPr>
              <a:t>Identify grammatical features used by writers. </a:t>
            </a:r>
          </a:p>
          <a:p>
            <a:r>
              <a:rPr lang="en-GB" sz="900" dirty="0">
                <a:solidFill>
                  <a:schemeClr val="tx1"/>
                </a:solidFill>
              </a:rPr>
              <a:t>Draw inferences such as inferring characters' feelings, thoughts and motives from their actions.  </a:t>
            </a:r>
          </a:p>
          <a:p>
            <a:r>
              <a:rPr lang="en-GB" sz="900" dirty="0">
                <a:solidFill>
                  <a:schemeClr val="tx1"/>
                </a:solidFill>
              </a:rPr>
              <a:t>Make predictions from what has been read.  </a:t>
            </a:r>
          </a:p>
          <a:p>
            <a:r>
              <a:rPr lang="en-GB" sz="900" dirty="0">
                <a:solidFill>
                  <a:schemeClr val="tx1"/>
                </a:solidFill>
              </a:rPr>
              <a:t>Identify how language, structure and presentation contribute to the meaning of a text.  </a:t>
            </a:r>
          </a:p>
          <a:p>
            <a:r>
              <a:rPr lang="en-GB" sz="900" dirty="0">
                <a:solidFill>
                  <a:schemeClr val="tx1"/>
                </a:solidFill>
              </a:rPr>
              <a:t>Become familiar with and talk about a wide range of books,.  </a:t>
            </a:r>
          </a:p>
          <a:p>
            <a:r>
              <a:rPr lang="en-GB" sz="900" dirty="0">
                <a:solidFill>
                  <a:schemeClr val="tx1"/>
                </a:solidFill>
              </a:rPr>
              <a:t>Read non-fiction  texts and identify purpose and structures and grammatical  features and evaluate how effective they are  </a:t>
            </a:r>
          </a:p>
          <a:p>
            <a:r>
              <a:rPr lang="en-GB" sz="900" dirty="0">
                <a:solidFill>
                  <a:schemeClr val="tx1"/>
                </a:solidFill>
              </a:rPr>
              <a:t>Prepare poems and plays  to read aloud and to perform, .  </a:t>
            </a:r>
          </a:p>
          <a:p>
            <a:r>
              <a:rPr lang="en-GB" sz="900" dirty="0">
                <a:solidFill>
                  <a:schemeClr val="tx1"/>
                </a:solidFill>
              </a:rPr>
              <a:t>Express a personal point of view about a text, giving reasons. </a:t>
            </a:r>
          </a:p>
          <a:p>
            <a:r>
              <a:rPr lang="en-GB" sz="900" dirty="0">
                <a:solidFill>
                  <a:schemeClr val="tx1"/>
                </a:solidFill>
              </a:rPr>
              <a:t>Make connections between other similar texts, prior knowledge and  experience.  </a:t>
            </a:r>
          </a:p>
          <a:p>
            <a:r>
              <a:rPr lang="en-GB" sz="900" dirty="0">
                <a:solidFill>
                  <a:schemeClr val="tx1"/>
                </a:solidFill>
              </a:rPr>
              <a:t>Listen to and build on others’ ideas and opinions about a text  </a:t>
            </a:r>
          </a:p>
          <a:p>
            <a:r>
              <a:rPr lang="en-GB" sz="900" dirty="0">
                <a:solidFill>
                  <a:schemeClr val="tx1"/>
                </a:solidFill>
              </a:rPr>
              <a:t>Present an oral overview  or summary of a text and author’s viewpoint of a text </a:t>
            </a:r>
          </a:p>
          <a:p>
            <a:endParaRPr lang="en-GB" sz="9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4020" y="2362637"/>
            <a:ext cx="5386940" cy="45816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000" b="1" u="sng" dirty="0">
                <a:solidFill>
                  <a:schemeClr val="tx1"/>
                </a:solidFill>
              </a:rPr>
              <a:t>Writing</a:t>
            </a:r>
          </a:p>
          <a:p>
            <a:r>
              <a:rPr lang="en-GB" sz="1000" dirty="0">
                <a:solidFill>
                  <a:schemeClr val="tx1"/>
                </a:solidFill>
              </a:rPr>
              <a:t> Know the audience for and purpose of the writing. 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Use the features and structures of text types taught so far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Use grammatical features and vocabulary appropriate for the text types taught so far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Start sentences in different ways.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Use sentence starters to highlight the main idea.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Develop characters through action and dialogue.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Establish viewpoint as the writer through commenting on characters or events.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Show how grammar and vocabulary choices create impact on the reader.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Choose vocabulary to engage and impact on the reader.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Use stylistic devices to create effects in writing, for example, simile, metaphor, personification.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Add well-chosen detail to interest the reader.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Summarise a paragraph or event.  </a:t>
            </a:r>
          </a:p>
          <a:p>
            <a:r>
              <a:rPr lang="en-GB" sz="1000" dirty="0">
                <a:solidFill>
                  <a:schemeClr val="tx1"/>
                </a:solidFill>
              </a:rPr>
              <a:t>Organise writing into paragraphs to show different information or events </a:t>
            </a:r>
          </a:p>
          <a:p>
            <a:pPr>
              <a:buNone/>
            </a:pPr>
            <a:r>
              <a:rPr lang="en-GB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1800" dirty="0"/>
              <a:t>I am available most days should you wish to discuss anything – the door is always </a:t>
            </a:r>
            <a:r>
              <a:rPr lang="en-GB" sz="1800" dirty="0" smtClean="0"/>
              <a:t>open.</a:t>
            </a: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</TotalTime>
  <Words>1071</Words>
  <Application>Microsoft Office PowerPoint</Application>
  <PresentationFormat>Widescreen</PresentationFormat>
  <Paragraphs>114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Ion Boardroom</vt:lpstr>
      <vt:lpstr>Welcome to year 5</vt:lpstr>
      <vt:lpstr>Growing together within God’s loving family, we support, challenge and inspire each other to become the best that we can be.</vt:lpstr>
      <vt:lpstr>Introductions</vt:lpstr>
      <vt:lpstr>General reminders</vt:lpstr>
      <vt:lpstr>Uniform</vt:lpstr>
      <vt:lpstr>PE</vt:lpstr>
      <vt:lpstr>Class Dojo</vt:lpstr>
      <vt:lpstr>Year 5 Weekly activities</vt:lpstr>
      <vt:lpstr>PowerPoint Presentation</vt:lpstr>
      <vt:lpstr>Year 5 Weekly activities</vt:lpstr>
      <vt:lpstr>Homework</vt:lpstr>
      <vt:lpstr>Maths No Problem</vt:lpstr>
      <vt:lpstr>Maths No Problem</vt:lpstr>
      <vt:lpstr>End of Year expectations</vt:lpstr>
      <vt:lpstr>Any questions?  I am available most days should you wish to discuss anything – the door is always open.</vt:lpstr>
    </vt:vector>
  </TitlesOfParts>
  <Company>RM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Mrs K. Hannon</dc:creator>
  <cp:lastModifiedBy>Teacher05</cp:lastModifiedBy>
  <cp:revision>32</cp:revision>
  <dcterms:created xsi:type="dcterms:W3CDTF">2017-09-12T14:50:00Z</dcterms:created>
  <dcterms:modified xsi:type="dcterms:W3CDTF">2018-09-19T07:34:27Z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2057-10.2.0.5978</vt:lpwstr>
  </property>
</Properties>
</file>