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5"/>
  </p:notesMasterIdLst>
  <p:sldIdLst>
    <p:sldId id="256" r:id="rId2"/>
    <p:sldId id="257" r:id="rId3"/>
    <p:sldId id="258" r:id="rId4"/>
    <p:sldId id="259" r:id="rId5"/>
    <p:sldId id="260" r:id="rId6"/>
    <p:sldId id="261" r:id="rId7"/>
    <p:sldId id="281" r:id="rId8"/>
    <p:sldId id="282" r:id="rId9"/>
    <p:sldId id="274" r:id="rId10"/>
    <p:sldId id="283" r:id="rId11"/>
    <p:sldId id="262" r:id="rId12"/>
    <p:sldId id="264" r:id="rId13"/>
    <p:sldId id="265" r:id="rId14"/>
    <p:sldId id="270" r:id="rId15"/>
    <p:sldId id="279" r:id="rId16"/>
    <p:sldId id="280" r:id="rId17"/>
    <p:sldId id="278" r:id="rId18"/>
    <p:sldId id="266" r:id="rId19"/>
    <p:sldId id="271" r:id="rId20"/>
    <p:sldId id="276" r:id="rId21"/>
    <p:sldId id="277" r:id="rId22"/>
    <p:sldId id="284" r:id="rId23"/>
    <p:sldId id="273" r:id="rId24"/>
  </p:sldIdLst>
  <p:sldSz cx="9144000" cy="5143500" type="screen16x9"/>
  <p:notesSz cx="6797675" cy="9926638"/>
  <p:embeddedFontLst>
    <p:embeddedFont>
      <p:font typeface="Average" panose="020B0604020202020204" charset="0"/>
      <p:regular r:id="rId26"/>
    </p:embeddedFont>
    <p:embeddedFont>
      <p:font typeface="Calibri" panose="020F0502020204030204" pitchFamily="34" charset="0"/>
      <p:regular r:id="rId27"/>
      <p:bold r:id="rId28"/>
      <p:italic r:id="rId29"/>
      <p:boldItalic r:id="rId30"/>
    </p:embeddedFont>
    <p:embeddedFont>
      <p:font typeface="Letter-join Plus 8" panose="02000505000000020003" charset="0"/>
      <p:regular r:id="rId31"/>
    </p:embeddedFont>
    <p:embeddedFont>
      <p:font typeface="Merriweather" panose="020B0604020202020204" charset="0"/>
      <p:regular r:id="rId32"/>
      <p:bold r:id="rId33"/>
      <p:italic r:id="rId34"/>
      <p:boldItalic r:id="rId35"/>
    </p:embeddedFont>
    <p:embeddedFont>
      <p:font typeface="Oswald" panose="020B0604020202020204" charset="0"/>
      <p:regular r:id="rId36"/>
      <p:bold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5176BA"/>
    <a:srgbClr val="75A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FFE275-08F3-441C-835B-C82F152ACC78}" v="50" dt="2024-09-18T06:45:10.432"/>
    <p1510:client id="{D0F87E65-8517-4643-90D7-10D1E56CE47D}" v="294" dt="2024-09-16T14:00:09.2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061" autoAdjust="0"/>
  </p:normalViewPr>
  <p:slideViewPr>
    <p:cSldViewPr snapToGrid="0">
      <p:cViewPr varScale="1">
        <p:scale>
          <a:sx n="112" d="100"/>
          <a:sy n="112" d="100"/>
        </p:scale>
        <p:origin x="774" y="1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9.fntdata"/><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f2af9df7f3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f2af9df7f3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f2af9df7f3_0_1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f2af9df7f3_0_1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f2af9df7f3_0_2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f2af9df7f3_0_2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f2af9df7f3_0_3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f2af9df7f3_0_3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edfeaa519c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edfeaa519c_0_5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edfeaa519c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edfeaa519c_0_5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78555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edfeaa519c_0_6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edfeaa519c_0_6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f2af9df7f3_0_4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f2af9df7f3_0_4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edfeaa519c_0_7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edfeaa519c_0_7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3f1e3ba378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3f1e3ba378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3f1e3ba378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3f1e3ba378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7934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3f1e3ba378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3f1e3ba378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23724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edfeaa519c_0_9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edfeaa519c_0_9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13f1e3ba378_0_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13f1e3ba378_0_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edfeaa519c_0_1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edfeaa519c_0_12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grpSp>
        <p:nvGrpSpPr>
          <p:cNvPr id="10" name="Google Shape;10;p2"/>
          <p:cNvGrpSpPr/>
          <p:nvPr/>
        </p:nvGrpSpPr>
        <p:grpSpPr>
          <a:xfrm>
            <a:off x="4350279" y="2855377"/>
            <a:ext cx="443589" cy="105632"/>
            <a:chOff x="4137525" y="2915950"/>
            <a:chExt cx="869100" cy="207000"/>
          </a:xfrm>
        </p:grpSpPr>
        <p:sp>
          <p:nvSpPr>
            <p:cNvPr id="11" name="Google Shape;11;p2"/>
            <p:cNvSpPr/>
            <p:nvPr/>
          </p:nvSpPr>
          <p:spPr>
            <a:xfrm>
              <a:off x="446857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479962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13752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txBox="1">
            <a:spLocks noGrp="1"/>
          </p:cNvSpPr>
          <p:nvPr>
            <p:ph type="ctrTitle"/>
          </p:nvPr>
        </p:nvSpPr>
        <p:spPr>
          <a:xfrm>
            <a:off x="671258" y="990800"/>
            <a:ext cx="7801500" cy="173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5" name="Google Shape;15;p2"/>
          <p:cNvSpPr txBox="1">
            <a:spLocks noGrp="1"/>
          </p:cNvSpPr>
          <p:nvPr>
            <p:ph type="subTitle" idx="1"/>
          </p:nvPr>
        </p:nvSpPr>
        <p:spPr>
          <a:xfrm>
            <a:off x="671250" y="3174876"/>
            <a:ext cx="78015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16" name="Google Shape;16;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671250" y="2141250"/>
            <a:ext cx="7852200" cy="861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9" name="Google Shape;19;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sp>
        <p:nvSpPr>
          <p:cNvPr id="21" name="Google Shape;21;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2" name="Google Shape;22;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3" name="Google Shape;23;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6" name="Google Shape;26;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 name="Google Shape;28;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1" name="Google Shape;31;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4" name="Google Shape;34;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5" name="Google Shape;35;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490250" y="526350"/>
            <a:ext cx="62271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38" name="Google Shape;38;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9"/>
          <p:cNvSpPr/>
          <p:nvPr/>
        </p:nvSpPr>
        <p:spPr>
          <a:xfrm>
            <a:off x="457200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1" name="Google Shape;41;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2" name="Google Shape;42;p9"/>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3" name="Google Shape;43;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a:endParaRPr/>
          </a:p>
        </p:txBody>
      </p:sp>
      <p:sp>
        <p:nvSpPr>
          <p:cNvPr id="44" name="Google Shape;4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5" name="Google Shape;45;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6"/>
        <p:cNvGrpSpPr/>
        <p:nvPr/>
      </p:nvGrpSpPr>
      <p:grpSpPr>
        <a:xfrm>
          <a:off x="0" y="0"/>
          <a:ext cx="0" cy="0"/>
          <a:chOff x="0" y="0"/>
          <a:chExt cx="0" cy="0"/>
        </a:xfrm>
      </p:grpSpPr>
      <p:sp>
        <p:nvSpPr>
          <p:cNvPr id="47" name="Google Shape;47;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dk1"/>
              </a:buClr>
              <a:buSzPts val="2100"/>
              <a:buFont typeface="Oswald"/>
              <a:buNone/>
              <a:defRPr sz="2100">
                <a:solidFill>
                  <a:schemeClr val="dk1"/>
                </a:solidFill>
                <a:latin typeface="Oswald"/>
                <a:ea typeface="Oswald"/>
                <a:cs typeface="Oswald"/>
                <a:sym typeface="Oswald"/>
              </a:defRPr>
            </a:lvl1pPr>
          </a:lstStyle>
          <a:p>
            <a:endParaRPr/>
          </a:p>
        </p:txBody>
      </p:sp>
      <p:sp>
        <p:nvSpPr>
          <p:cNvPr id="48" name="Google Shape;48;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9"/>
        <p:cNvGrpSpPr/>
        <p:nvPr/>
      </p:nvGrpSpPr>
      <p:grpSpPr>
        <a:xfrm>
          <a:off x="0" y="0"/>
          <a:ext cx="0" cy="0"/>
          <a:chOff x="0" y="0"/>
          <a:chExt cx="0" cy="0"/>
        </a:xfrm>
      </p:grpSpPr>
      <p:sp>
        <p:nvSpPr>
          <p:cNvPr id="50" name="Google Shape;50;p11"/>
          <p:cNvSpPr txBox="1">
            <a:spLocks noGrp="1"/>
          </p:cNvSpPr>
          <p:nvPr>
            <p:ph type="title" hasCustomPrompt="1"/>
          </p:nvPr>
        </p:nvSpPr>
        <p:spPr>
          <a:xfrm>
            <a:off x="311700" y="1255275"/>
            <a:ext cx="8520600" cy="18906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late">
    <p:bg>
      <p:bgPr>
        <a:solidFill>
          <a:srgbClr val="5176BA"/>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1pPr>
            <a:lvl2pPr lvl="1">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2pPr>
            <a:lvl3pPr lvl="2">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3pPr>
            <a:lvl4pPr lvl="3">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4pPr>
            <a:lvl5pPr lvl="4">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5pPr>
            <a:lvl6pPr lvl="5">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6pPr>
            <a:lvl7pPr lvl="6">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7pPr>
            <a:lvl8pPr lvl="7">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8pPr>
            <a:lvl9pPr lvl="8">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accent3"/>
              </a:buClr>
              <a:buSzPts val="1800"/>
              <a:buFont typeface="Average"/>
              <a:buChar char="●"/>
              <a:defRPr sz="1800">
                <a:solidFill>
                  <a:schemeClr val="accent3"/>
                </a:solidFill>
                <a:latin typeface="Average"/>
                <a:ea typeface="Average"/>
                <a:cs typeface="Average"/>
                <a:sym typeface="Average"/>
              </a:defRPr>
            </a:lvl1pPr>
            <a:lvl2pPr marL="914400" lvl="1"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2pPr>
            <a:lvl3pPr marL="1371600" lvl="2"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3pPr>
            <a:lvl4pPr marL="1828800" lvl="3"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4pPr>
            <a:lvl5pPr marL="2286000" lvl="4"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5pPr>
            <a:lvl6pPr marL="2743200" lvl="5"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6pPr>
            <a:lvl7pPr marL="3200400" lvl="6"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7pPr>
            <a:lvl8pPr marL="3657600" lvl="7"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8pPr>
            <a:lvl9pPr marL="4114800" lvl="8"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3"/>
                </a:solidFill>
                <a:latin typeface="Average"/>
                <a:ea typeface="Average"/>
                <a:cs typeface="Average"/>
                <a:sym typeface="Average"/>
              </a:defRPr>
            </a:lvl1pPr>
            <a:lvl2pPr lvl="1" algn="r">
              <a:buNone/>
              <a:defRPr sz="1000">
                <a:solidFill>
                  <a:schemeClr val="accent3"/>
                </a:solidFill>
                <a:latin typeface="Average"/>
                <a:ea typeface="Average"/>
                <a:cs typeface="Average"/>
                <a:sym typeface="Average"/>
              </a:defRPr>
            </a:lvl2pPr>
            <a:lvl3pPr lvl="2" algn="r">
              <a:buNone/>
              <a:defRPr sz="1000">
                <a:solidFill>
                  <a:schemeClr val="accent3"/>
                </a:solidFill>
                <a:latin typeface="Average"/>
                <a:ea typeface="Average"/>
                <a:cs typeface="Average"/>
                <a:sym typeface="Average"/>
              </a:defRPr>
            </a:lvl3pPr>
            <a:lvl4pPr lvl="3" algn="r">
              <a:buNone/>
              <a:defRPr sz="1000">
                <a:solidFill>
                  <a:schemeClr val="accent3"/>
                </a:solidFill>
                <a:latin typeface="Average"/>
                <a:ea typeface="Average"/>
                <a:cs typeface="Average"/>
                <a:sym typeface="Average"/>
              </a:defRPr>
            </a:lvl4pPr>
            <a:lvl5pPr lvl="4" algn="r">
              <a:buNone/>
              <a:defRPr sz="1000">
                <a:solidFill>
                  <a:schemeClr val="accent3"/>
                </a:solidFill>
                <a:latin typeface="Average"/>
                <a:ea typeface="Average"/>
                <a:cs typeface="Average"/>
                <a:sym typeface="Average"/>
              </a:defRPr>
            </a:lvl5pPr>
            <a:lvl6pPr lvl="5" algn="r">
              <a:buNone/>
              <a:defRPr sz="1000">
                <a:solidFill>
                  <a:schemeClr val="accent3"/>
                </a:solidFill>
                <a:latin typeface="Average"/>
                <a:ea typeface="Average"/>
                <a:cs typeface="Average"/>
                <a:sym typeface="Average"/>
              </a:defRPr>
            </a:lvl6pPr>
            <a:lvl7pPr lvl="6" algn="r">
              <a:buNone/>
              <a:defRPr sz="1000">
                <a:solidFill>
                  <a:schemeClr val="accent3"/>
                </a:solidFill>
                <a:latin typeface="Average"/>
                <a:ea typeface="Average"/>
                <a:cs typeface="Average"/>
                <a:sym typeface="Average"/>
              </a:defRPr>
            </a:lvl7pPr>
            <a:lvl8pPr lvl="7" algn="r">
              <a:buNone/>
              <a:defRPr sz="1000">
                <a:solidFill>
                  <a:schemeClr val="accent3"/>
                </a:solidFill>
                <a:latin typeface="Average"/>
                <a:ea typeface="Average"/>
                <a:cs typeface="Average"/>
                <a:sym typeface="Average"/>
              </a:defRPr>
            </a:lvl8pPr>
            <a:lvl9pPr lvl="8" algn="r">
              <a:buNone/>
              <a:defRPr sz="1000">
                <a:solidFill>
                  <a:schemeClr val="accent3"/>
                </a:solidFill>
                <a:latin typeface="Average"/>
                <a:ea typeface="Average"/>
                <a:cs typeface="Average"/>
                <a:sym typeface="Average"/>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hyperlink" Target="https://www.cathedralschoolstpeterandjohn.com/year-5-3/"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tentenresources.co.uk/life-to-the-full-primary/"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hyperlink" Target="https://whiterosemaths.com/parent-resource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hyperlink" Target="https://primarysite-prod-sorted.s3.amazonaws.com/cathedral-school-st-peter-and-st-john/UploadedDocument/888b42f4-c4f2-4272-acc4-d149a6065d37/key-learning-in-writing-1.pdf"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hyperlink" Target="https://primarysite-prod-sorted.s3.amazonaws.com/cathedral-school-st-peter-and-st-john/UploadedDocument/af2bffa8-731e-413d-aa23-0a77458047b4/key-learning-in-reading111.pdf"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671258" y="990800"/>
            <a:ext cx="7801500" cy="17301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Year 5 </a:t>
            </a:r>
            <a:endParaRPr dirty="0"/>
          </a:p>
        </p:txBody>
      </p:sp>
      <p:sp>
        <p:nvSpPr>
          <p:cNvPr id="60" name="Google Shape;60;p13"/>
          <p:cNvSpPr txBox="1">
            <a:spLocks noGrp="1"/>
          </p:cNvSpPr>
          <p:nvPr>
            <p:ph type="subTitle" idx="1"/>
          </p:nvPr>
        </p:nvSpPr>
        <p:spPr>
          <a:xfrm>
            <a:off x="273246" y="3009565"/>
            <a:ext cx="8389061" cy="1407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dirty="0">
                <a:solidFill>
                  <a:schemeClr val="bg1">
                    <a:lumMod val="50000"/>
                  </a:schemeClr>
                </a:solidFill>
              </a:rPr>
              <a:t>Parents Meeting</a:t>
            </a:r>
            <a:endParaRPr lang="en-US" dirty="0">
              <a:solidFill>
                <a:schemeClr val="bg1">
                  <a:lumMod val="50000"/>
                </a:schemeClr>
              </a:solidFill>
            </a:endParaRPr>
          </a:p>
          <a:p>
            <a:pPr marL="0" indent="0"/>
            <a:r>
              <a:rPr lang="en" dirty="0">
                <a:solidFill>
                  <a:schemeClr val="bg1">
                    <a:lumMod val="50000"/>
                  </a:schemeClr>
                </a:solidFill>
              </a:rPr>
              <a:t>         Class Teacher: Mrs Pugh               Teaching Assistants: </a:t>
            </a:r>
            <a:r>
              <a:rPr lang="en-GB" dirty="0">
                <a:solidFill>
                  <a:schemeClr val="bg1">
                    <a:lumMod val="50000"/>
                  </a:schemeClr>
                </a:solidFill>
              </a:rPr>
              <a:t>Mrs. Kehoe</a:t>
            </a:r>
          </a:p>
          <a:p>
            <a:pPr marL="0" indent="0"/>
            <a:r>
              <a:rPr lang="en-GB" dirty="0">
                <a:solidFill>
                  <a:schemeClr val="bg1">
                    <a:lumMod val="50000"/>
                  </a:schemeClr>
                </a:solidFill>
              </a:rPr>
              <a:t>						                Mrs. Bolton</a:t>
            </a:r>
            <a:endParaRPr dirty="0">
              <a:solidFill>
                <a:schemeClr val="bg1">
                  <a:lumMod val="50000"/>
                </a:schemeClr>
              </a:solidFill>
            </a:endParaRPr>
          </a:p>
        </p:txBody>
      </p:sp>
      <p:pic>
        <p:nvPicPr>
          <p:cNvPr id="3" name="Picture 2" descr="Cathedral School of St Peter &amp; St John RC Primary (@TheCathedralSch) / X">
            <a:extLst>
              <a:ext uri="{FF2B5EF4-FFF2-40B4-BE49-F238E27FC236}">
                <a16:creationId xmlns:a16="http://schemas.microsoft.com/office/drawing/2014/main" id="{488F8651-EA1C-DAEF-70A8-96809B474AD4}"/>
              </a:ext>
            </a:extLst>
          </p:cNvPr>
          <p:cNvPicPr>
            <a:picLocks noChangeAspect="1"/>
          </p:cNvPicPr>
          <p:nvPr/>
        </p:nvPicPr>
        <p:blipFill>
          <a:blip r:embed="rId3"/>
          <a:stretch>
            <a:fillRect/>
          </a:stretch>
        </p:blipFill>
        <p:spPr>
          <a:xfrm>
            <a:off x="892704" y="954088"/>
            <a:ext cx="1478492" cy="147849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p:nvPr/>
        </p:nvSpPr>
        <p:spPr>
          <a:xfrm>
            <a:off x="654842" y="497863"/>
            <a:ext cx="8008500" cy="2401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600" dirty="0">
                <a:solidFill>
                  <a:srgbClr val="EBEBEB"/>
                </a:solidFill>
                <a:latin typeface="Arial" panose="020B0604020202020204" pitchFamily="34" charset="0"/>
                <a:ea typeface="Merriweather"/>
                <a:cs typeface="Arial" panose="020B0604020202020204" pitchFamily="34" charset="0"/>
                <a:sym typeface="Merriweather"/>
              </a:rPr>
              <a:t>Growing together within God’s loving family, we support, challenge and inspire each other to become the best that we can be.</a:t>
            </a:r>
            <a:endParaRPr dirty="0">
              <a:latin typeface="Arial" panose="020B0604020202020204" pitchFamily="34" charset="0"/>
              <a:ea typeface="Merriweather"/>
              <a:cs typeface="Arial" panose="020B0604020202020204" pitchFamily="34" charset="0"/>
              <a:sym typeface="Merriweather"/>
            </a:endParaRPr>
          </a:p>
        </p:txBody>
      </p:sp>
      <p:pic>
        <p:nvPicPr>
          <p:cNvPr id="2" name="Picture 1" descr="Cathedral School of St Peter &amp; St John RC Primary (@TheCathedralSch) / X">
            <a:extLst>
              <a:ext uri="{FF2B5EF4-FFF2-40B4-BE49-F238E27FC236}">
                <a16:creationId xmlns:a16="http://schemas.microsoft.com/office/drawing/2014/main" id="{0F6B6742-5A29-1AFC-3867-91FD208583F8}"/>
              </a:ext>
            </a:extLst>
          </p:cNvPr>
          <p:cNvPicPr>
            <a:picLocks noChangeAspect="1"/>
          </p:cNvPicPr>
          <p:nvPr/>
        </p:nvPicPr>
        <p:blipFill>
          <a:blip r:embed="rId3"/>
          <a:stretch>
            <a:fillRect/>
          </a:stretch>
        </p:blipFill>
        <p:spPr>
          <a:xfrm>
            <a:off x="3834871" y="3295121"/>
            <a:ext cx="1478492" cy="147849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p:nvPr/>
        </p:nvSpPr>
        <p:spPr>
          <a:xfrm>
            <a:off x="169225" y="1195650"/>
            <a:ext cx="8527500" cy="3710729"/>
          </a:xfrm>
          <a:prstGeom prst="rect">
            <a:avLst/>
          </a:prstGeom>
          <a:solidFill>
            <a:schemeClr val="dk1"/>
          </a:solidFill>
          <a:ln>
            <a:noFill/>
          </a:ln>
        </p:spPr>
        <p:txBody>
          <a:bodyPr spcFirstLastPara="1" wrap="square" lIns="91425" tIns="91425" rIns="91425" bIns="91425" anchor="t" anchorCtr="0">
            <a:spAutoFit/>
          </a:bodyPr>
          <a:lstStyle/>
          <a:p>
            <a:pPr marL="457200" lvl="0" indent="-381000" algn="l" rtl="0">
              <a:lnSpc>
                <a:spcPct val="115000"/>
              </a:lnSpc>
              <a:spcBef>
                <a:spcPts val="1000"/>
              </a:spcBef>
              <a:spcAft>
                <a:spcPts val="0"/>
              </a:spcAft>
              <a:buSzPts val="2400"/>
              <a:buChar char="-"/>
            </a:pPr>
            <a:r>
              <a:rPr lang="en" sz="2400" dirty="0">
                <a:solidFill>
                  <a:srgbClr val="404040"/>
                </a:solidFill>
                <a:latin typeface="Arial" panose="020B0604020202020204" pitchFamily="34" charset="0"/>
                <a:cs typeface="Arial" panose="020B0604020202020204" pitchFamily="34" charset="0"/>
              </a:rPr>
              <a:t>I</a:t>
            </a:r>
            <a:r>
              <a:rPr lang="en" sz="2400" dirty="0">
                <a:solidFill>
                  <a:srgbClr val="0B0C0C"/>
                </a:solidFill>
                <a:latin typeface="Arial" panose="020B0604020202020204" pitchFamily="34" charset="0"/>
                <a:ea typeface="Merriweather"/>
                <a:cs typeface="Arial" panose="020B0604020202020204" pitchFamily="34" charset="0"/>
                <a:sym typeface="Merriweather"/>
              </a:rPr>
              <a:t>mportance of our health and well-being in order to have the capacity to make the right choices and work at our best level</a:t>
            </a:r>
            <a:endParaRPr sz="2400" dirty="0">
              <a:solidFill>
                <a:srgbClr val="0B0C0C"/>
              </a:solidFill>
              <a:latin typeface="Arial" panose="020B0604020202020204" pitchFamily="34" charset="0"/>
              <a:ea typeface="Merriweather"/>
              <a:cs typeface="Arial" panose="020B0604020202020204" pitchFamily="34" charset="0"/>
              <a:sym typeface="Merriweather"/>
            </a:endParaRPr>
          </a:p>
          <a:p>
            <a:pPr marL="457200" lvl="0" indent="-381000" algn="l" rtl="0">
              <a:lnSpc>
                <a:spcPct val="115000"/>
              </a:lnSpc>
              <a:spcBef>
                <a:spcPts val="0"/>
              </a:spcBef>
              <a:spcAft>
                <a:spcPts val="0"/>
              </a:spcAft>
              <a:buClr>
                <a:srgbClr val="0B0C0C"/>
              </a:buClr>
              <a:buSzPts val="2400"/>
              <a:buFont typeface="Merriweather"/>
              <a:buChar char="-"/>
            </a:pPr>
            <a:r>
              <a:rPr lang="en" sz="2400" dirty="0">
                <a:solidFill>
                  <a:srgbClr val="0B0C0C"/>
                </a:solidFill>
                <a:latin typeface="Arial" panose="020B0604020202020204" pitchFamily="34" charset="0"/>
                <a:ea typeface="Merriweather"/>
                <a:cs typeface="Arial" panose="020B0604020202020204" pitchFamily="34" charset="0"/>
                <a:sym typeface="Merriweather"/>
              </a:rPr>
              <a:t>Positive reinforcement policy</a:t>
            </a:r>
            <a:endParaRPr sz="2400" dirty="0">
              <a:solidFill>
                <a:srgbClr val="0B0C0C"/>
              </a:solidFill>
              <a:latin typeface="Arial" panose="020B0604020202020204" pitchFamily="34" charset="0"/>
              <a:ea typeface="Merriweather"/>
              <a:cs typeface="Arial" panose="020B0604020202020204" pitchFamily="34" charset="0"/>
              <a:sym typeface="Merriweather"/>
            </a:endParaRPr>
          </a:p>
          <a:p>
            <a:pPr marL="457200" lvl="0" indent="-381000" algn="l" rtl="0">
              <a:lnSpc>
                <a:spcPct val="115000"/>
              </a:lnSpc>
              <a:spcBef>
                <a:spcPts val="0"/>
              </a:spcBef>
              <a:spcAft>
                <a:spcPts val="0"/>
              </a:spcAft>
              <a:buClr>
                <a:srgbClr val="0B0C0C"/>
              </a:buClr>
              <a:buSzPts val="2400"/>
              <a:buFont typeface="Merriweather"/>
              <a:buChar char="-"/>
            </a:pPr>
            <a:r>
              <a:rPr lang="en" sz="2400" dirty="0">
                <a:solidFill>
                  <a:srgbClr val="0B0C0C"/>
                </a:solidFill>
                <a:latin typeface="Arial" panose="020B0604020202020204" pitchFamily="34" charset="0"/>
                <a:ea typeface="Merriweather"/>
                <a:cs typeface="Arial" panose="020B0604020202020204" pitchFamily="34" charset="0"/>
                <a:sym typeface="Merriweather"/>
              </a:rPr>
              <a:t>Reflection times where needed to support children in understanding appropriate behaviour</a:t>
            </a:r>
            <a:endParaRPr sz="2400" dirty="0">
              <a:solidFill>
                <a:srgbClr val="0B0C0C"/>
              </a:solidFill>
              <a:latin typeface="Arial" panose="020B0604020202020204" pitchFamily="34" charset="0"/>
              <a:ea typeface="Merriweather"/>
              <a:cs typeface="Arial" panose="020B0604020202020204" pitchFamily="34" charset="0"/>
              <a:sym typeface="Merriweather"/>
            </a:endParaRPr>
          </a:p>
          <a:p>
            <a:pPr marL="457200" indent="-381000">
              <a:lnSpc>
                <a:spcPct val="115000"/>
              </a:lnSpc>
              <a:buClr>
                <a:srgbClr val="0B0C0C"/>
              </a:buClr>
              <a:buSzPts val="2400"/>
              <a:buFont typeface="Merriweather"/>
              <a:buChar char="-"/>
            </a:pPr>
            <a:r>
              <a:rPr lang="en" sz="2400" dirty="0">
                <a:solidFill>
                  <a:srgbClr val="0B0C0C"/>
                </a:solidFill>
                <a:ea typeface="Merriweather"/>
                <a:sym typeface="Merriweather"/>
              </a:rPr>
              <a:t>Our </a:t>
            </a:r>
            <a:r>
              <a:rPr lang="en" sz="2400" dirty="0" err="1">
                <a:solidFill>
                  <a:srgbClr val="0B0C0C"/>
                </a:solidFill>
                <a:ea typeface="Merriweather"/>
                <a:sym typeface="Merriweather"/>
              </a:rPr>
              <a:t>behaviour</a:t>
            </a:r>
            <a:r>
              <a:rPr lang="en" sz="2400" dirty="0">
                <a:solidFill>
                  <a:srgbClr val="0B0C0C"/>
                </a:solidFill>
                <a:ea typeface="Merriweather"/>
                <a:sym typeface="Merriweather"/>
              </a:rPr>
              <a:t> policy links to the beatitudes</a:t>
            </a:r>
            <a:endParaRPr sz="2400" dirty="0">
              <a:solidFill>
                <a:srgbClr val="0B0C0C"/>
              </a:solidFill>
              <a:ea typeface="Merriweather"/>
              <a:sym typeface="Merriweather"/>
            </a:endParaRPr>
          </a:p>
          <a:p>
            <a:pPr marL="457200" lvl="0" indent="-381000" algn="l" rtl="0">
              <a:lnSpc>
                <a:spcPct val="115000"/>
              </a:lnSpc>
              <a:spcBef>
                <a:spcPts val="0"/>
              </a:spcBef>
              <a:spcAft>
                <a:spcPts val="0"/>
              </a:spcAft>
              <a:buClr>
                <a:srgbClr val="0B0C0C"/>
              </a:buClr>
              <a:buSzPts val="2400"/>
              <a:buFont typeface="Merriweather"/>
              <a:buChar char="-"/>
            </a:pPr>
            <a:r>
              <a:rPr lang="en" sz="2400" dirty="0" err="1">
                <a:solidFill>
                  <a:srgbClr val="0B0C0C"/>
                </a:solidFill>
                <a:latin typeface="Arial" panose="020B0604020202020204" pitchFamily="34" charset="0"/>
                <a:ea typeface="Merriweather"/>
                <a:cs typeface="Arial" panose="020B0604020202020204" pitchFamily="34" charset="0"/>
                <a:sym typeface="Merriweather"/>
              </a:rPr>
              <a:t>Mrs</a:t>
            </a:r>
            <a:r>
              <a:rPr lang="en" sz="2400" dirty="0">
                <a:solidFill>
                  <a:srgbClr val="0B0C0C"/>
                </a:solidFill>
                <a:latin typeface="Arial" panose="020B0604020202020204" pitchFamily="34" charset="0"/>
                <a:ea typeface="Merriweather"/>
                <a:cs typeface="Arial" panose="020B0604020202020204" pitchFamily="34" charset="0"/>
                <a:sym typeface="Merriweather"/>
              </a:rPr>
              <a:t> Bolton drop in sessions for children and parents</a:t>
            </a:r>
            <a:endParaRPr dirty="0">
              <a:solidFill>
                <a:srgbClr val="0B0C0C"/>
              </a:solidFill>
              <a:latin typeface="Arial" panose="020B0604020202020204" pitchFamily="34" charset="0"/>
              <a:ea typeface="Merriweather"/>
              <a:cs typeface="Arial" panose="020B0604020202020204" pitchFamily="34" charset="0"/>
              <a:sym typeface="Merriweather"/>
            </a:endParaRPr>
          </a:p>
        </p:txBody>
      </p:sp>
      <p:sp>
        <p:nvSpPr>
          <p:cNvPr id="71" name="Google Shape;71;p15"/>
          <p:cNvSpPr txBox="1"/>
          <p:nvPr/>
        </p:nvSpPr>
        <p:spPr>
          <a:xfrm>
            <a:off x="410575" y="122575"/>
            <a:ext cx="6098934" cy="104641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800" dirty="0">
                <a:solidFill>
                  <a:srgbClr val="EBEBEB"/>
                </a:solidFill>
                <a:latin typeface="Arial" panose="020B0604020202020204" pitchFamily="34" charset="0"/>
                <a:ea typeface="Oswald"/>
                <a:cs typeface="Arial" panose="020B0604020202020204" pitchFamily="34" charset="0"/>
                <a:sym typeface="Oswald"/>
              </a:rPr>
              <a:t>Spiritual, moral, social and cultural development </a:t>
            </a:r>
            <a:endParaRPr sz="1100" dirty="0">
              <a:latin typeface="Arial" panose="020B0604020202020204" pitchFamily="34" charset="0"/>
              <a:ea typeface="Oswald"/>
              <a:cs typeface="Arial" panose="020B0604020202020204" pitchFamily="34" charset="0"/>
              <a:sym typeface="Oswald"/>
            </a:endParaRPr>
          </a:p>
        </p:txBody>
      </p:sp>
      <p:pic>
        <p:nvPicPr>
          <p:cNvPr id="2" name="Picture 1" descr="A cross against a cloudy sky&#10;&#10;Description automatically generated">
            <a:extLst>
              <a:ext uri="{FF2B5EF4-FFF2-40B4-BE49-F238E27FC236}">
                <a16:creationId xmlns:a16="http://schemas.microsoft.com/office/drawing/2014/main" id="{C632A5B6-CAF8-3240-F0ED-40DA9205287A}"/>
              </a:ext>
            </a:extLst>
          </p:cNvPr>
          <p:cNvPicPr>
            <a:picLocks noChangeAspect="1"/>
          </p:cNvPicPr>
          <p:nvPr/>
        </p:nvPicPr>
        <p:blipFill>
          <a:blip r:embed="rId3"/>
          <a:stretch>
            <a:fillRect/>
          </a:stretch>
        </p:blipFill>
        <p:spPr>
          <a:xfrm>
            <a:off x="7416800" y="18363"/>
            <a:ext cx="1667934" cy="125306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p:nvPr/>
        </p:nvSpPr>
        <p:spPr>
          <a:xfrm>
            <a:off x="307625" y="528967"/>
            <a:ext cx="8425800" cy="4077496"/>
          </a:xfrm>
          <a:prstGeom prst="rect">
            <a:avLst/>
          </a:prstGeom>
          <a:solidFill>
            <a:schemeClr val="dk1"/>
          </a:solidFill>
          <a:ln>
            <a:noFill/>
          </a:ln>
        </p:spPr>
        <p:txBody>
          <a:bodyPr spcFirstLastPara="1" wrap="square" lIns="91425" tIns="91425" rIns="91425" bIns="91425" anchor="t" anchorCtr="0">
            <a:spAutoFit/>
          </a:bodyPr>
          <a:lstStyle/>
          <a:p>
            <a:pPr marL="285750" lvl="0" indent="-285750" algn="l" rtl="0">
              <a:lnSpc>
                <a:spcPct val="115000"/>
              </a:lnSpc>
              <a:spcBef>
                <a:spcPts val="1000"/>
              </a:spcBef>
              <a:spcAft>
                <a:spcPts val="0"/>
              </a:spcAft>
              <a:buFont typeface="Arial" panose="020B0604020202020204" pitchFamily="34" charset="0"/>
              <a:buChar char="•"/>
            </a:pPr>
            <a:r>
              <a:rPr lang="en-GB" sz="1800" dirty="0">
                <a:solidFill>
                  <a:srgbClr val="0B0C0C"/>
                </a:solidFill>
                <a:latin typeface="Arial" panose="020B0604020202020204" pitchFamily="34" charset="0"/>
                <a:ea typeface="Merriweather"/>
                <a:cs typeface="Arial" panose="020B0604020202020204" pitchFamily="34" charset="0"/>
                <a:sym typeface="Merriweather"/>
              </a:rPr>
              <a:t>Positive</a:t>
            </a:r>
            <a:endParaRPr lang="en" sz="1800" dirty="0">
              <a:solidFill>
                <a:srgbClr val="0B0C0C"/>
              </a:solidFill>
              <a:latin typeface="Arial" panose="020B0604020202020204" pitchFamily="34" charset="0"/>
              <a:ea typeface="Merriweather"/>
              <a:cs typeface="Arial" panose="020B0604020202020204" pitchFamily="34" charset="0"/>
              <a:sym typeface="Merriweather"/>
            </a:endParaRPr>
          </a:p>
          <a:p>
            <a:pPr marL="285750" indent="-285750">
              <a:lnSpc>
                <a:spcPct val="115000"/>
              </a:lnSpc>
              <a:spcBef>
                <a:spcPts val="1000"/>
              </a:spcBef>
              <a:buFont typeface="Arial" panose="020B0604020202020204" pitchFamily="34" charset="0"/>
              <a:buChar char="•"/>
            </a:pPr>
            <a:r>
              <a:rPr lang="en" sz="1800" dirty="0">
                <a:solidFill>
                  <a:srgbClr val="0B0C0C"/>
                </a:solidFill>
                <a:ea typeface="Merriweather"/>
                <a:sym typeface="Merriweather"/>
              </a:rPr>
              <a:t>Our reward system links to following the Golden Rules and showing God’s love to one another.</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GB" sz="1800" dirty="0">
                <a:solidFill>
                  <a:srgbClr val="0B0C0C"/>
                </a:solidFill>
                <a:ea typeface="Merriweather"/>
                <a:sym typeface="Merriweather"/>
              </a:rPr>
              <a:t>R</a:t>
            </a:r>
            <a:r>
              <a:rPr lang="en" sz="1800" dirty="0">
                <a:solidFill>
                  <a:srgbClr val="0B0C0C"/>
                </a:solidFill>
                <a:ea typeface="Merriweather"/>
                <a:sym typeface="Merriweather"/>
              </a:rPr>
              <a:t>eward assembly is on a Friday to celebrate the achievements of the week.</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Classroom daily rewards - class dojo</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Star of the Day</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Compliments Sheets</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V.I.P table</a:t>
            </a: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Phone call home</a:t>
            </a:r>
          </a:p>
        </p:txBody>
      </p:sp>
      <p:pic>
        <p:nvPicPr>
          <p:cNvPr id="5122" name="Picture 2" descr="Customised Holographic Star of the Day Stickers | 35mm">
            <a:extLst>
              <a:ext uri="{FF2B5EF4-FFF2-40B4-BE49-F238E27FC236}">
                <a16:creationId xmlns:a16="http://schemas.microsoft.com/office/drawing/2014/main" id="{C6AAF0DD-62BE-4822-95AE-6CD5109096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7718" y="2533320"/>
            <a:ext cx="2081213" cy="208121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lassDojo - YouTube">
            <a:extLst>
              <a:ext uri="{FF2B5EF4-FFF2-40B4-BE49-F238E27FC236}">
                <a16:creationId xmlns:a16="http://schemas.microsoft.com/office/drawing/2014/main" id="{2D090680-E691-4844-B040-65D420EDDB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8671" y="2866113"/>
            <a:ext cx="1634754" cy="1634754"/>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90 Bible Verses About Love (Printable Infographics) - God, Marriage... -  Made In Agapé">
            <a:extLst>
              <a:ext uri="{FF2B5EF4-FFF2-40B4-BE49-F238E27FC236}">
                <a16:creationId xmlns:a16="http://schemas.microsoft.com/office/drawing/2014/main" id="{D3C8BED5-8D2C-4480-BB06-CD4FCC40129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8909" r="36977"/>
          <a:stretch/>
        </p:blipFill>
        <p:spPr bwMode="auto">
          <a:xfrm>
            <a:off x="5260744" y="2251722"/>
            <a:ext cx="1536663" cy="2221035"/>
          </a:xfrm>
          <a:prstGeom prst="rect">
            <a:avLst/>
          </a:prstGeom>
          <a:noFill/>
          <a:extLst>
            <a:ext uri="{909E8E84-426E-40DD-AFC4-6F175D3DCCD1}">
              <a14:hiddenFill xmlns:a14="http://schemas.microsoft.com/office/drawing/2010/main">
                <a:solidFill>
                  <a:srgbClr val="FFFFFF"/>
                </a:solidFill>
              </a14:hiddenFill>
            </a:ext>
          </a:extLst>
        </p:spPr>
      </p:pic>
      <p:sp>
        <p:nvSpPr>
          <p:cNvPr id="3" name="Google Shape;71;p15">
            <a:extLst>
              <a:ext uri="{FF2B5EF4-FFF2-40B4-BE49-F238E27FC236}">
                <a16:creationId xmlns:a16="http://schemas.microsoft.com/office/drawing/2014/main" id="{4D7ABC28-3B0F-5AB2-213D-3B7AEE085BF1}"/>
              </a:ext>
            </a:extLst>
          </p:cNvPr>
          <p:cNvSpPr txBox="1"/>
          <p:nvPr/>
        </p:nvSpPr>
        <p:spPr>
          <a:xfrm>
            <a:off x="410575" y="0"/>
            <a:ext cx="6098934" cy="615523"/>
          </a:xfrm>
          <a:prstGeom prst="rect">
            <a:avLst/>
          </a:prstGeom>
          <a:noFill/>
          <a:ln>
            <a:noFill/>
          </a:ln>
        </p:spPr>
        <p:txBody>
          <a:bodyPr spcFirstLastPara="1" wrap="square" lIns="91425" tIns="91425" rIns="91425" bIns="91425" anchor="t" anchorCtr="0">
            <a:spAutoFit/>
          </a:bodyPr>
          <a:lstStyle/>
          <a:p>
            <a:r>
              <a:rPr lang="en" sz="2800" dirty="0">
                <a:solidFill>
                  <a:srgbClr val="EBEBEB"/>
                </a:solidFill>
                <a:ea typeface="Oswald"/>
                <a:sym typeface="Oswald"/>
              </a:rPr>
              <a:t>Our </a:t>
            </a:r>
            <a:r>
              <a:rPr lang="en" sz="2800" dirty="0" err="1">
                <a:solidFill>
                  <a:srgbClr val="EBEBEB"/>
                </a:solidFill>
                <a:ea typeface="Oswald"/>
                <a:sym typeface="Oswald"/>
              </a:rPr>
              <a:t>Behaviour</a:t>
            </a:r>
            <a:r>
              <a:rPr lang="en" sz="2800" dirty="0">
                <a:solidFill>
                  <a:srgbClr val="EBEBEB"/>
                </a:solidFill>
                <a:ea typeface="Oswald"/>
                <a:sym typeface="Oswald"/>
              </a:rPr>
              <a:t> Policy</a:t>
            </a:r>
            <a:endParaRPr lang="en" sz="2800" dirty="0">
              <a:solidFill>
                <a:srgbClr val="EBEBEB"/>
              </a:solidFill>
              <a:latin typeface="Arial" panose="020B0604020202020204" pitchFamily="34" charset="0"/>
              <a:ea typeface="Oswald"/>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7"/>
          <p:cNvSpPr txBox="1"/>
          <p:nvPr/>
        </p:nvSpPr>
        <p:spPr>
          <a:xfrm>
            <a:off x="315825" y="981325"/>
            <a:ext cx="6485700" cy="4023122"/>
          </a:xfrm>
          <a:prstGeom prst="rect">
            <a:avLst/>
          </a:prstGeom>
          <a:solidFill>
            <a:schemeClr val="dk1"/>
          </a:solidFill>
          <a:ln>
            <a:noFill/>
          </a:ln>
        </p:spPr>
        <p:txBody>
          <a:bodyPr spcFirstLastPara="1" wrap="square" lIns="91425" tIns="91425" rIns="91425" bIns="91425" anchor="t" anchorCtr="0">
            <a:spAutoFit/>
          </a:bodyPr>
          <a:lstStyle/>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Sharing of great work in assembly</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Showcased on classroom displays</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Head teacher awards</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Sharing news with parents – phone call home</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Website</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Twitter</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u="sng" dirty="0">
                <a:solidFill>
                  <a:srgbClr val="0B0C0C"/>
                </a:solidFill>
                <a:latin typeface="Arial" panose="020B0604020202020204" pitchFamily="34" charset="0"/>
                <a:ea typeface="Merriweather"/>
                <a:cs typeface="Arial" panose="020B0604020202020204" pitchFamily="34" charset="0"/>
                <a:sym typeface="Merriweather"/>
                <a:hlinkClick r:id="rId3">
                  <a:extLst>
                    <a:ext uri="{A12FA001-AC4F-418D-AE19-62706E023703}">
                      <ahyp:hlinkClr xmlns:ahyp="http://schemas.microsoft.com/office/drawing/2018/hyperlinkcolor" val="tx"/>
                    </a:ext>
                  </a:extLst>
                </a:hlinkClick>
              </a:rPr>
              <a:t>(cathedralschoolstpeterandjohn.com)</a:t>
            </a:r>
            <a:endParaRPr sz="2200" u="sng"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spcBef>
                <a:spcPts val="0"/>
              </a:spcBef>
              <a:spcAft>
                <a:spcPts val="0"/>
              </a:spcAft>
              <a:buNone/>
            </a:pPr>
            <a:endParaRPr dirty="0">
              <a:latin typeface="Average"/>
              <a:ea typeface="Average"/>
              <a:cs typeface="Average"/>
              <a:sym typeface="Average"/>
            </a:endParaRPr>
          </a:p>
        </p:txBody>
      </p:sp>
      <p:sp>
        <p:nvSpPr>
          <p:cNvPr id="83" name="Google Shape;83;p17"/>
          <p:cNvSpPr txBox="1">
            <a:spLocks noGrp="1"/>
          </p:cNvSpPr>
          <p:nvPr>
            <p:ph type="title" idx="4294967295"/>
          </p:nvPr>
        </p:nvSpPr>
        <p:spPr>
          <a:xfrm>
            <a:off x="311700" y="23070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latin typeface="Arial" panose="020B0604020202020204" pitchFamily="34" charset="0"/>
                <a:cs typeface="Arial" panose="020B0604020202020204" pitchFamily="34" charset="0"/>
              </a:rPr>
              <a:t>Celebrating children's work</a:t>
            </a:r>
            <a:endParaRPr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CD634F61-C97D-4292-8F04-36FA10138120}"/>
              </a:ext>
            </a:extLst>
          </p:cNvPr>
          <p:cNvPicPr>
            <a:picLocks noChangeAspect="1"/>
          </p:cNvPicPr>
          <p:nvPr/>
        </p:nvPicPr>
        <p:blipFill>
          <a:blip r:embed="rId4"/>
          <a:stretch>
            <a:fillRect/>
          </a:stretch>
        </p:blipFill>
        <p:spPr>
          <a:xfrm rot="593164">
            <a:off x="6531472" y="352296"/>
            <a:ext cx="1657581" cy="2257740"/>
          </a:xfrm>
          <a:prstGeom prst="rect">
            <a:avLst/>
          </a:prstGeom>
        </p:spPr>
      </p:pic>
      <p:pic>
        <p:nvPicPr>
          <p:cNvPr id="1026" name="Picture 2" descr="Headteacher's award Stickers – doodle education">
            <a:extLst>
              <a:ext uri="{FF2B5EF4-FFF2-40B4-BE49-F238E27FC236}">
                <a16:creationId xmlns:a16="http://schemas.microsoft.com/office/drawing/2014/main" id="{F109ADA5-182D-4561-87A1-D2E89D7711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269685">
            <a:off x="6525736" y="2890481"/>
            <a:ext cx="1660163" cy="16601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latin typeface="Arial" panose="020B0604020202020204" pitchFamily="34" charset="0"/>
                <a:cs typeface="Arial" panose="020B0604020202020204" pitchFamily="34" charset="0"/>
              </a:rPr>
              <a:t>Homework and Spellings</a:t>
            </a:r>
            <a:endParaRPr dirty="0">
              <a:latin typeface="Arial" panose="020B0604020202020204" pitchFamily="34" charset="0"/>
              <a:cs typeface="Arial" panose="020B0604020202020204" pitchFamily="34" charset="0"/>
            </a:endParaRPr>
          </a:p>
        </p:txBody>
      </p:sp>
      <p:sp>
        <p:nvSpPr>
          <p:cNvPr id="89" name="Google Shape;89;p18"/>
          <p:cNvSpPr txBox="1">
            <a:spLocks noGrp="1"/>
          </p:cNvSpPr>
          <p:nvPr>
            <p:ph type="body" idx="1"/>
          </p:nvPr>
        </p:nvSpPr>
        <p:spPr>
          <a:xfrm>
            <a:off x="123922" y="1017725"/>
            <a:ext cx="5493107" cy="3562500"/>
          </a:xfrm>
          <a:prstGeom prst="rect">
            <a:avLst/>
          </a:prstGeom>
          <a:solidFill>
            <a:schemeClr val="dk1"/>
          </a:solidFill>
        </p:spPr>
        <p:txBody>
          <a:bodyPr spcFirstLastPara="1" wrap="square" lIns="91425" tIns="91425" rIns="91425" bIns="91425" anchor="t" anchorCtr="0">
            <a:normAutofit fontScale="85000" lnSpcReduction="10000"/>
          </a:bodyPr>
          <a:lstStyle/>
          <a:p>
            <a:pPr marL="457200" lvl="0" indent="-342900" algn="l" rtl="0">
              <a:spcBef>
                <a:spcPts val="0"/>
              </a:spcBef>
              <a:spcAft>
                <a:spcPts val="0"/>
              </a:spcAft>
              <a:buClr>
                <a:schemeClr val="lt1"/>
              </a:buClr>
              <a:buSzPts val="1800"/>
              <a:buChar char="-"/>
            </a:pPr>
            <a:r>
              <a:rPr lang="en" dirty="0">
                <a:solidFill>
                  <a:schemeClr val="lt1"/>
                </a:solidFill>
              </a:rPr>
              <a:t>Homework will be given out on Friday and returned to school to be marked on Tuesday. </a:t>
            </a:r>
            <a:endParaRPr dirty="0">
              <a:solidFill>
                <a:schemeClr val="lt1"/>
              </a:solidFill>
            </a:endParaRPr>
          </a:p>
          <a:p>
            <a:pPr>
              <a:buClr>
                <a:schemeClr val="lt1"/>
              </a:buClr>
              <a:buChar char="-"/>
            </a:pPr>
            <a:r>
              <a:rPr lang="en-GB" dirty="0">
                <a:solidFill>
                  <a:schemeClr val="lt1"/>
                </a:solidFill>
              </a:rPr>
              <a:t>Children will receive spellings on a Wednesday to practice for a spelling test, which will be </a:t>
            </a:r>
            <a:r>
              <a:rPr lang="en" dirty="0">
                <a:solidFill>
                  <a:schemeClr val="lt1"/>
                </a:solidFill>
              </a:rPr>
              <a:t>carried out </a:t>
            </a:r>
            <a:r>
              <a:rPr lang="en-GB" dirty="0">
                <a:solidFill>
                  <a:schemeClr val="lt1"/>
                </a:solidFill>
              </a:rPr>
              <a:t>on the following Wednesday</a:t>
            </a:r>
            <a:r>
              <a:rPr lang="en" dirty="0">
                <a:solidFill>
                  <a:schemeClr val="lt1"/>
                </a:solidFill>
              </a:rPr>
              <a:t>. You can find your children's scores in their home spelling book and incorrect words will be highlighted so they can continue to practice these, </a:t>
            </a:r>
            <a:r>
              <a:rPr lang="en-GB" dirty="0">
                <a:solidFill>
                  <a:schemeClr val="lt1"/>
                </a:solidFill>
              </a:rPr>
              <a:t>alongside their new spellings</a:t>
            </a:r>
            <a:r>
              <a:rPr lang="en" dirty="0">
                <a:solidFill>
                  <a:schemeClr val="lt1"/>
                </a:solidFill>
              </a:rPr>
              <a:t>. </a:t>
            </a:r>
            <a:endParaRPr dirty="0">
              <a:solidFill>
                <a:schemeClr val="lt1"/>
              </a:solidFill>
            </a:endParaRPr>
          </a:p>
          <a:p>
            <a:pPr marL="457200" lvl="0" indent="-342900" algn="l" rtl="0">
              <a:spcBef>
                <a:spcPts val="0"/>
              </a:spcBef>
              <a:spcAft>
                <a:spcPts val="0"/>
              </a:spcAft>
              <a:buClr>
                <a:schemeClr val="lt1"/>
              </a:buClr>
              <a:buSzPts val="1800"/>
              <a:buChar char="-"/>
            </a:pPr>
            <a:r>
              <a:rPr lang="en" dirty="0">
                <a:solidFill>
                  <a:schemeClr val="lt1"/>
                </a:solidFill>
              </a:rPr>
              <a:t>Homework will </a:t>
            </a:r>
            <a:r>
              <a:rPr lang="en-GB" dirty="0">
                <a:solidFill>
                  <a:schemeClr val="lt1"/>
                </a:solidFill>
              </a:rPr>
              <a:t>usually</a:t>
            </a:r>
            <a:r>
              <a:rPr lang="en" dirty="0">
                <a:solidFill>
                  <a:schemeClr val="lt1"/>
                </a:solidFill>
              </a:rPr>
              <a:t> consist of Maths work to be completed in the maths workbooks. </a:t>
            </a:r>
            <a:r>
              <a:rPr lang="en-GB" dirty="0">
                <a:solidFill>
                  <a:schemeClr val="lt1"/>
                </a:solidFill>
              </a:rPr>
              <a:t>T</a:t>
            </a:r>
            <a:r>
              <a:rPr lang="en" dirty="0">
                <a:solidFill>
                  <a:schemeClr val="lt1"/>
                </a:solidFill>
              </a:rPr>
              <a:t>he page numbers to be completed will be written in reading record. Some weeks </a:t>
            </a:r>
            <a:r>
              <a:rPr lang="en-GB" dirty="0">
                <a:solidFill>
                  <a:schemeClr val="lt1"/>
                </a:solidFill>
              </a:rPr>
              <a:t>homework</a:t>
            </a:r>
            <a:r>
              <a:rPr lang="en" dirty="0">
                <a:solidFill>
                  <a:schemeClr val="lt1"/>
                </a:solidFill>
              </a:rPr>
              <a:t> may include a literacy or topic based piece of work. </a:t>
            </a:r>
            <a:endParaRPr dirty="0">
              <a:solidFill>
                <a:schemeClr val="lt1"/>
              </a:solidFill>
            </a:endParaRPr>
          </a:p>
        </p:txBody>
      </p:sp>
      <p:sp>
        <p:nvSpPr>
          <p:cNvPr id="2" name="TextBox 1">
            <a:extLst>
              <a:ext uri="{FF2B5EF4-FFF2-40B4-BE49-F238E27FC236}">
                <a16:creationId xmlns:a16="http://schemas.microsoft.com/office/drawing/2014/main" id="{66C08BD3-53B3-4CC7-BB27-1E8C5682BB27}"/>
              </a:ext>
            </a:extLst>
          </p:cNvPr>
          <p:cNvSpPr txBox="1"/>
          <p:nvPr/>
        </p:nvSpPr>
        <p:spPr>
          <a:xfrm>
            <a:off x="123922" y="4698475"/>
            <a:ext cx="8896156" cy="307777"/>
          </a:xfrm>
          <a:prstGeom prst="rect">
            <a:avLst/>
          </a:prstGeom>
          <a:noFill/>
        </p:spPr>
        <p:txBody>
          <a:bodyPr wrap="square" rtlCol="0">
            <a:spAutoFit/>
          </a:bodyPr>
          <a:lstStyle/>
          <a:p>
            <a:r>
              <a:rPr lang="en-GB" dirty="0"/>
              <a:t>A list of the statutory spellings for  year 5 and 6 can be found on the school website.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AFAA5-9B2D-276A-C9AD-00E4C7AF10B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D2DFAE99-E020-66E1-9DF7-15D05C2B43C4}"/>
              </a:ext>
            </a:extLst>
          </p:cNvPr>
          <p:cNvSpPr>
            <a:spLocks noGrp="1"/>
          </p:cNvSpPr>
          <p:nvPr>
            <p:ph type="subTitle" idx="1"/>
          </p:nvPr>
        </p:nvSpPr>
        <p:spPr/>
        <p:txBody>
          <a:bodyPr/>
          <a:lstStyle/>
          <a:p>
            <a:endParaRPr lang="en-GB"/>
          </a:p>
        </p:txBody>
      </p:sp>
      <p:pic>
        <p:nvPicPr>
          <p:cNvPr id="4" name="Picture 3" descr="Table&#10;&#10;Description automatically generated">
            <a:extLst>
              <a:ext uri="{FF2B5EF4-FFF2-40B4-BE49-F238E27FC236}">
                <a16:creationId xmlns:a16="http://schemas.microsoft.com/office/drawing/2014/main" id="{7B5D4842-733F-B552-26CE-1B27CB635936}"/>
              </a:ext>
            </a:extLst>
          </p:cNvPr>
          <p:cNvPicPr>
            <a:picLocks noChangeAspect="1"/>
          </p:cNvPicPr>
          <p:nvPr/>
        </p:nvPicPr>
        <p:blipFill>
          <a:blip r:embed="rId2"/>
          <a:stretch>
            <a:fillRect/>
          </a:stretch>
        </p:blipFill>
        <p:spPr>
          <a:xfrm>
            <a:off x="4775126" y="36085"/>
            <a:ext cx="4291756" cy="5071329"/>
          </a:xfrm>
          <a:prstGeom prst="rect">
            <a:avLst/>
          </a:prstGeom>
        </p:spPr>
      </p:pic>
      <p:pic>
        <p:nvPicPr>
          <p:cNvPr id="6" name="Picture 5">
            <a:extLst>
              <a:ext uri="{FF2B5EF4-FFF2-40B4-BE49-F238E27FC236}">
                <a16:creationId xmlns:a16="http://schemas.microsoft.com/office/drawing/2014/main" id="{E8AEA539-9AFD-F6E2-A2BB-D4409DE35BFD}"/>
              </a:ext>
            </a:extLst>
          </p:cNvPr>
          <p:cNvPicPr>
            <a:picLocks noChangeAspect="1"/>
          </p:cNvPicPr>
          <p:nvPr/>
        </p:nvPicPr>
        <p:blipFill>
          <a:blip r:embed="rId3"/>
          <a:stretch>
            <a:fillRect/>
          </a:stretch>
        </p:blipFill>
        <p:spPr>
          <a:xfrm>
            <a:off x="71947" y="31138"/>
            <a:ext cx="4500053" cy="5071329"/>
          </a:xfrm>
          <a:prstGeom prst="rect">
            <a:avLst/>
          </a:prstGeom>
        </p:spPr>
      </p:pic>
      <p:pic>
        <p:nvPicPr>
          <p:cNvPr id="9" name="Picture 8" descr="Close up of checklist">
            <a:extLst>
              <a:ext uri="{FF2B5EF4-FFF2-40B4-BE49-F238E27FC236}">
                <a16:creationId xmlns:a16="http://schemas.microsoft.com/office/drawing/2014/main" id="{5F81C6ED-95DC-BA24-555E-8E71838B1CC0}"/>
              </a:ext>
            </a:extLst>
          </p:cNvPr>
          <p:cNvPicPr>
            <a:picLocks noChangeAspect="1"/>
          </p:cNvPicPr>
          <p:nvPr/>
        </p:nvPicPr>
        <p:blipFill>
          <a:blip r:embed="rId4"/>
          <a:srcRect l="41673" t="52900" r="12017" b="8326"/>
          <a:stretch>
            <a:fillRect/>
          </a:stretch>
        </p:blipFill>
        <p:spPr>
          <a:xfrm>
            <a:off x="3267692" y="4374433"/>
            <a:ext cx="1304308" cy="728034"/>
          </a:xfrm>
          <a:prstGeom prst="rect">
            <a:avLst/>
          </a:prstGeom>
        </p:spPr>
      </p:pic>
    </p:spTree>
    <p:extLst>
      <p:ext uri="{BB962C8B-B14F-4D97-AF65-F5344CB8AC3E}">
        <p14:creationId xmlns:p14="http://schemas.microsoft.com/office/powerpoint/2010/main" val="1287088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5913AD4-4435-EF49-4527-32BE963D0ED9}"/>
              </a:ext>
            </a:extLst>
          </p:cNvPr>
          <p:cNvSpPr txBox="1"/>
          <p:nvPr/>
        </p:nvSpPr>
        <p:spPr>
          <a:xfrm>
            <a:off x="54174" y="52561"/>
            <a:ext cx="1239442" cy="4744247"/>
          </a:xfrm>
          <a:prstGeom prst="rect">
            <a:avLst/>
          </a:prstGeom>
          <a:solidFill>
            <a:schemeClr val="tx1"/>
          </a:solidFill>
          <a:ln>
            <a:solidFill>
              <a:srgbClr val="FF0000"/>
            </a:solidFill>
          </a:ln>
        </p:spPr>
        <p:txBody>
          <a:bodyPr wrap="square" rtlCol="0">
            <a:spAutoFit/>
          </a:bodyPr>
          <a:lstStyle/>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accommodate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accompany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according</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achieve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aggressive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amateur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ancient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apparent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appreciate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attached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available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average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awkward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6D242A8-3DDC-E050-28D1-540EC4C6AF8D}"/>
              </a:ext>
            </a:extLst>
          </p:cNvPr>
          <p:cNvSpPr txBox="1"/>
          <p:nvPr/>
        </p:nvSpPr>
        <p:spPr>
          <a:xfrm>
            <a:off x="1195321" y="322133"/>
            <a:ext cx="1219997" cy="4744247"/>
          </a:xfrm>
          <a:prstGeom prst="rect">
            <a:avLst/>
          </a:prstGeom>
          <a:solidFill>
            <a:schemeClr val="tx1"/>
          </a:solidFill>
          <a:ln>
            <a:solidFill>
              <a:srgbClr val="FFC000"/>
            </a:solidFill>
          </a:ln>
        </p:spPr>
        <p:txBody>
          <a:bodyPr wrap="square" rtlCol="0">
            <a:spAutoFit/>
          </a:bodyPr>
          <a:lstStyle/>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bargain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bruise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category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cemetery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committee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communicate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community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competition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conscience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conscious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controversy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convenience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correspond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817F3133-3DB7-934E-44BA-9FDB09BC72C2}"/>
              </a:ext>
            </a:extLst>
          </p:cNvPr>
          <p:cNvSpPr txBox="1"/>
          <p:nvPr/>
        </p:nvSpPr>
        <p:spPr>
          <a:xfrm>
            <a:off x="2321050" y="52561"/>
            <a:ext cx="1388522" cy="4744247"/>
          </a:xfrm>
          <a:prstGeom prst="rect">
            <a:avLst/>
          </a:prstGeom>
          <a:solidFill>
            <a:schemeClr val="tx1"/>
          </a:solidFill>
          <a:ln>
            <a:solidFill>
              <a:srgbClr val="FFFF00"/>
            </a:solidFill>
          </a:ln>
        </p:spPr>
        <p:txBody>
          <a:bodyPr wrap="none" rtlCol="0">
            <a:spAutoFit/>
          </a:bodyPr>
          <a:lstStyle/>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criticise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  (critic + </a:t>
            </a:r>
            <a:r>
              <a:rPr lang="en-GB" sz="1600" kern="100" dirty="0" err="1">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ise</a:t>
            </a: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curiosity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definite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desperate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determined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develop</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dictionary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disastrous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embarrass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environment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equip</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  (-ped, -</a:t>
            </a:r>
            <a:r>
              <a:rPr lang="en-GB" sz="1600" kern="100" dirty="0" err="1">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ment</a:t>
            </a: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D7C1A8A6-4E4B-0DF0-0411-5F7FC7CCCCAC}"/>
              </a:ext>
            </a:extLst>
          </p:cNvPr>
          <p:cNvSpPr txBox="1"/>
          <p:nvPr/>
        </p:nvSpPr>
        <p:spPr>
          <a:xfrm>
            <a:off x="3628980" y="322132"/>
            <a:ext cx="1090363" cy="4744247"/>
          </a:xfrm>
          <a:prstGeom prst="rect">
            <a:avLst/>
          </a:prstGeom>
          <a:solidFill>
            <a:schemeClr val="tx1"/>
          </a:solidFill>
          <a:ln>
            <a:solidFill>
              <a:srgbClr val="00B050"/>
            </a:solidFill>
          </a:ln>
        </p:spPr>
        <p:txBody>
          <a:bodyPr wrap="none" rtlCol="0">
            <a:spAutoFit/>
          </a:bodyPr>
          <a:lstStyle/>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especially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exaggerate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excellent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existence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explanation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familiar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foreign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forty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frequently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government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guarantee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harass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hindrance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5D3A164-1D44-7CBA-F4B7-B5C7FFB4ADB3}"/>
              </a:ext>
            </a:extLst>
          </p:cNvPr>
          <p:cNvSpPr txBox="1"/>
          <p:nvPr/>
        </p:nvSpPr>
        <p:spPr>
          <a:xfrm>
            <a:off x="4719343" y="79639"/>
            <a:ext cx="1125629" cy="4743991"/>
          </a:xfrm>
          <a:prstGeom prst="rect">
            <a:avLst/>
          </a:prstGeom>
          <a:solidFill>
            <a:schemeClr val="tx1"/>
          </a:solidFill>
          <a:ln>
            <a:solidFill>
              <a:srgbClr val="00B0F0"/>
            </a:solidFill>
          </a:ln>
        </p:spPr>
        <p:txBody>
          <a:bodyPr wrap="none" rtlCol="0">
            <a:spAutoFit/>
          </a:bodyPr>
          <a:lstStyle/>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identity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immediate </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  (-</a:t>
            </a:r>
            <a:r>
              <a:rPr lang="en-GB" sz="1600" kern="100" dirty="0" err="1">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ly</a:t>
            </a: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individual</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interfere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interrupt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language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leisure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lightning</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marvellous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mischievous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muscle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necessary</a:t>
            </a:r>
            <a:endParaRPr lang="en-GB" sz="1600" dirty="0"/>
          </a:p>
        </p:txBody>
      </p:sp>
      <p:sp>
        <p:nvSpPr>
          <p:cNvPr id="11" name="TextBox 10">
            <a:extLst>
              <a:ext uri="{FF2B5EF4-FFF2-40B4-BE49-F238E27FC236}">
                <a16:creationId xmlns:a16="http://schemas.microsoft.com/office/drawing/2014/main" id="{C7B58A5B-6EC4-2761-85BB-EF11E3D49D23}"/>
              </a:ext>
            </a:extLst>
          </p:cNvPr>
          <p:cNvSpPr txBox="1"/>
          <p:nvPr/>
        </p:nvSpPr>
        <p:spPr>
          <a:xfrm>
            <a:off x="5844972" y="302881"/>
            <a:ext cx="1231427" cy="4744247"/>
          </a:xfrm>
          <a:prstGeom prst="rect">
            <a:avLst/>
          </a:prstGeom>
          <a:solidFill>
            <a:schemeClr val="tx1"/>
          </a:solidFill>
          <a:ln>
            <a:solidFill>
              <a:srgbClr val="0070C0"/>
            </a:solidFill>
          </a:ln>
        </p:spPr>
        <p:txBody>
          <a:bodyPr wrap="none" rtlCol="0">
            <a:spAutoFit/>
          </a:bodyPr>
          <a:lstStyle/>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neighbour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nuisance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occupy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occur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opportunity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parliament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persuade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physical</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prejudice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privilege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profession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programme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pronunciation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DF20CD9C-EC46-19E9-DDA2-D3C9F3DFAC20}"/>
              </a:ext>
            </a:extLst>
          </p:cNvPr>
          <p:cNvSpPr txBox="1"/>
          <p:nvPr/>
        </p:nvSpPr>
        <p:spPr>
          <a:xfrm>
            <a:off x="7038253" y="79640"/>
            <a:ext cx="1064715" cy="4743991"/>
          </a:xfrm>
          <a:prstGeom prst="rect">
            <a:avLst/>
          </a:prstGeom>
          <a:solidFill>
            <a:schemeClr val="tx1"/>
          </a:solidFill>
          <a:ln>
            <a:solidFill>
              <a:srgbClr val="7030A0"/>
            </a:solidFill>
          </a:ln>
        </p:spPr>
        <p:txBody>
          <a:bodyPr wrap="none" rtlCol="0">
            <a:spAutoFit/>
          </a:bodyPr>
          <a:lstStyle/>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queue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recognise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recommend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relevant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restaurant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rhyme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rhythm</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sacrifice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secretary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shoulder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signature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sincere </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  (-</a:t>
            </a:r>
            <a:r>
              <a:rPr lang="en-GB" sz="1600" kern="100" dirty="0" err="1">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ly</a:t>
            </a: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a:t>
            </a:r>
            <a:endParaRPr lang="en-GB" sz="1600" dirty="0"/>
          </a:p>
        </p:txBody>
      </p:sp>
      <p:sp>
        <p:nvSpPr>
          <p:cNvPr id="12" name="TextBox 11">
            <a:extLst>
              <a:ext uri="{FF2B5EF4-FFF2-40B4-BE49-F238E27FC236}">
                <a16:creationId xmlns:a16="http://schemas.microsoft.com/office/drawing/2014/main" id="{F9695135-23BB-278C-7E22-9265F5B5456D}"/>
              </a:ext>
            </a:extLst>
          </p:cNvPr>
          <p:cNvSpPr txBox="1"/>
          <p:nvPr/>
        </p:nvSpPr>
        <p:spPr>
          <a:xfrm>
            <a:off x="8091584" y="300168"/>
            <a:ext cx="979755" cy="4638129"/>
          </a:xfrm>
          <a:prstGeom prst="rect">
            <a:avLst/>
          </a:prstGeom>
          <a:solidFill>
            <a:schemeClr val="tx1"/>
          </a:solidFill>
          <a:ln>
            <a:solidFill>
              <a:srgbClr val="FF0066"/>
            </a:solidFill>
          </a:ln>
        </p:spPr>
        <p:txBody>
          <a:bodyPr wrap="none" rtlCol="0">
            <a:spAutoFit/>
          </a:bodyPr>
          <a:lstStyle/>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soldier</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stomach</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sufficient</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suggest</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symbol </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system</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temperature</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thorough</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twelfth</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variety</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vegetable</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vehicle</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yacht</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8617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latin typeface="Arial" panose="020B0604020202020204" pitchFamily="34" charset="0"/>
                <a:cs typeface="Arial" panose="020B0604020202020204" pitchFamily="34" charset="0"/>
              </a:rPr>
              <a:t>Reading at home</a:t>
            </a:r>
            <a:endParaRPr dirty="0">
              <a:latin typeface="Arial" panose="020B0604020202020204" pitchFamily="34" charset="0"/>
              <a:cs typeface="Arial" panose="020B0604020202020204" pitchFamily="34" charset="0"/>
            </a:endParaRPr>
          </a:p>
        </p:txBody>
      </p:sp>
      <p:sp>
        <p:nvSpPr>
          <p:cNvPr id="89" name="Google Shape;89;p18"/>
          <p:cNvSpPr txBox="1">
            <a:spLocks noGrp="1"/>
          </p:cNvSpPr>
          <p:nvPr>
            <p:ph type="body" idx="1"/>
          </p:nvPr>
        </p:nvSpPr>
        <p:spPr>
          <a:xfrm>
            <a:off x="123922" y="1017724"/>
            <a:ext cx="5493107" cy="3245931"/>
          </a:xfrm>
          <a:prstGeom prst="rect">
            <a:avLst/>
          </a:prstGeom>
          <a:solidFill>
            <a:schemeClr val="dk1"/>
          </a:solidFill>
        </p:spPr>
        <p:txBody>
          <a:bodyPr spcFirstLastPara="1" wrap="square" lIns="91425" tIns="91425" rIns="91425" bIns="91425" anchor="t" anchorCtr="0">
            <a:normAutofit fontScale="92500" lnSpcReduction="10000"/>
          </a:bodyPr>
          <a:lstStyle/>
          <a:p>
            <a:pPr lvl="0">
              <a:buClr>
                <a:schemeClr val="lt1"/>
              </a:buClr>
              <a:buChar char="-"/>
            </a:pPr>
            <a:r>
              <a:rPr lang="en-GB" dirty="0">
                <a:solidFill>
                  <a:schemeClr val="lt1"/>
                </a:solidFill>
              </a:rPr>
              <a:t>Children are expected to read and have their reading record signed each night. Now they are in Year 5,the children can sign their own reading record.</a:t>
            </a:r>
          </a:p>
          <a:p>
            <a:pPr lvl="0">
              <a:buClr>
                <a:schemeClr val="lt1"/>
              </a:buClr>
              <a:buChar char="-"/>
            </a:pPr>
            <a:endParaRPr lang="en-GB" dirty="0">
              <a:solidFill>
                <a:schemeClr val="lt1"/>
              </a:solidFill>
            </a:endParaRPr>
          </a:p>
          <a:p>
            <a:pPr lvl="0">
              <a:buClr>
                <a:schemeClr val="lt1"/>
              </a:buClr>
              <a:buChar char="-"/>
            </a:pPr>
            <a:r>
              <a:rPr lang="en-GB" dirty="0">
                <a:solidFill>
                  <a:schemeClr val="lt1"/>
                </a:solidFill>
              </a:rPr>
              <a:t>Children are expected to read at least 20 pages of their book each night. </a:t>
            </a:r>
          </a:p>
          <a:p>
            <a:pPr lvl="0">
              <a:buClr>
                <a:schemeClr val="lt1"/>
              </a:buClr>
              <a:buChar char="-"/>
            </a:pPr>
            <a:endParaRPr lang="en-GB" dirty="0">
              <a:solidFill>
                <a:schemeClr val="lt1"/>
              </a:solidFill>
            </a:endParaRPr>
          </a:p>
          <a:p>
            <a:pPr lvl="0">
              <a:buClr>
                <a:schemeClr val="lt1"/>
              </a:buClr>
              <a:buChar char="-"/>
            </a:pPr>
            <a:r>
              <a:rPr lang="en-GB" dirty="0">
                <a:solidFill>
                  <a:schemeClr val="lt1"/>
                </a:solidFill>
              </a:rPr>
              <a:t>Reading recommendations – a list of recommended reads can be found in more detail on our website.</a:t>
            </a:r>
          </a:p>
          <a:p>
            <a:pPr lvl="0">
              <a:buClr>
                <a:schemeClr val="lt1"/>
              </a:buClr>
              <a:buChar char="-"/>
            </a:pPr>
            <a:endParaRPr lang="en-GB" dirty="0">
              <a:solidFill>
                <a:schemeClr val="lt1"/>
              </a:solidFill>
            </a:endParaRPr>
          </a:p>
          <a:p>
            <a:pPr marL="114300" lvl="0" indent="0" algn="l" rtl="0">
              <a:spcBef>
                <a:spcPts val="0"/>
              </a:spcBef>
              <a:spcAft>
                <a:spcPts val="0"/>
              </a:spcAft>
              <a:buClr>
                <a:schemeClr val="lt1"/>
              </a:buClr>
              <a:buSzPts val="1800"/>
              <a:buNone/>
            </a:pPr>
            <a:r>
              <a:rPr lang="en" dirty="0">
                <a:solidFill>
                  <a:schemeClr val="lt1"/>
                </a:solidFill>
              </a:rPr>
              <a:t> </a:t>
            </a:r>
            <a:endParaRPr dirty="0">
              <a:solidFill>
                <a:schemeClr val="lt1"/>
              </a:solidFill>
            </a:endParaRPr>
          </a:p>
        </p:txBody>
      </p:sp>
      <p:pic>
        <p:nvPicPr>
          <p:cNvPr id="2050" name="Picture 2" descr="My Reading Records (Stock) - Direct ED">
            <a:extLst>
              <a:ext uri="{FF2B5EF4-FFF2-40B4-BE49-F238E27FC236}">
                <a16:creationId xmlns:a16="http://schemas.microsoft.com/office/drawing/2014/main" id="{4BB97028-FF56-47B7-8F6C-55E43C83F2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4807" y="408668"/>
            <a:ext cx="2889397" cy="206385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F2814530-A193-4CCA-B8E6-75FDBEEB5194}"/>
              </a:ext>
            </a:extLst>
          </p:cNvPr>
          <p:cNvPicPr>
            <a:picLocks noChangeAspect="1"/>
          </p:cNvPicPr>
          <p:nvPr/>
        </p:nvPicPr>
        <p:blipFill>
          <a:blip r:embed="rId4"/>
          <a:stretch>
            <a:fillRect/>
          </a:stretch>
        </p:blipFill>
        <p:spPr>
          <a:xfrm rot="1019952">
            <a:off x="7488625" y="2805367"/>
            <a:ext cx="1190390" cy="1813700"/>
          </a:xfrm>
          <a:prstGeom prst="rect">
            <a:avLst/>
          </a:prstGeom>
        </p:spPr>
      </p:pic>
      <p:pic>
        <p:nvPicPr>
          <p:cNvPr id="2052" name="Picture 4" descr="The Boy At the Back of the Class: Onjali Rauf : Onjali Rauf: Amazon.co.uk:  Books">
            <a:extLst>
              <a:ext uri="{FF2B5EF4-FFF2-40B4-BE49-F238E27FC236}">
                <a16:creationId xmlns:a16="http://schemas.microsoft.com/office/drawing/2014/main" id="{B52968EF-7A5C-4ED2-B6F0-585691C5552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4981" y="2715240"/>
            <a:ext cx="1255770" cy="192875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ooks for Year 5 children aged 9-10 | School Reading List">
            <a:extLst>
              <a:ext uri="{FF2B5EF4-FFF2-40B4-BE49-F238E27FC236}">
                <a16:creationId xmlns:a16="http://schemas.microsoft.com/office/drawing/2014/main" id="{9671A055-91CB-4722-AFE0-8ED54FEA30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229516">
            <a:off x="5317904" y="3352828"/>
            <a:ext cx="968428" cy="1485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761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1D7DED4-4F0C-7ABE-B215-A4B3C28FA21F}"/>
              </a:ext>
            </a:extLst>
          </p:cNvPr>
          <p:cNvPicPr>
            <a:picLocks noChangeAspect="1"/>
          </p:cNvPicPr>
          <p:nvPr/>
        </p:nvPicPr>
        <p:blipFill>
          <a:blip r:embed="rId2"/>
          <a:stretch>
            <a:fillRect/>
          </a:stretch>
        </p:blipFill>
        <p:spPr>
          <a:xfrm>
            <a:off x="2249403" y="77369"/>
            <a:ext cx="6685277" cy="4988762"/>
          </a:xfrm>
          <a:prstGeom prst="rect">
            <a:avLst/>
          </a:prstGeom>
        </p:spPr>
      </p:pic>
      <p:sp>
        <p:nvSpPr>
          <p:cNvPr id="4" name="TextBox 3">
            <a:extLst>
              <a:ext uri="{FF2B5EF4-FFF2-40B4-BE49-F238E27FC236}">
                <a16:creationId xmlns:a16="http://schemas.microsoft.com/office/drawing/2014/main" id="{01A1CA22-DAF3-4678-97AA-D977753B1498}"/>
              </a:ext>
            </a:extLst>
          </p:cNvPr>
          <p:cNvSpPr txBox="1"/>
          <p:nvPr/>
        </p:nvSpPr>
        <p:spPr>
          <a:xfrm>
            <a:off x="176270" y="264405"/>
            <a:ext cx="1806766" cy="1815882"/>
          </a:xfrm>
          <a:prstGeom prst="rect">
            <a:avLst/>
          </a:prstGeom>
          <a:noFill/>
        </p:spPr>
        <p:txBody>
          <a:bodyPr wrap="square" rtlCol="0">
            <a:spAutoFit/>
          </a:bodyPr>
          <a:lstStyle/>
          <a:p>
            <a:r>
              <a:rPr lang="en-GB" sz="1600" dirty="0"/>
              <a:t>A selection of books that are suggested for year 5 children, to build a wide and varied vocabulary.</a:t>
            </a:r>
          </a:p>
        </p:txBody>
      </p:sp>
    </p:spTree>
    <p:extLst>
      <p:ext uri="{BB962C8B-B14F-4D97-AF65-F5344CB8AC3E}">
        <p14:creationId xmlns:p14="http://schemas.microsoft.com/office/powerpoint/2010/main" val="423977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PE</a:t>
            </a:r>
            <a:endParaRPr dirty="0"/>
          </a:p>
        </p:txBody>
      </p:sp>
      <p:sp>
        <p:nvSpPr>
          <p:cNvPr id="95" name="Google Shape;95;p19"/>
          <p:cNvSpPr txBox="1">
            <a:spLocks noGrp="1"/>
          </p:cNvSpPr>
          <p:nvPr>
            <p:ph type="body" idx="1"/>
          </p:nvPr>
        </p:nvSpPr>
        <p:spPr>
          <a:xfrm>
            <a:off x="311700" y="1152475"/>
            <a:ext cx="8520600" cy="3416400"/>
          </a:xfrm>
          <a:prstGeom prst="rect">
            <a:avLst/>
          </a:prstGeom>
          <a:solidFill>
            <a:schemeClr val="dk1"/>
          </a:solidFill>
        </p:spPr>
        <p:txBody>
          <a:bodyPr spcFirstLastPara="1" wrap="square" lIns="91425" tIns="91425" rIns="91425" bIns="91425" anchor="t" anchorCtr="0">
            <a:normAutofit/>
          </a:bodyPr>
          <a:lstStyle/>
          <a:p>
            <a:pPr marL="457200" lvl="0" indent="-342900" algn="l" rtl="0">
              <a:spcBef>
                <a:spcPts val="0"/>
              </a:spcBef>
              <a:spcAft>
                <a:spcPts val="0"/>
              </a:spcAft>
              <a:buClr>
                <a:schemeClr val="lt1"/>
              </a:buClr>
              <a:buSzPts val="1800"/>
              <a:buChar char="-"/>
            </a:pPr>
            <a:r>
              <a:rPr lang="en" dirty="0">
                <a:solidFill>
                  <a:schemeClr val="lt1"/>
                </a:solidFill>
              </a:rPr>
              <a:t>Children will have Sport every </a:t>
            </a:r>
            <a:r>
              <a:rPr lang="en-GB" dirty="0">
                <a:solidFill>
                  <a:schemeClr val="lt1"/>
                </a:solidFill>
              </a:rPr>
              <a:t>Tuesday</a:t>
            </a:r>
            <a:endParaRPr dirty="0">
              <a:solidFill>
                <a:schemeClr val="lt1"/>
              </a:solidFill>
            </a:endParaRPr>
          </a:p>
          <a:p>
            <a:pPr marL="457200" lvl="0" indent="-342900" algn="l" rtl="0">
              <a:spcBef>
                <a:spcPts val="0"/>
              </a:spcBef>
              <a:spcAft>
                <a:spcPts val="0"/>
              </a:spcAft>
              <a:buClr>
                <a:schemeClr val="lt1"/>
              </a:buClr>
              <a:buSzPts val="1800"/>
              <a:buChar char="-"/>
            </a:pPr>
            <a:r>
              <a:rPr lang="en" dirty="0">
                <a:solidFill>
                  <a:schemeClr val="lt1"/>
                </a:solidFill>
              </a:rPr>
              <a:t>They need to bring plain black shorts a plain white t shirt and trainers or pumps each week.</a:t>
            </a:r>
            <a:endParaRPr dirty="0">
              <a:solidFill>
                <a:schemeClr val="lt1"/>
              </a:solidFill>
            </a:endParaRPr>
          </a:p>
          <a:p>
            <a:pPr>
              <a:buClr>
                <a:schemeClr val="lt1"/>
              </a:buClr>
              <a:buChar char="-"/>
            </a:pPr>
            <a:r>
              <a:rPr lang="en" dirty="0">
                <a:solidFill>
                  <a:schemeClr val="lt1"/>
                </a:solidFill>
              </a:rPr>
              <a:t>Alternatively, they can bring  their P.E kit and leave it on their peg for the half term.</a:t>
            </a:r>
            <a:endParaRPr dirty="0">
              <a:solidFill>
                <a:schemeClr val="lt1"/>
              </a:solidFill>
            </a:endParaRPr>
          </a:p>
        </p:txBody>
      </p:sp>
      <p:pic>
        <p:nvPicPr>
          <p:cNvPr id="3074" name="Picture 2" descr="Sport Cartoon Images - Free Download on Freepik">
            <a:extLst>
              <a:ext uri="{FF2B5EF4-FFF2-40B4-BE49-F238E27FC236}">
                <a16:creationId xmlns:a16="http://schemas.microsoft.com/office/drawing/2014/main" id="{812913E9-CFCC-40D7-9ACC-54F53CF7E8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3024" y="3034026"/>
            <a:ext cx="3941323" cy="19139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The curriculum - Religion</a:t>
            </a:r>
            <a:endParaRPr dirty="0"/>
          </a:p>
        </p:txBody>
      </p:sp>
      <p:sp>
        <p:nvSpPr>
          <p:cNvPr id="107" name="Google Shape;107;p21"/>
          <p:cNvSpPr txBox="1">
            <a:spLocks noGrp="1"/>
          </p:cNvSpPr>
          <p:nvPr>
            <p:ph type="body" idx="1"/>
          </p:nvPr>
        </p:nvSpPr>
        <p:spPr>
          <a:xfrm>
            <a:off x="251650" y="1017725"/>
            <a:ext cx="8520600" cy="3921000"/>
          </a:xfrm>
          <a:prstGeom prst="rect">
            <a:avLst/>
          </a:prstGeom>
          <a:solidFill>
            <a:schemeClr val="dk1"/>
          </a:solidFill>
        </p:spPr>
        <p:txBody>
          <a:bodyPr spcFirstLastPara="1" wrap="square" lIns="91425" tIns="91425" rIns="91425" bIns="91425" anchor="t" anchorCtr="0">
            <a:normAutofit/>
          </a:bodyPr>
          <a:lstStyle/>
          <a:p>
            <a:pPr marL="0" lvl="0" indent="0" algn="l" rtl="0">
              <a:spcBef>
                <a:spcPts val="0"/>
              </a:spcBef>
              <a:spcAft>
                <a:spcPts val="0"/>
              </a:spcAft>
              <a:buNone/>
            </a:pPr>
            <a:r>
              <a:rPr lang="en" sz="1400" dirty="0">
                <a:solidFill>
                  <a:srgbClr val="000000"/>
                </a:solidFill>
                <a:latin typeface="Arial" panose="020B0604020202020204" pitchFamily="34" charset="0"/>
                <a:cs typeface="Arial" panose="020B0604020202020204" pitchFamily="34" charset="0"/>
              </a:rPr>
              <a:t>Religion is at the heart of our school. We say prayers together and take part in class and whole school worship. We use the </a:t>
            </a:r>
            <a:r>
              <a:rPr lang="en-GB" sz="1400" dirty="0">
                <a:solidFill>
                  <a:srgbClr val="000000"/>
                </a:solidFill>
                <a:latin typeface="Arial" panose="020B0604020202020204" pitchFamily="34" charset="0"/>
                <a:cs typeface="Arial" panose="020B0604020202020204" pitchFamily="34" charset="0"/>
              </a:rPr>
              <a:t>Vine and the Branches </a:t>
            </a:r>
            <a:r>
              <a:rPr lang="en" sz="1400" dirty="0">
                <a:solidFill>
                  <a:srgbClr val="000000"/>
                </a:solidFill>
                <a:latin typeface="Arial" panose="020B0604020202020204" pitchFamily="34" charset="0"/>
                <a:cs typeface="Arial" panose="020B0604020202020204" pitchFamily="34" charset="0"/>
              </a:rPr>
              <a:t>program which gives pupils the opportunity to explore the mystery of faith through scripture and tradition.</a:t>
            </a:r>
            <a:endParaRPr sz="1400" dirty="0">
              <a:solidFill>
                <a:srgbClr val="000000"/>
              </a:solidFill>
              <a:latin typeface="Arial" panose="020B0604020202020204" pitchFamily="34" charset="0"/>
              <a:cs typeface="Arial" panose="020B0604020202020204" pitchFamily="34" charset="0"/>
            </a:endParaRPr>
          </a:p>
          <a:p>
            <a:pPr marL="0" lvl="0" indent="0" algn="l" rtl="0">
              <a:spcBef>
                <a:spcPts val="1200"/>
              </a:spcBef>
              <a:spcAft>
                <a:spcPts val="0"/>
              </a:spcAft>
              <a:buNone/>
            </a:pPr>
            <a:r>
              <a:rPr lang="en" sz="1400" dirty="0">
                <a:solidFill>
                  <a:srgbClr val="000000"/>
                </a:solidFill>
                <a:latin typeface="Arial" panose="020B0604020202020204" pitchFamily="34" charset="0"/>
                <a:cs typeface="Arial" panose="020B0604020202020204" pitchFamily="34" charset="0"/>
              </a:rPr>
              <a:t>In Year 5 we follow these topics:</a:t>
            </a:r>
            <a:endParaRPr sz="1700" dirty="0">
              <a:solidFill>
                <a:srgbClr val="000000"/>
              </a:solidFill>
              <a:latin typeface="Arial" panose="020B0604020202020204" pitchFamily="34" charset="0"/>
              <a:cs typeface="Arial" panose="020B0604020202020204" pitchFamily="34" charset="0"/>
            </a:endParaRPr>
          </a:p>
          <a:p>
            <a:pPr>
              <a:buFont typeface="Arial" panose="020B0604020202020204" pitchFamily="34" charset="0"/>
              <a:buChar char="•"/>
            </a:pPr>
            <a:r>
              <a:rPr lang="en-GB" sz="1500" b="0" i="0" u="none" strike="noStrike" dirty="0">
                <a:solidFill>
                  <a:srgbClr val="000000"/>
                </a:solidFill>
                <a:effectLst/>
              </a:rPr>
              <a:t>Creation and Covenant</a:t>
            </a:r>
            <a:endParaRPr lang="en-GB" sz="1500" dirty="0"/>
          </a:p>
          <a:p>
            <a:pPr>
              <a:buFont typeface="Arial" panose="020B0604020202020204" pitchFamily="34" charset="0"/>
              <a:buChar char="•"/>
            </a:pPr>
            <a:r>
              <a:rPr lang="en-GB" sz="1500" b="0" i="0" u="none" strike="noStrike" dirty="0">
                <a:solidFill>
                  <a:srgbClr val="000000"/>
                </a:solidFill>
                <a:effectLst/>
              </a:rPr>
              <a:t>Prophecy and Promise</a:t>
            </a:r>
            <a:endParaRPr lang="en-GB" sz="1500" dirty="0"/>
          </a:p>
          <a:p>
            <a:pPr>
              <a:buFont typeface="Arial" panose="020B0604020202020204" pitchFamily="34" charset="0"/>
              <a:buChar char="•"/>
            </a:pPr>
            <a:r>
              <a:rPr lang="en-GB" sz="1500" b="0" i="0" u="none" strike="noStrike" dirty="0">
                <a:solidFill>
                  <a:srgbClr val="000000"/>
                </a:solidFill>
                <a:effectLst/>
              </a:rPr>
              <a:t>Galilee to Jerusalem</a:t>
            </a:r>
            <a:endParaRPr lang="en-GB" sz="1500" dirty="0"/>
          </a:p>
          <a:p>
            <a:pPr>
              <a:buFont typeface="Arial" panose="020B0604020202020204" pitchFamily="34" charset="0"/>
              <a:buChar char="•"/>
            </a:pPr>
            <a:r>
              <a:rPr lang="en-GB" sz="1500" b="0" i="0" u="none" strike="noStrike" dirty="0">
                <a:solidFill>
                  <a:srgbClr val="000000"/>
                </a:solidFill>
                <a:effectLst/>
              </a:rPr>
              <a:t>Desert to Garden</a:t>
            </a:r>
            <a:endParaRPr lang="en-GB" sz="1500" dirty="0"/>
          </a:p>
          <a:p>
            <a:pPr>
              <a:buFont typeface="Arial" panose="020B0604020202020204" pitchFamily="34" charset="0"/>
              <a:buChar char="•"/>
            </a:pPr>
            <a:r>
              <a:rPr lang="en-GB" sz="1500" b="0" i="0" u="none" strike="noStrike" dirty="0">
                <a:solidFill>
                  <a:srgbClr val="000000"/>
                </a:solidFill>
                <a:effectLst/>
              </a:rPr>
              <a:t>To the Ends of the Earth</a:t>
            </a:r>
            <a:endParaRPr lang="en-GB" sz="1500" dirty="0"/>
          </a:p>
          <a:p>
            <a:pPr>
              <a:buFont typeface="Arial" panose="020B0604020202020204" pitchFamily="34" charset="0"/>
              <a:buChar char="•"/>
            </a:pPr>
            <a:r>
              <a:rPr lang="en-GB" sz="1500" b="0" i="0" u="none" strike="noStrike" dirty="0">
                <a:solidFill>
                  <a:srgbClr val="000000"/>
                </a:solidFill>
                <a:effectLst/>
              </a:rPr>
              <a:t>Dialogue and Encounter</a:t>
            </a:r>
            <a:endParaRPr lang="en-GB" sz="1500" dirty="0"/>
          </a:p>
          <a:p>
            <a:pPr>
              <a:buFont typeface="Arial" panose="020B0604020202020204" pitchFamily="34" charset="0"/>
              <a:buChar char="•"/>
            </a:pPr>
            <a:r>
              <a:rPr lang="en-GB" sz="1500" b="0" i="0" u="none" strike="noStrike" dirty="0">
                <a:solidFill>
                  <a:srgbClr val="000000"/>
                </a:solidFill>
                <a:effectLst/>
              </a:rPr>
              <a:t>Judaism</a:t>
            </a:r>
            <a:endParaRPr lang="en-GB" sz="1500" dirty="0"/>
          </a:p>
          <a:p>
            <a:pPr marL="165735" lvl="0" indent="0" algn="l" rtl="0">
              <a:spcBef>
                <a:spcPts val="0"/>
              </a:spcBef>
              <a:spcAft>
                <a:spcPts val="0"/>
              </a:spcAft>
              <a:buClr>
                <a:srgbClr val="000000"/>
              </a:buClr>
              <a:buSzPct val="150000"/>
              <a:buNone/>
            </a:pPr>
            <a:endParaRPr sz="1200" dirty="0">
              <a:solidFill>
                <a:srgbClr val="000000"/>
              </a:solidFill>
              <a:highlight>
                <a:srgbClr val="1A6CA3"/>
              </a:highlight>
              <a:latin typeface="Arial"/>
              <a:ea typeface="Arial"/>
              <a:cs typeface="Arial"/>
              <a:sym typeface="Arial"/>
            </a:endParaRPr>
          </a:p>
          <a:p>
            <a:pPr marL="0" lvl="0" indent="0" algn="l" rtl="0">
              <a:spcBef>
                <a:spcPts val="1200"/>
              </a:spcBef>
              <a:spcAft>
                <a:spcPts val="1200"/>
              </a:spcAft>
              <a:buNone/>
            </a:pPr>
            <a:r>
              <a:rPr lang="en" sz="1200" dirty="0">
                <a:solidFill>
                  <a:srgbClr val="000000"/>
                </a:solidFill>
                <a:highlight>
                  <a:srgbClr val="1A6CA3"/>
                </a:highlight>
                <a:latin typeface="Arial"/>
                <a:ea typeface="Arial"/>
                <a:cs typeface="Arial"/>
                <a:sym typeface="Arial"/>
              </a:rPr>
              <a:t> </a:t>
            </a:r>
            <a:endParaRPr dirty="0">
              <a:solidFill>
                <a:srgbClr val="000000"/>
              </a:solidFill>
            </a:endParaRPr>
          </a:p>
        </p:txBody>
      </p:sp>
      <p:sp>
        <p:nvSpPr>
          <p:cNvPr id="108" name="Google Shape;108;p21"/>
          <p:cNvSpPr txBox="1"/>
          <p:nvPr/>
        </p:nvSpPr>
        <p:spPr>
          <a:xfrm>
            <a:off x="5605904" y="1765176"/>
            <a:ext cx="2894117" cy="276995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u="sng" dirty="0">
                <a:solidFill>
                  <a:srgbClr val="333333"/>
                </a:solidFill>
                <a:latin typeface="Arial" panose="020B0604020202020204" pitchFamily="34" charset="0"/>
                <a:ea typeface="Oswald"/>
                <a:cs typeface="Arial" panose="020B0604020202020204" pitchFamily="34" charset="0"/>
                <a:sym typeface="Oswald"/>
                <a:hlinkClick r:id="rId3">
                  <a:extLst>
                    <a:ext uri="{A12FA001-AC4F-418D-AE19-62706E023703}">
                      <ahyp:hlinkClr xmlns:ahyp="http://schemas.microsoft.com/office/drawing/2018/hyperlinkcolor" val="tx"/>
                    </a:ext>
                  </a:extLst>
                </a:hlinkClick>
              </a:rPr>
              <a:t>https://www.tentenresources.co.uk/life-to-the-full-primary/</a:t>
            </a:r>
            <a:endParaRPr lang="en" u="sng" dirty="0">
              <a:solidFill>
                <a:srgbClr val="333333"/>
              </a:solidFill>
              <a:latin typeface="Arial" panose="020B0604020202020204" pitchFamily="34" charset="0"/>
              <a:ea typeface="Oswald"/>
              <a:cs typeface="Arial" panose="020B0604020202020204" pitchFamily="34" charset="0"/>
              <a:sym typeface="Oswald"/>
            </a:endParaRPr>
          </a:p>
          <a:p>
            <a:pPr marL="0" lvl="0" indent="0" algn="l" rtl="0">
              <a:spcBef>
                <a:spcPts val="0"/>
              </a:spcBef>
              <a:spcAft>
                <a:spcPts val="0"/>
              </a:spcAft>
              <a:buNone/>
            </a:pPr>
            <a:endParaRPr dirty="0">
              <a:solidFill>
                <a:srgbClr val="333333"/>
              </a:solidFill>
              <a:latin typeface="Arial" panose="020B0604020202020204" pitchFamily="34" charset="0"/>
              <a:ea typeface="Oswald"/>
              <a:cs typeface="Arial" panose="020B0604020202020204" pitchFamily="34" charset="0"/>
              <a:sym typeface="Oswald"/>
            </a:endParaRPr>
          </a:p>
          <a:p>
            <a:pPr marL="0" lvl="0" indent="0" algn="l" rtl="0">
              <a:spcBef>
                <a:spcPts val="0"/>
              </a:spcBef>
              <a:spcAft>
                <a:spcPts val="0"/>
              </a:spcAft>
              <a:buNone/>
            </a:pPr>
            <a:endParaRPr dirty="0">
              <a:solidFill>
                <a:srgbClr val="333333"/>
              </a:solidFill>
              <a:latin typeface="Arial" panose="020B0604020202020204" pitchFamily="34" charset="0"/>
              <a:ea typeface="Oswald"/>
              <a:cs typeface="Arial" panose="020B0604020202020204" pitchFamily="34" charset="0"/>
              <a:sym typeface="Oswald"/>
            </a:endParaRPr>
          </a:p>
          <a:p>
            <a:pPr marL="457200" lvl="0" indent="-317500" algn="l" rtl="0">
              <a:spcBef>
                <a:spcPts val="0"/>
              </a:spcBef>
              <a:spcAft>
                <a:spcPts val="0"/>
              </a:spcAft>
              <a:buClr>
                <a:srgbClr val="333333"/>
              </a:buClr>
              <a:buSzPts val="1400"/>
              <a:buFont typeface="Oswald"/>
              <a:buChar char="-"/>
            </a:pPr>
            <a:r>
              <a:rPr lang="en" dirty="0">
                <a:solidFill>
                  <a:srgbClr val="333333"/>
                </a:solidFill>
                <a:latin typeface="+mj-lt"/>
                <a:ea typeface="Oswald"/>
                <a:cs typeface="Arial" panose="020B0604020202020204" pitchFamily="34" charset="0"/>
                <a:sym typeface="Oswald"/>
              </a:rPr>
              <a:t>Health and relationship curriculum</a:t>
            </a:r>
            <a:endParaRPr dirty="0">
              <a:solidFill>
                <a:srgbClr val="333333"/>
              </a:solidFill>
              <a:latin typeface="+mj-lt"/>
              <a:ea typeface="Oswald"/>
              <a:cs typeface="Arial" panose="020B0604020202020204" pitchFamily="34" charset="0"/>
              <a:sym typeface="Oswald"/>
            </a:endParaRPr>
          </a:p>
          <a:p>
            <a:pPr marL="457200" lvl="0" indent="-317500" algn="l" rtl="0">
              <a:spcBef>
                <a:spcPts val="0"/>
              </a:spcBef>
              <a:spcAft>
                <a:spcPts val="0"/>
              </a:spcAft>
              <a:buClr>
                <a:srgbClr val="333333"/>
              </a:buClr>
              <a:buSzPts val="1400"/>
              <a:buFont typeface="Oswald"/>
              <a:buChar char="-"/>
            </a:pPr>
            <a:r>
              <a:rPr lang="en-GB" dirty="0">
                <a:solidFill>
                  <a:srgbClr val="333333"/>
                </a:solidFill>
                <a:highlight>
                  <a:srgbClr val="FFFFFF"/>
                </a:highlight>
                <a:latin typeface="+mn-lt"/>
                <a:ea typeface="Oswald"/>
                <a:cs typeface="Arial" panose="020B0604020202020204" pitchFamily="34" charset="0"/>
                <a:sym typeface="Oswald"/>
              </a:rPr>
              <a:t>The entire teaching is underpinned with a Christian faith understanding that our deepest identity is as a child of God – created, chosen and loved by God.</a:t>
            </a:r>
            <a:endParaRPr lang="en-GB" sz="1200" dirty="0">
              <a:solidFill>
                <a:srgbClr val="333333"/>
              </a:solidFill>
              <a:latin typeface="+mn-lt"/>
              <a:ea typeface="Oswald"/>
              <a:cs typeface="Arial" panose="020B0604020202020204" pitchFamily="34" charset="0"/>
              <a:sym typeface="Oswald"/>
            </a:endParaRPr>
          </a:p>
        </p:txBody>
      </p:sp>
      <p:pic>
        <p:nvPicPr>
          <p:cNvPr id="4098" name="Picture 2" descr="God Cross Images - Free Download on Freepik">
            <a:extLst>
              <a:ext uri="{FF2B5EF4-FFF2-40B4-BE49-F238E27FC236}">
                <a16:creationId xmlns:a16="http://schemas.microsoft.com/office/drawing/2014/main" id="{87DF0DC8-AF35-4CB0-B66F-D93FFC23A4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2221" y="1765176"/>
            <a:ext cx="1153633" cy="17304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The curriculum - Maths</a:t>
            </a:r>
            <a:endParaRPr/>
          </a:p>
        </p:txBody>
      </p:sp>
      <p:sp>
        <p:nvSpPr>
          <p:cNvPr id="114" name="Google Shape;114;p22"/>
          <p:cNvSpPr txBox="1">
            <a:spLocks noGrp="1"/>
          </p:cNvSpPr>
          <p:nvPr>
            <p:ph type="body" idx="1"/>
          </p:nvPr>
        </p:nvSpPr>
        <p:spPr>
          <a:xfrm>
            <a:off x="311700" y="1152475"/>
            <a:ext cx="4587000" cy="3899100"/>
          </a:xfrm>
          <a:prstGeom prst="rect">
            <a:avLst/>
          </a:prstGeom>
          <a:solidFill>
            <a:schemeClr val="dk1"/>
          </a:solidFill>
        </p:spPr>
        <p:txBody>
          <a:bodyPr spcFirstLastPara="1" wrap="square" lIns="91425" tIns="91425" rIns="91425" bIns="91425" anchor="t" anchorCtr="0">
            <a:noAutofit/>
          </a:bodyPr>
          <a:lstStyle/>
          <a:p>
            <a:pPr marL="0" lvl="0" indent="0" algn="ctr" rtl="0">
              <a:lnSpc>
                <a:spcPct val="131579"/>
              </a:lnSpc>
              <a:spcBef>
                <a:spcPts val="3000"/>
              </a:spcBef>
              <a:spcAft>
                <a:spcPts val="0"/>
              </a:spcAft>
              <a:buNone/>
            </a:pPr>
            <a:r>
              <a:rPr lang="en" sz="1400" b="1" u="sng" dirty="0">
                <a:solidFill>
                  <a:srgbClr val="0B0C0C"/>
                </a:solidFill>
                <a:highlight>
                  <a:srgbClr val="FFFFFF"/>
                </a:highlight>
                <a:latin typeface="Merriweather"/>
                <a:ea typeface="Merriweather"/>
                <a:cs typeface="Merriweather"/>
                <a:sym typeface="Merriweather"/>
              </a:rPr>
              <a:t>Maths - White Rose</a:t>
            </a:r>
            <a:br>
              <a:rPr lang="en" sz="1400" b="1" u="sng" dirty="0">
                <a:solidFill>
                  <a:srgbClr val="0B0C0C"/>
                </a:solidFill>
                <a:highlight>
                  <a:srgbClr val="FFFFFF"/>
                </a:highlight>
                <a:latin typeface="Merriweather"/>
                <a:ea typeface="Merriweather"/>
                <a:cs typeface="Merriweather"/>
                <a:sym typeface="Merriweather"/>
              </a:rPr>
            </a:br>
            <a:r>
              <a:rPr lang="en" sz="1200" dirty="0">
                <a:solidFill>
                  <a:srgbClr val="202124"/>
                </a:solidFill>
                <a:highlight>
                  <a:srgbClr val="FFFFFF"/>
                </a:highlight>
                <a:latin typeface="Merriweather"/>
                <a:ea typeface="Merriweather"/>
                <a:cs typeface="Merriweather"/>
                <a:sym typeface="Merriweather"/>
              </a:rPr>
              <a:t>Lessons and activities are designed to encourage children to become more fluent in their problem- solving and encourage a higher level of thinking in maths in order to deepen understanding and master concepts. Concepts merge from one chapter to the next. Chapters are then broken down into individual lessons.</a:t>
            </a:r>
            <a:endParaRPr sz="1200" dirty="0">
              <a:solidFill>
                <a:srgbClr val="202124"/>
              </a:solidFill>
              <a:highlight>
                <a:srgbClr val="FFFFFF"/>
              </a:highlight>
              <a:latin typeface="Merriweather"/>
              <a:ea typeface="Merriweather"/>
              <a:cs typeface="Merriweather"/>
              <a:sym typeface="Merriweather"/>
            </a:endParaRPr>
          </a:p>
          <a:p>
            <a:pPr marL="0" lvl="0" indent="0" algn="ctr" rtl="0">
              <a:lnSpc>
                <a:spcPct val="131579"/>
              </a:lnSpc>
              <a:spcBef>
                <a:spcPts val="3400"/>
              </a:spcBef>
              <a:spcAft>
                <a:spcPts val="0"/>
              </a:spcAft>
              <a:buNone/>
            </a:pPr>
            <a:r>
              <a:rPr lang="en" sz="1200" dirty="0">
                <a:solidFill>
                  <a:srgbClr val="202124"/>
                </a:solidFill>
                <a:highlight>
                  <a:srgbClr val="FFFFFF"/>
                </a:highlight>
                <a:latin typeface="Merriweather"/>
                <a:ea typeface="Merriweather"/>
                <a:cs typeface="Merriweather"/>
                <a:sym typeface="Merriweather"/>
              </a:rPr>
              <a:t>We use lots of practical resources to support children’s learning and understanding of mathematical concepts. We also use real life problem solving so children can see and use real life contexts.</a:t>
            </a:r>
            <a:endParaRPr sz="1200" dirty="0">
              <a:solidFill>
                <a:srgbClr val="202124"/>
              </a:solidFill>
              <a:highlight>
                <a:srgbClr val="FFFFFF"/>
              </a:highlight>
              <a:latin typeface="Merriweather"/>
              <a:ea typeface="Merriweather"/>
              <a:cs typeface="Merriweather"/>
              <a:sym typeface="Merriweather"/>
            </a:endParaRPr>
          </a:p>
          <a:p>
            <a:pPr marL="0" lvl="0" indent="0" algn="l" rtl="0">
              <a:spcBef>
                <a:spcPts val="3400"/>
              </a:spcBef>
              <a:spcAft>
                <a:spcPts val="1200"/>
              </a:spcAft>
              <a:buNone/>
            </a:pPr>
            <a:endParaRPr sz="1200" dirty="0"/>
          </a:p>
        </p:txBody>
      </p:sp>
      <p:pic>
        <p:nvPicPr>
          <p:cNvPr id="115" name="Google Shape;115;p22"/>
          <p:cNvPicPr preferRelativeResize="0"/>
          <p:nvPr/>
        </p:nvPicPr>
        <p:blipFill>
          <a:blip r:embed="rId3">
            <a:alphaModFix/>
          </a:blip>
          <a:stretch>
            <a:fillRect/>
          </a:stretch>
        </p:blipFill>
        <p:spPr>
          <a:xfrm>
            <a:off x="5213150" y="160622"/>
            <a:ext cx="3656150" cy="1586750"/>
          </a:xfrm>
          <a:prstGeom prst="rect">
            <a:avLst/>
          </a:prstGeom>
          <a:noFill/>
          <a:ln>
            <a:noFill/>
          </a:ln>
        </p:spPr>
      </p:pic>
      <p:sp>
        <p:nvSpPr>
          <p:cNvPr id="2" name="TextBox 1">
            <a:extLst>
              <a:ext uri="{FF2B5EF4-FFF2-40B4-BE49-F238E27FC236}">
                <a16:creationId xmlns:a16="http://schemas.microsoft.com/office/drawing/2014/main" id="{4C4DD010-9B4E-4641-6DD0-95F79F01E227}"/>
              </a:ext>
            </a:extLst>
          </p:cNvPr>
          <p:cNvSpPr txBox="1"/>
          <p:nvPr/>
        </p:nvSpPr>
        <p:spPr>
          <a:xfrm>
            <a:off x="5159139" y="1877886"/>
            <a:ext cx="3764172" cy="523220"/>
          </a:xfrm>
          <a:prstGeom prst="rect">
            <a:avLst/>
          </a:prstGeom>
          <a:noFill/>
        </p:spPr>
        <p:txBody>
          <a:bodyPr wrap="none" rtlCol="0">
            <a:spAutoFit/>
          </a:bodyPr>
          <a:lstStyle/>
          <a:p>
            <a:r>
              <a:rPr lang="en-GB" dirty="0">
                <a:hlinkClick r:id="rId4"/>
              </a:rPr>
              <a:t>https://whiterosemaths.com/parent-resources</a:t>
            </a:r>
            <a:endParaRPr lang="en-GB" dirty="0"/>
          </a:p>
          <a:p>
            <a:endParaRPr lang="en-GB" dirty="0"/>
          </a:p>
        </p:txBody>
      </p:sp>
      <p:pic>
        <p:nvPicPr>
          <p:cNvPr id="4" name="Picture 3" descr="Graphical user interface, application&#10;&#10;Description automatically generated">
            <a:extLst>
              <a:ext uri="{FF2B5EF4-FFF2-40B4-BE49-F238E27FC236}">
                <a16:creationId xmlns:a16="http://schemas.microsoft.com/office/drawing/2014/main" id="{DD9B7C79-12A0-191B-32C8-C23EA9958EEB}"/>
              </a:ext>
            </a:extLst>
          </p:cNvPr>
          <p:cNvPicPr>
            <a:picLocks noChangeAspect="1"/>
          </p:cNvPicPr>
          <p:nvPr/>
        </p:nvPicPr>
        <p:blipFill>
          <a:blip r:embed="rId5"/>
          <a:stretch>
            <a:fillRect/>
          </a:stretch>
        </p:blipFill>
        <p:spPr>
          <a:xfrm>
            <a:off x="5381766" y="2357191"/>
            <a:ext cx="3318917" cy="234128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txBox="1">
            <a:spLocks noGrp="1"/>
          </p:cNvSpPr>
          <p:nvPr>
            <p:ph type="title"/>
          </p:nvPr>
        </p:nvSpPr>
        <p:spPr>
          <a:xfrm>
            <a:off x="311700" y="186792"/>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End of year expectations - Maths</a:t>
            </a:r>
            <a:endParaRPr dirty="0"/>
          </a:p>
        </p:txBody>
      </p:sp>
      <p:pic>
        <p:nvPicPr>
          <p:cNvPr id="2" name="Picture 1" descr="A clock with black hands&#10;&#10;Description automatically generated">
            <a:extLst>
              <a:ext uri="{FF2B5EF4-FFF2-40B4-BE49-F238E27FC236}">
                <a16:creationId xmlns:a16="http://schemas.microsoft.com/office/drawing/2014/main" id="{FB39BE15-77E8-DA04-CEA4-4D6682B38CE2}"/>
              </a:ext>
            </a:extLst>
          </p:cNvPr>
          <p:cNvPicPr>
            <a:picLocks noChangeAspect="1"/>
          </p:cNvPicPr>
          <p:nvPr/>
        </p:nvPicPr>
        <p:blipFill>
          <a:blip r:embed="rId3"/>
          <a:stretch>
            <a:fillRect/>
          </a:stretch>
        </p:blipFill>
        <p:spPr>
          <a:xfrm>
            <a:off x="4752951" y="12536"/>
            <a:ext cx="797085" cy="794671"/>
          </a:xfrm>
          <a:prstGeom prst="rect">
            <a:avLst/>
          </a:prstGeom>
        </p:spPr>
      </p:pic>
      <p:pic>
        <p:nvPicPr>
          <p:cNvPr id="3" name="Picture 2" descr="A group of colorful symbols&#10;&#10;Description automatically generated">
            <a:extLst>
              <a:ext uri="{FF2B5EF4-FFF2-40B4-BE49-F238E27FC236}">
                <a16:creationId xmlns:a16="http://schemas.microsoft.com/office/drawing/2014/main" id="{3BBF7B94-1855-DF68-4E25-BA68076E0F24}"/>
              </a:ext>
            </a:extLst>
          </p:cNvPr>
          <p:cNvPicPr>
            <a:picLocks noChangeAspect="1"/>
          </p:cNvPicPr>
          <p:nvPr/>
        </p:nvPicPr>
        <p:blipFill>
          <a:blip r:embed="rId4"/>
          <a:stretch>
            <a:fillRect/>
          </a:stretch>
        </p:blipFill>
        <p:spPr>
          <a:xfrm>
            <a:off x="5681624" y="26150"/>
            <a:ext cx="797085" cy="795069"/>
          </a:xfrm>
          <a:prstGeom prst="rect">
            <a:avLst/>
          </a:prstGeom>
        </p:spPr>
      </p:pic>
      <p:pic>
        <p:nvPicPr>
          <p:cNvPr id="4" name="Picture 3">
            <a:extLst>
              <a:ext uri="{FF2B5EF4-FFF2-40B4-BE49-F238E27FC236}">
                <a16:creationId xmlns:a16="http://schemas.microsoft.com/office/drawing/2014/main" id="{081068BC-D101-EA62-3735-788D26CAC44F}"/>
              </a:ext>
            </a:extLst>
          </p:cNvPr>
          <p:cNvPicPr>
            <a:picLocks noChangeAspect="1"/>
          </p:cNvPicPr>
          <p:nvPr/>
        </p:nvPicPr>
        <p:blipFill>
          <a:blip r:embed="rId5"/>
          <a:stretch>
            <a:fillRect/>
          </a:stretch>
        </p:blipFill>
        <p:spPr>
          <a:xfrm>
            <a:off x="6620022" y="20830"/>
            <a:ext cx="1102485" cy="778082"/>
          </a:xfrm>
          <a:prstGeom prst="rect">
            <a:avLst/>
          </a:prstGeom>
        </p:spPr>
      </p:pic>
      <p:pic>
        <p:nvPicPr>
          <p:cNvPr id="9" name="Picture 8">
            <a:extLst>
              <a:ext uri="{FF2B5EF4-FFF2-40B4-BE49-F238E27FC236}">
                <a16:creationId xmlns:a16="http://schemas.microsoft.com/office/drawing/2014/main" id="{92F860BD-C972-4066-BD5D-EA9F10BBD2FA}"/>
              </a:ext>
            </a:extLst>
          </p:cNvPr>
          <p:cNvPicPr>
            <a:picLocks noChangeAspect="1"/>
          </p:cNvPicPr>
          <p:nvPr/>
        </p:nvPicPr>
        <p:blipFill>
          <a:blip r:embed="rId6"/>
          <a:stretch>
            <a:fillRect/>
          </a:stretch>
        </p:blipFill>
        <p:spPr>
          <a:xfrm>
            <a:off x="4853467" y="920132"/>
            <a:ext cx="4273205" cy="3758193"/>
          </a:xfrm>
          <a:prstGeom prst="rect">
            <a:avLst/>
          </a:prstGeom>
        </p:spPr>
      </p:pic>
      <p:pic>
        <p:nvPicPr>
          <p:cNvPr id="8" name="Picture 7">
            <a:extLst>
              <a:ext uri="{FF2B5EF4-FFF2-40B4-BE49-F238E27FC236}">
                <a16:creationId xmlns:a16="http://schemas.microsoft.com/office/drawing/2014/main" id="{FAB76A33-2D73-4655-97CA-DBA9D2213866}"/>
              </a:ext>
            </a:extLst>
          </p:cNvPr>
          <p:cNvPicPr>
            <a:picLocks noChangeAspect="1"/>
          </p:cNvPicPr>
          <p:nvPr/>
        </p:nvPicPr>
        <p:blipFill>
          <a:blip r:embed="rId7"/>
          <a:stretch>
            <a:fillRect/>
          </a:stretch>
        </p:blipFill>
        <p:spPr>
          <a:xfrm>
            <a:off x="0" y="920134"/>
            <a:ext cx="4752951" cy="378448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txBox="1">
            <a:spLocks noGrp="1"/>
          </p:cNvSpPr>
          <p:nvPr>
            <p:ph type="title"/>
          </p:nvPr>
        </p:nvSpPr>
        <p:spPr>
          <a:xfrm>
            <a:off x="311700" y="186792"/>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End of year expectations - Maths</a:t>
            </a:r>
            <a:endParaRPr dirty="0"/>
          </a:p>
        </p:txBody>
      </p:sp>
      <p:pic>
        <p:nvPicPr>
          <p:cNvPr id="2" name="Picture 1" descr="A clock with black hands&#10;&#10;Description automatically generated">
            <a:extLst>
              <a:ext uri="{FF2B5EF4-FFF2-40B4-BE49-F238E27FC236}">
                <a16:creationId xmlns:a16="http://schemas.microsoft.com/office/drawing/2014/main" id="{FB39BE15-77E8-DA04-CEA4-4D6682B38CE2}"/>
              </a:ext>
            </a:extLst>
          </p:cNvPr>
          <p:cNvPicPr>
            <a:picLocks noChangeAspect="1"/>
          </p:cNvPicPr>
          <p:nvPr/>
        </p:nvPicPr>
        <p:blipFill>
          <a:blip r:embed="rId3"/>
          <a:stretch>
            <a:fillRect/>
          </a:stretch>
        </p:blipFill>
        <p:spPr>
          <a:xfrm>
            <a:off x="4752951" y="12536"/>
            <a:ext cx="797085" cy="794671"/>
          </a:xfrm>
          <a:prstGeom prst="rect">
            <a:avLst/>
          </a:prstGeom>
        </p:spPr>
      </p:pic>
      <p:pic>
        <p:nvPicPr>
          <p:cNvPr id="3" name="Picture 2" descr="A group of colorful symbols&#10;&#10;Description automatically generated">
            <a:extLst>
              <a:ext uri="{FF2B5EF4-FFF2-40B4-BE49-F238E27FC236}">
                <a16:creationId xmlns:a16="http://schemas.microsoft.com/office/drawing/2014/main" id="{3BBF7B94-1855-DF68-4E25-BA68076E0F24}"/>
              </a:ext>
            </a:extLst>
          </p:cNvPr>
          <p:cNvPicPr>
            <a:picLocks noChangeAspect="1"/>
          </p:cNvPicPr>
          <p:nvPr/>
        </p:nvPicPr>
        <p:blipFill>
          <a:blip r:embed="rId4"/>
          <a:stretch>
            <a:fillRect/>
          </a:stretch>
        </p:blipFill>
        <p:spPr>
          <a:xfrm>
            <a:off x="5681624" y="26150"/>
            <a:ext cx="797085" cy="795069"/>
          </a:xfrm>
          <a:prstGeom prst="rect">
            <a:avLst/>
          </a:prstGeom>
        </p:spPr>
      </p:pic>
      <p:pic>
        <p:nvPicPr>
          <p:cNvPr id="4" name="Picture 3">
            <a:extLst>
              <a:ext uri="{FF2B5EF4-FFF2-40B4-BE49-F238E27FC236}">
                <a16:creationId xmlns:a16="http://schemas.microsoft.com/office/drawing/2014/main" id="{081068BC-D101-EA62-3735-788D26CAC44F}"/>
              </a:ext>
            </a:extLst>
          </p:cNvPr>
          <p:cNvPicPr>
            <a:picLocks noChangeAspect="1"/>
          </p:cNvPicPr>
          <p:nvPr/>
        </p:nvPicPr>
        <p:blipFill>
          <a:blip r:embed="rId5"/>
          <a:stretch>
            <a:fillRect/>
          </a:stretch>
        </p:blipFill>
        <p:spPr>
          <a:xfrm>
            <a:off x="6620022" y="20830"/>
            <a:ext cx="1102485" cy="778082"/>
          </a:xfrm>
          <a:prstGeom prst="rect">
            <a:avLst/>
          </a:prstGeom>
        </p:spPr>
      </p:pic>
      <p:pic>
        <p:nvPicPr>
          <p:cNvPr id="5" name="Picture 4">
            <a:extLst>
              <a:ext uri="{FF2B5EF4-FFF2-40B4-BE49-F238E27FC236}">
                <a16:creationId xmlns:a16="http://schemas.microsoft.com/office/drawing/2014/main" id="{CF259396-2575-4D1F-AE0A-E2C7F02B97C1}"/>
              </a:ext>
            </a:extLst>
          </p:cNvPr>
          <p:cNvPicPr>
            <a:picLocks noChangeAspect="1"/>
          </p:cNvPicPr>
          <p:nvPr/>
        </p:nvPicPr>
        <p:blipFill>
          <a:blip r:embed="rId6"/>
          <a:stretch>
            <a:fillRect/>
          </a:stretch>
        </p:blipFill>
        <p:spPr>
          <a:xfrm>
            <a:off x="187449" y="920134"/>
            <a:ext cx="4039848" cy="3744577"/>
          </a:xfrm>
          <a:prstGeom prst="rect">
            <a:avLst/>
          </a:prstGeom>
        </p:spPr>
      </p:pic>
      <p:pic>
        <p:nvPicPr>
          <p:cNvPr id="6" name="Picture 5">
            <a:extLst>
              <a:ext uri="{FF2B5EF4-FFF2-40B4-BE49-F238E27FC236}">
                <a16:creationId xmlns:a16="http://schemas.microsoft.com/office/drawing/2014/main" id="{66885A46-0626-41FA-B917-781297236B66}"/>
              </a:ext>
            </a:extLst>
          </p:cNvPr>
          <p:cNvPicPr>
            <a:picLocks noChangeAspect="1"/>
          </p:cNvPicPr>
          <p:nvPr/>
        </p:nvPicPr>
        <p:blipFill>
          <a:blip r:embed="rId7"/>
          <a:stretch>
            <a:fillRect/>
          </a:stretch>
        </p:blipFill>
        <p:spPr>
          <a:xfrm>
            <a:off x="4563387" y="933748"/>
            <a:ext cx="4283384" cy="3149155"/>
          </a:xfrm>
          <a:prstGeom prst="rect">
            <a:avLst/>
          </a:prstGeom>
        </p:spPr>
      </p:pic>
    </p:spTree>
    <p:extLst>
      <p:ext uri="{BB962C8B-B14F-4D97-AF65-F5344CB8AC3E}">
        <p14:creationId xmlns:p14="http://schemas.microsoft.com/office/powerpoint/2010/main" val="3798509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txBox="1">
            <a:spLocks noGrp="1"/>
          </p:cNvSpPr>
          <p:nvPr>
            <p:ph type="title"/>
          </p:nvPr>
        </p:nvSpPr>
        <p:spPr>
          <a:xfrm>
            <a:off x="311700" y="186792"/>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End of year expectations - Maths</a:t>
            </a:r>
            <a:endParaRPr dirty="0"/>
          </a:p>
        </p:txBody>
      </p:sp>
      <p:pic>
        <p:nvPicPr>
          <p:cNvPr id="2" name="Picture 1" descr="A clock with black hands&#10;&#10;Description automatically generated">
            <a:extLst>
              <a:ext uri="{FF2B5EF4-FFF2-40B4-BE49-F238E27FC236}">
                <a16:creationId xmlns:a16="http://schemas.microsoft.com/office/drawing/2014/main" id="{FB39BE15-77E8-DA04-CEA4-4D6682B38CE2}"/>
              </a:ext>
            </a:extLst>
          </p:cNvPr>
          <p:cNvPicPr>
            <a:picLocks noChangeAspect="1"/>
          </p:cNvPicPr>
          <p:nvPr/>
        </p:nvPicPr>
        <p:blipFill>
          <a:blip r:embed="rId3"/>
          <a:stretch>
            <a:fillRect/>
          </a:stretch>
        </p:blipFill>
        <p:spPr>
          <a:xfrm>
            <a:off x="4752951" y="12536"/>
            <a:ext cx="797085" cy="794671"/>
          </a:xfrm>
          <a:prstGeom prst="rect">
            <a:avLst/>
          </a:prstGeom>
        </p:spPr>
      </p:pic>
      <p:pic>
        <p:nvPicPr>
          <p:cNvPr id="3" name="Picture 2" descr="A group of colorful symbols&#10;&#10;Description automatically generated">
            <a:extLst>
              <a:ext uri="{FF2B5EF4-FFF2-40B4-BE49-F238E27FC236}">
                <a16:creationId xmlns:a16="http://schemas.microsoft.com/office/drawing/2014/main" id="{3BBF7B94-1855-DF68-4E25-BA68076E0F24}"/>
              </a:ext>
            </a:extLst>
          </p:cNvPr>
          <p:cNvPicPr>
            <a:picLocks noChangeAspect="1"/>
          </p:cNvPicPr>
          <p:nvPr/>
        </p:nvPicPr>
        <p:blipFill>
          <a:blip r:embed="rId4"/>
          <a:stretch>
            <a:fillRect/>
          </a:stretch>
        </p:blipFill>
        <p:spPr>
          <a:xfrm>
            <a:off x="5681624" y="26150"/>
            <a:ext cx="797085" cy="795069"/>
          </a:xfrm>
          <a:prstGeom prst="rect">
            <a:avLst/>
          </a:prstGeom>
        </p:spPr>
      </p:pic>
      <p:pic>
        <p:nvPicPr>
          <p:cNvPr id="4" name="Picture 3">
            <a:extLst>
              <a:ext uri="{FF2B5EF4-FFF2-40B4-BE49-F238E27FC236}">
                <a16:creationId xmlns:a16="http://schemas.microsoft.com/office/drawing/2014/main" id="{081068BC-D101-EA62-3735-788D26CAC44F}"/>
              </a:ext>
            </a:extLst>
          </p:cNvPr>
          <p:cNvPicPr>
            <a:picLocks noChangeAspect="1"/>
          </p:cNvPicPr>
          <p:nvPr/>
        </p:nvPicPr>
        <p:blipFill>
          <a:blip r:embed="rId5"/>
          <a:stretch>
            <a:fillRect/>
          </a:stretch>
        </p:blipFill>
        <p:spPr>
          <a:xfrm>
            <a:off x="6620022" y="20830"/>
            <a:ext cx="1102485" cy="778082"/>
          </a:xfrm>
          <a:prstGeom prst="rect">
            <a:avLst/>
          </a:prstGeom>
        </p:spPr>
      </p:pic>
      <p:pic>
        <p:nvPicPr>
          <p:cNvPr id="7" name="Picture 6">
            <a:extLst>
              <a:ext uri="{FF2B5EF4-FFF2-40B4-BE49-F238E27FC236}">
                <a16:creationId xmlns:a16="http://schemas.microsoft.com/office/drawing/2014/main" id="{270C1CCF-5507-418D-9C24-15CC83C92F6A}"/>
              </a:ext>
            </a:extLst>
          </p:cNvPr>
          <p:cNvPicPr>
            <a:picLocks noChangeAspect="1"/>
          </p:cNvPicPr>
          <p:nvPr/>
        </p:nvPicPr>
        <p:blipFill>
          <a:blip r:embed="rId6"/>
          <a:stretch>
            <a:fillRect/>
          </a:stretch>
        </p:blipFill>
        <p:spPr>
          <a:xfrm>
            <a:off x="377514" y="920134"/>
            <a:ext cx="2866004" cy="1807226"/>
          </a:xfrm>
          <a:prstGeom prst="rect">
            <a:avLst/>
          </a:prstGeom>
        </p:spPr>
      </p:pic>
      <p:pic>
        <p:nvPicPr>
          <p:cNvPr id="8" name="Picture 7">
            <a:extLst>
              <a:ext uri="{FF2B5EF4-FFF2-40B4-BE49-F238E27FC236}">
                <a16:creationId xmlns:a16="http://schemas.microsoft.com/office/drawing/2014/main" id="{998BC4A5-60BC-4BE2-A176-AFFCE9FB04F7}"/>
              </a:ext>
            </a:extLst>
          </p:cNvPr>
          <p:cNvPicPr>
            <a:picLocks noChangeAspect="1"/>
          </p:cNvPicPr>
          <p:nvPr/>
        </p:nvPicPr>
        <p:blipFill>
          <a:blip r:embed="rId7"/>
          <a:stretch>
            <a:fillRect/>
          </a:stretch>
        </p:blipFill>
        <p:spPr>
          <a:xfrm>
            <a:off x="3498907" y="933748"/>
            <a:ext cx="1743142" cy="1807227"/>
          </a:xfrm>
          <a:prstGeom prst="rect">
            <a:avLst/>
          </a:prstGeom>
        </p:spPr>
      </p:pic>
    </p:spTree>
    <p:extLst>
      <p:ext uri="{BB962C8B-B14F-4D97-AF65-F5344CB8AC3E}">
        <p14:creationId xmlns:p14="http://schemas.microsoft.com/office/powerpoint/2010/main" val="3645399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80F3B3-D693-4EC0-8BEB-C7D2009E748B}"/>
              </a:ext>
            </a:extLst>
          </p:cNvPr>
          <p:cNvPicPr>
            <a:picLocks noChangeAspect="1"/>
          </p:cNvPicPr>
          <p:nvPr/>
        </p:nvPicPr>
        <p:blipFill>
          <a:blip r:embed="rId2"/>
          <a:stretch>
            <a:fillRect/>
          </a:stretch>
        </p:blipFill>
        <p:spPr>
          <a:xfrm rot="20798649">
            <a:off x="201919" y="472561"/>
            <a:ext cx="3080807" cy="764620"/>
          </a:xfrm>
          <a:prstGeom prst="rect">
            <a:avLst/>
          </a:prstGeom>
        </p:spPr>
      </p:pic>
      <p:pic>
        <p:nvPicPr>
          <p:cNvPr id="3" name="Picture 2">
            <a:extLst>
              <a:ext uri="{FF2B5EF4-FFF2-40B4-BE49-F238E27FC236}">
                <a16:creationId xmlns:a16="http://schemas.microsoft.com/office/drawing/2014/main" id="{9BB5B964-5937-43B5-9A26-7DB258E826F8}"/>
              </a:ext>
            </a:extLst>
          </p:cNvPr>
          <p:cNvPicPr>
            <a:picLocks noChangeAspect="1"/>
          </p:cNvPicPr>
          <p:nvPr/>
        </p:nvPicPr>
        <p:blipFill>
          <a:blip r:embed="rId3"/>
          <a:stretch>
            <a:fillRect/>
          </a:stretch>
        </p:blipFill>
        <p:spPr>
          <a:xfrm rot="1121439">
            <a:off x="7295312" y="325572"/>
            <a:ext cx="1649688" cy="976346"/>
          </a:xfrm>
          <a:prstGeom prst="rect">
            <a:avLst/>
          </a:prstGeom>
        </p:spPr>
      </p:pic>
      <p:pic>
        <p:nvPicPr>
          <p:cNvPr id="4" name="Picture 3">
            <a:extLst>
              <a:ext uri="{FF2B5EF4-FFF2-40B4-BE49-F238E27FC236}">
                <a16:creationId xmlns:a16="http://schemas.microsoft.com/office/drawing/2014/main" id="{4D6C25E5-92CA-410A-9C06-DE2B3AAED257}"/>
              </a:ext>
            </a:extLst>
          </p:cNvPr>
          <p:cNvPicPr>
            <a:picLocks noChangeAspect="1"/>
          </p:cNvPicPr>
          <p:nvPr/>
        </p:nvPicPr>
        <p:blipFill>
          <a:blip r:embed="rId4"/>
          <a:stretch>
            <a:fillRect/>
          </a:stretch>
        </p:blipFill>
        <p:spPr>
          <a:xfrm>
            <a:off x="3762841" y="193165"/>
            <a:ext cx="2361580" cy="627220"/>
          </a:xfrm>
          <a:prstGeom prst="rect">
            <a:avLst/>
          </a:prstGeom>
        </p:spPr>
      </p:pic>
      <p:pic>
        <p:nvPicPr>
          <p:cNvPr id="5" name="Picture 4">
            <a:extLst>
              <a:ext uri="{FF2B5EF4-FFF2-40B4-BE49-F238E27FC236}">
                <a16:creationId xmlns:a16="http://schemas.microsoft.com/office/drawing/2014/main" id="{0474C2CD-B95B-42AE-A8EF-14BD08B893C8}"/>
              </a:ext>
            </a:extLst>
          </p:cNvPr>
          <p:cNvPicPr>
            <a:picLocks noChangeAspect="1"/>
          </p:cNvPicPr>
          <p:nvPr/>
        </p:nvPicPr>
        <p:blipFill>
          <a:blip r:embed="rId5"/>
          <a:stretch>
            <a:fillRect/>
          </a:stretch>
        </p:blipFill>
        <p:spPr>
          <a:xfrm rot="21142831">
            <a:off x="505266" y="1640975"/>
            <a:ext cx="3330857" cy="2743367"/>
          </a:xfrm>
          <a:prstGeom prst="rect">
            <a:avLst/>
          </a:prstGeom>
        </p:spPr>
      </p:pic>
      <p:pic>
        <p:nvPicPr>
          <p:cNvPr id="6" name="Picture 5">
            <a:extLst>
              <a:ext uri="{FF2B5EF4-FFF2-40B4-BE49-F238E27FC236}">
                <a16:creationId xmlns:a16="http://schemas.microsoft.com/office/drawing/2014/main" id="{CC8946DA-9C30-438F-A8B9-B65D4D694676}"/>
              </a:ext>
            </a:extLst>
          </p:cNvPr>
          <p:cNvPicPr>
            <a:picLocks noChangeAspect="1"/>
          </p:cNvPicPr>
          <p:nvPr/>
        </p:nvPicPr>
        <p:blipFill>
          <a:blip r:embed="rId6"/>
          <a:stretch>
            <a:fillRect/>
          </a:stretch>
        </p:blipFill>
        <p:spPr>
          <a:xfrm rot="381711">
            <a:off x="4295068" y="1144484"/>
            <a:ext cx="3597200" cy="3623747"/>
          </a:xfrm>
          <a:prstGeom prst="rect">
            <a:avLst/>
          </a:prstGeom>
        </p:spPr>
      </p:pic>
    </p:spTree>
    <p:extLst>
      <p:ext uri="{BB962C8B-B14F-4D97-AF65-F5344CB8AC3E}">
        <p14:creationId xmlns:p14="http://schemas.microsoft.com/office/powerpoint/2010/main" val="34053039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3"/>
          <p:cNvSpPr txBox="1">
            <a:spLocks noGrp="1"/>
          </p:cNvSpPr>
          <p:nvPr>
            <p:ph type="title"/>
          </p:nvPr>
        </p:nvSpPr>
        <p:spPr>
          <a:xfrm>
            <a:off x="311700" y="1796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latin typeface="Arial" panose="020B0604020202020204" pitchFamily="34" charset="0"/>
                <a:cs typeface="Arial" panose="020B0604020202020204" pitchFamily="34" charset="0"/>
              </a:rPr>
              <a:t>The curriculum - Literacy </a:t>
            </a:r>
            <a:endParaRPr dirty="0">
              <a:latin typeface="Arial" panose="020B0604020202020204" pitchFamily="34" charset="0"/>
              <a:cs typeface="Arial" panose="020B0604020202020204" pitchFamily="34" charset="0"/>
            </a:endParaRPr>
          </a:p>
        </p:txBody>
      </p:sp>
      <p:sp>
        <p:nvSpPr>
          <p:cNvPr id="122" name="Google Shape;122;p23"/>
          <p:cNvSpPr txBox="1">
            <a:spLocks noGrp="1"/>
          </p:cNvSpPr>
          <p:nvPr>
            <p:ph type="body" idx="1"/>
          </p:nvPr>
        </p:nvSpPr>
        <p:spPr>
          <a:xfrm>
            <a:off x="74634" y="881675"/>
            <a:ext cx="5770715" cy="3423686"/>
          </a:xfrm>
          <a:prstGeom prst="rect">
            <a:avLst/>
          </a:prstGeom>
          <a:solidFill>
            <a:schemeClr val="dk1"/>
          </a:solidFill>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en" sz="1900" dirty="0">
                <a:solidFill>
                  <a:srgbClr val="0B0C0C"/>
                </a:solidFill>
                <a:highlight>
                  <a:srgbClr val="FFFFFF"/>
                </a:highlight>
                <a:latin typeface="Arial" panose="020B0604020202020204" pitchFamily="34" charset="0"/>
                <a:ea typeface="Merriweather"/>
                <a:cs typeface="Arial" panose="020B0604020202020204" pitchFamily="34" charset="0"/>
                <a:sym typeface="Merriweather"/>
              </a:rPr>
              <a:t>In Year 5 children will:</a:t>
            </a:r>
            <a:endParaRPr sz="1900" dirty="0">
              <a:solidFill>
                <a:srgbClr val="0B0C0C"/>
              </a:solidFill>
              <a:highlight>
                <a:srgbClr val="FFFFFF"/>
              </a:highlight>
              <a:latin typeface="Arial" panose="020B0604020202020204" pitchFamily="34" charset="0"/>
              <a:ea typeface="Merriweather"/>
              <a:cs typeface="Arial" panose="020B0604020202020204" pitchFamily="34" charset="0"/>
              <a:sym typeface="Merriweather"/>
            </a:endParaRPr>
          </a:p>
          <a:p>
            <a:pPr marL="0" lvl="0" indent="0" algn="l" rtl="0">
              <a:spcBef>
                <a:spcPts val="0"/>
              </a:spcBef>
              <a:spcAft>
                <a:spcPts val="0"/>
              </a:spcAft>
              <a:buNone/>
            </a:pPr>
            <a:endParaRPr sz="1900" dirty="0">
              <a:solidFill>
                <a:srgbClr val="0B0C0C"/>
              </a:solidFill>
              <a:highlight>
                <a:srgbClr val="FFFFFF"/>
              </a:highlight>
              <a:latin typeface="Arial" panose="020B0604020202020204" pitchFamily="34" charset="0"/>
              <a:ea typeface="Merriweather"/>
              <a:cs typeface="Arial" panose="020B0604020202020204" pitchFamily="34" charset="0"/>
              <a:sym typeface="Merriweather"/>
            </a:endParaRPr>
          </a:p>
          <a:p>
            <a:pPr marL="647700" lvl="0" indent="-330835" algn="l" rtl="0">
              <a:spcBef>
                <a:spcPts val="0"/>
              </a:spcBef>
              <a:spcAft>
                <a:spcPts val="0"/>
              </a:spcAft>
              <a:buClr>
                <a:srgbClr val="0B0C0C"/>
              </a:buClr>
              <a:buSzPct val="100000"/>
              <a:buFont typeface="Merriweather"/>
              <a:buChar char="●"/>
            </a:pPr>
            <a:r>
              <a:rPr lang="en" sz="1900" dirty="0">
                <a:solidFill>
                  <a:srgbClr val="0B0C0C"/>
                </a:solidFill>
                <a:latin typeface="Arial" panose="020B0604020202020204" pitchFamily="34" charset="0"/>
                <a:ea typeface="Merriweather"/>
                <a:cs typeface="Arial" panose="020B0604020202020204" pitchFamily="34" charset="0"/>
                <a:sym typeface="Merriweather"/>
              </a:rPr>
              <a:t>Write for a variety of purposes – diary entries, stories, persuasive letters.</a:t>
            </a:r>
            <a:endParaRPr sz="1900" dirty="0">
              <a:solidFill>
                <a:srgbClr val="0B0C0C"/>
              </a:solidFill>
              <a:latin typeface="Arial" panose="020B0604020202020204" pitchFamily="34" charset="0"/>
              <a:ea typeface="Merriweather"/>
              <a:cs typeface="Arial" panose="020B0604020202020204" pitchFamily="34" charset="0"/>
            </a:endParaRPr>
          </a:p>
          <a:p>
            <a:pPr marL="647700" lvl="0" indent="-330835" algn="l" rtl="0">
              <a:spcBef>
                <a:spcPts val="0"/>
              </a:spcBef>
              <a:spcAft>
                <a:spcPts val="0"/>
              </a:spcAft>
              <a:buClr>
                <a:srgbClr val="0B0C0C"/>
              </a:buClr>
              <a:buSzPct val="100000"/>
              <a:buFont typeface="Merriweather"/>
              <a:buChar char="●"/>
            </a:pPr>
            <a:r>
              <a:rPr lang="en" sz="1900" dirty="0">
                <a:solidFill>
                  <a:srgbClr val="0B0C0C"/>
                </a:solidFill>
                <a:latin typeface="Arial" panose="020B0604020202020204" pitchFamily="34" charset="0"/>
                <a:ea typeface="Merriweather"/>
                <a:cs typeface="Arial" panose="020B0604020202020204" pitchFamily="34" charset="0"/>
                <a:sym typeface="Merriweather"/>
              </a:rPr>
              <a:t>Read and take inspiration from a variety of non-fiction and fiction texts. </a:t>
            </a:r>
            <a:endParaRPr sz="1900" dirty="0">
              <a:solidFill>
                <a:srgbClr val="0B0C0C"/>
              </a:solidFill>
              <a:latin typeface="Arial" panose="020B0604020202020204" pitchFamily="34" charset="0"/>
              <a:ea typeface="Merriweather"/>
              <a:cs typeface="Arial" panose="020B0604020202020204" pitchFamily="34" charset="0"/>
            </a:endParaRPr>
          </a:p>
          <a:p>
            <a:pPr marL="647700" lvl="0" indent="-330835" algn="l" rtl="0">
              <a:spcBef>
                <a:spcPts val="0"/>
              </a:spcBef>
              <a:spcAft>
                <a:spcPts val="0"/>
              </a:spcAft>
              <a:buClr>
                <a:srgbClr val="0B0C0C"/>
              </a:buClr>
              <a:buSzPct val="100000"/>
              <a:buFont typeface="Merriweather"/>
              <a:buChar char="●"/>
            </a:pPr>
            <a:r>
              <a:rPr lang="en" sz="1900" dirty="0">
                <a:solidFill>
                  <a:srgbClr val="0B0C0C"/>
                </a:solidFill>
                <a:latin typeface="Arial" panose="020B0604020202020204" pitchFamily="34" charset="0"/>
                <a:ea typeface="Merriweather"/>
                <a:cs typeface="Arial" panose="020B0604020202020204" pitchFamily="34" charset="0"/>
                <a:sym typeface="Merriweather"/>
              </a:rPr>
              <a:t>Edit and improve their own writing. </a:t>
            </a:r>
            <a:endParaRPr lang="en" sz="1900" dirty="0">
              <a:solidFill>
                <a:srgbClr val="0B0C0C"/>
              </a:solidFill>
              <a:latin typeface="Arial" panose="020B0604020202020204" pitchFamily="34" charset="0"/>
              <a:ea typeface="Merriweather"/>
              <a:cs typeface="Arial" panose="020B0604020202020204" pitchFamily="34" charset="0"/>
            </a:endParaRPr>
          </a:p>
          <a:p>
            <a:pPr marL="647700" lvl="0" indent="-330835" algn="l" rtl="0">
              <a:spcBef>
                <a:spcPts val="0"/>
              </a:spcBef>
              <a:spcAft>
                <a:spcPts val="0"/>
              </a:spcAft>
              <a:buClr>
                <a:srgbClr val="0B0C0C"/>
              </a:buClr>
              <a:buSzPct val="100000"/>
              <a:buFont typeface="Merriweather"/>
              <a:buChar char="●"/>
            </a:pPr>
            <a:r>
              <a:rPr lang="en" sz="1900">
                <a:solidFill>
                  <a:srgbClr val="0B0C0C"/>
                </a:solidFill>
                <a:latin typeface="Arial"/>
                <a:ea typeface="Merriweather"/>
                <a:cs typeface="Arial"/>
                <a:sym typeface="Merriweather"/>
              </a:rPr>
              <a:t>Be taught a range of spelling patterns.</a:t>
            </a:r>
            <a:endParaRPr sz="1900">
              <a:solidFill>
                <a:srgbClr val="0B0C0C"/>
              </a:solidFill>
              <a:latin typeface="Arial"/>
              <a:ea typeface="Merriweather"/>
              <a:cs typeface="Arial"/>
            </a:endParaRPr>
          </a:p>
          <a:p>
            <a:pPr marL="0" lvl="0" indent="0" algn="l" rtl="0">
              <a:spcBef>
                <a:spcPts val="1200"/>
              </a:spcBef>
              <a:spcAft>
                <a:spcPts val="1200"/>
              </a:spcAft>
              <a:buNone/>
            </a:pPr>
            <a:r>
              <a:rPr lang="en-GB" dirty="0">
                <a:solidFill>
                  <a:schemeClr val="bg1">
                    <a:lumMod val="50000"/>
                  </a:schemeClr>
                </a:solidFill>
                <a:hlinkClick r:id="rId3">
                  <a:extLst>
                    <a:ext uri="{A12FA001-AC4F-418D-AE19-62706E023703}">
                      <ahyp:hlinkClr xmlns:ahyp="http://schemas.microsoft.com/office/drawing/2018/hyperlinkcolor" val="tx"/>
                    </a:ext>
                  </a:extLst>
                </a:hlinkClick>
              </a:rPr>
              <a:t>https://primarysite-prod-sorted.s3.amazonaws.com/cathedral-school-st-peter-and-st-john/UploadedDocument/888b42f4-c4f2-4272-acc4-d149a6065d37/key-learning-in-writing-1.pdf</a:t>
            </a:r>
          </a:p>
          <a:p>
            <a:pPr marL="0" lvl="0" indent="0" algn="l">
              <a:lnSpc>
                <a:spcPct val="114999"/>
              </a:lnSpc>
              <a:spcBef>
                <a:spcPts val="1200"/>
              </a:spcBef>
              <a:spcAft>
                <a:spcPts val="1200"/>
              </a:spcAft>
              <a:buNone/>
            </a:pPr>
            <a:endParaRPr lang="en-GB" dirty="0">
              <a:solidFill>
                <a:schemeClr val="bg1"/>
              </a:solidFill>
            </a:endParaRPr>
          </a:p>
          <a:p>
            <a:pPr marL="0" indent="0">
              <a:spcBef>
                <a:spcPts val="1200"/>
              </a:spcBef>
              <a:spcAft>
                <a:spcPts val="1200"/>
              </a:spcAft>
              <a:buNone/>
            </a:pPr>
            <a:endParaRPr lang="en-US" dirty="0">
              <a:solidFill>
                <a:schemeClr val="bg1"/>
              </a:solidFill>
            </a:endParaRPr>
          </a:p>
        </p:txBody>
      </p:sp>
      <p:pic>
        <p:nvPicPr>
          <p:cNvPr id="2" name="Picture 1" descr="A blue book cover with a yellow lion and a black lion&#10;&#10;Description automatically generated">
            <a:extLst>
              <a:ext uri="{FF2B5EF4-FFF2-40B4-BE49-F238E27FC236}">
                <a16:creationId xmlns:a16="http://schemas.microsoft.com/office/drawing/2014/main" id="{11B760DA-E8C1-3082-DF22-E6694B6A8959}"/>
              </a:ext>
            </a:extLst>
          </p:cNvPr>
          <p:cNvPicPr>
            <a:picLocks noChangeAspect="1"/>
          </p:cNvPicPr>
          <p:nvPr/>
        </p:nvPicPr>
        <p:blipFill>
          <a:blip r:embed="rId4"/>
          <a:stretch>
            <a:fillRect/>
          </a:stretch>
        </p:blipFill>
        <p:spPr>
          <a:xfrm>
            <a:off x="5888596" y="1339849"/>
            <a:ext cx="1625539" cy="2468034"/>
          </a:xfrm>
          <a:prstGeom prst="rect">
            <a:avLst/>
          </a:prstGeom>
        </p:spPr>
      </p:pic>
      <p:pic>
        <p:nvPicPr>
          <p:cNvPr id="3" name="Picture 2" descr="A cover of a book&#10;&#10;Description automatically generated">
            <a:extLst>
              <a:ext uri="{FF2B5EF4-FFF2-40B4-BE49-F238E27FC236}">
                <a16:creationId xmlns:a16="http://schemas.microsoft.com/office/drawing/2014/main" id="{828276A8-17E3-F890-9C35-B277542457DA}"/>
              </a:ext>
            </a:extLst>
          </p:cNvPr>
          <p:cNvPicPr>
            <a:picLocks noChangeAspect="1"/>
          </p:cNvPicPr>
          <p:nvPr/>
        </p:nvPicPr>
        <p:blipFill>
          <a:blip r:embed="rId5"/>
          <a:stretch>
            <a:fillRect/>
          </a:stretch>
        </p:blipFill>
        <p:spPr>
          <a:xfrm>
            <a:off x="7576269" y="2766483"/>
            <a:ext cx="1459061" cy="2226734"/>
          </a:xfrm>
          <a:prstGeom prst="rect">
            <a:avLst/>
          </a:prstGeom>
        </p:spPr>
      </p:pic>
      <p:pic>
        <p:nvPicPr>
          <p:cNvPr id="4" name="Picture 3" descr="A book cover with a wolf fighting a wolf&#10;&#10;Description automatically generated">
            <a:extLst>
              <a:ext uri="{FF2B5EF4-FFF2-40B4-BE49-F238E27FC236}">
                <a16:creationId xmlns:a16="http://schemas.microsoft.com/office/drawing/2014/main" id="{BF997E16-1E2A-947F-6D7E-9044A43F044B}"/>
              </a:ext>
            </a:extLst>
          </p:cNvPr>
          <p:cNvPicPr>
            <a:picLocks noChangeAspect="1"/>
          </p:cNvPicPr>
          <p:nvPr/>
        </p:nvPicPr>
        <p:blipFill>
          <a:blip r:embed="rId6"/>
          <a:stretch>
            <a:fillRect/>
          </a:stretch>
        </p:blipFill>
        <p:spPr>
          <a:xfrm>
            <a:off x="7577666" y="468078"/>
            <a:ext cx="1456267" cy="212877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latin typeface="Arial"/>
              </a:rPr>
              <a:t>End of year expectations - Reading</a:t>
            </a:r>
            <a:endParaRPr lang="en-US">
              <a:latin typeface="Arial"/>
            </a:endParaRPr>
          </a:p>
        </p:txBody>
      </p:sp>
      <p:sp>
        <p:nvSpPr>
          <p:cNvPr id="4" name="Google Shape;122;p23">
            <a:extLst>
              <a:ext uri="{FF2B5EF4-FFF2-40B4-BE49-F238E27FC236}">
                <a16:creationId xmlns:a16="http://schemas.microsoft.com/office/drawing/2014/main" id="{0B379852-9F67-499F-9586-78FE7B1FA1B0}"/>
              </a:ext>
            </a:extLst>
          </p:cNvPr>
          <p:cNvSpPr txBox="1">
            <a:spLocks noGrp="1"/>
          </p:cNvSpPr>
          <p:nvPr>
            <p:ph type="body" idx="1"/>
          </p:nvPr>
        </p:nvSpPr>
        <p:spPr>
          <a:xfrm>
            <a:off x="311700" y="1156350"/>
            <a:ext cx="7146548" cy="3783519"/>
          </a:xfrm>
          <a:prstGeom prst="rect">
            <a:avLst/>
          </a:prstGeom>
          <a:solidFill>
            <a:schemeClr val="dk1"/>
          </a:solidFill>
        </p:spPr>
        <p:txBody>
          <a:bodyPr spcFirstLastPara="1" wrap="square" lIns="91425" tIns="91425" rIns="91425" bIns="91425" anchor="t" anchorCtr="0">
            <a:normAutofit fontScale="85000" lnSpcReduction="20000"/>
          </a:bodyPr>
          <a:lstStyle/>
          <a:p>
            <a:pPr marL="0" indent="0">
              <a:buNone/>
            </a:pPr>
            <a:r>
              <a:rPr lang="en" sz="1900" dirty="0">
                <a:solidFill>
                  <a:srgbClr val="0B0C0C"/>
                </a:solidFill>
                <a:highlight>
                  <a:srgbClr val="FFFFFF"/>
                </a:highlight>
                <a:latin typeface="Arial"/>
                <a:ea typeface="Merriweather"/>
                <a:cs typeface="Arial"/>
                <a:sym typeface="Merriweather"/>
              </a:rPr>
              <a:t>In Year 5 children will:</a:t>
            </a:r>
            <a:endParaRPr lang="en" dirty="0">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Read books at an age appropriate interest level. </a:t>
            </a:r>
            <a:endParaRPr lang="en">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Use knowledge of root words to understand meanings of words. </a:t>
            </a:r>
            <a:endParaRPr lang="en">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Use suffixes to understand meanings e.g. -ant, -</a:t>
            </a:r>
            <a:r>
              <a:rPr lang="en" sz="1900" err="1">
                <a:solidFill>
                  <a:srgbClr val="0B0C0C"/>
                </a:solidFill>
                <a:highlight>
                  <a:srgbClr val="FFFFFF"/>
                </a:highlight>
                <a:latin typeface="Arial"/>
                <a:cs typeface="Arial"/>
              </a:rPr>
              <a:t>ance</a:t>
            </a:r>
            <a:r>
              <a:rPr lang="en" sz="1900" dirty="0">
                <a:solidFill>
                  <a:srgbClr val="0B0C0C"/>
                </a:solidFill>
                <a:highlight>
                  <a:srgbClr val="FFFFFF"/>
                </a:highlight>
                <a:latin typeface="Arial"/>
                <a:cs typeface="Arial"/>
              </a:rPr>
              <a:t>, -</a:t>
            </a:r>
            <a:r>
              <a:rPr lang="en" sz="1900" err="1">
                <a:solidFill>
                  <a:srgbClr val="0B0C0C"/>
                </a:solidFill>
                <a:highlight>
                  <a:srgbClr val="FFFFFF"/>
                </a:highlight>
                <a:latin typeface="Arial"/>
                <a:cs typeface="Arial"/>
              </a:rPr>
              <a:t>ancy</a:t>
            </a:r>
            <a:r>
              <a:rPr lang="en" sz="1900" dirty="0">
                <a:solidFill>
                  <a:srgbClr val="0B0C0C"/>
                </a:solidFill>
                <a:highlight>
                  <a:srgbClr val="FFFFFF"/>
                </a:highlight>
                <a:latin typeface="Arial"/>
                <a:cs typeface="Arial"/>
              </a:rPr>
              <a:t>, - </a:t>
            </a:r>
            <a:r>
              <a:rPr lang="en" sz="1900" err="1">
                <a:solidFill>
                  <a:srgbClr val="0B0C0C"/>
                </a:solidFill>
                <a:highlight>
                  <a:srgbClr val="FFFFFF"/>
                </a:highlight>
                <a:latin typeface="Arial"/>
                <a:cs typeface="Arial"/>
              </a:rPr>
              <a:t>ent</a:t>
            </a:r>
            <a:r>
              <a:rPr lang="en" sz="1900" dirty="0">
                <a:solidFill>
                  <a:srgbClr val="0B0C0C"/>
                </a:solidFill>
                <a:highlight>
                  <a:srgbClr val="FFFFFF"/>
                </a:highlight>
                <a:latin typeface="Arial"/>
                <a:cs typeface="Arial"/>
              </a:rPr>
              <a:t>, </a:t>
            </a:r>
            <a:r>
              <a:rPr lang="en" sz="1900" err="1">
                <a:solidFill>
                  <a:srgbClr val="0B0C0C"/>
                </a:solidFill>
                <a:highlight>
                  <a:srgbClr val="FFFFFF"/>
                </a:highlight>
                <a:latin typeface="Arial"/>
                <a:cs typeface="Arial"/>
              </a:rPr>
              <a:t>ence</a:t>
            </a:r>
            <a:r>
              <a:rPr lang="en" sz="1900" dirty="0">
                <a:solidFill>
                  <a:srgbClr val="0B0C0C"/>
                </a:solidFill>
                <a:highlight>
                  <a:srgbClr val="FFFFFF"/>
                </a:highlight>
                <a:latin typeface="Arial"/>
                <a:cs typeface="Arial"/>
              </a:rPr>
              <a:t>, -</a:t>
            </a:r>
            <a:r>
              <a:rPr lang="en" sz="1900" err="1">
                <a:solidFill>
                  <a:srgbClr val="0B0C0C"/>
                </a:solidFill>
                <a:highlight>
                  <a:srgbClr val="FFFFFF"/>
                </a:highlight>
                <a:latin typeface="Arial"/>
                <a:cs typeface="Arial"/>
              </a:rPr>
              <a:t>ency</a:t>
            </a:r>
            <a:r>
              <a:rPr lang="en" sz="1900" dirty="0">
                <a:solidFill>
                  <a:srgbClr val="0B0C0C"/>
                </a:solidFill>
                <a:highlight>
                  <a:srgbClr val="FFFFFF"/>
                </a:highlight>
                <a:latin typeface="Arial"/>
                <a:cs typeface="Arial"/>
              </a:rPr>
              <a:t>, -</a:t>
            </a:r>
            <a:r>
              <a:rPr lang="en" sz="1900" err="1">
                <a:solidFill>
                  <a:srgbClr val="0B0C0C"/>
                </a:solidFill>
                <a:highlight>
                  <a:srgbClr val="FFFFFF"/>
                </a:highlight>
                <a:latin typeface="Arial"/>
                <a:cs typeface="Arial"/>
              </a:rPr>
              <a:t>ible</a:t>
            </a:r>
            <a:r>
              <a:rPr lang="en" sz="1900" dirty="0">
                <a:solidFill>
                  <a:srgbClr val="0B0C0C"/>
                </a:solidFill>
                <a:highlight>
                  <a:srgbClr val="FFFFFF"/>
                </a:highlight>
                <a:latin typeface="Arial"/>
                <a:cs typeface="Arial"/>
              </a:rPr>
              <a:t>, -able, -</a:t>
            </a:r>
            <a:r>
              <a:rPr lang="en" sz="1900" err="1">
                <a:solidFill>
                  <a:srgbClr val="0B0C0C"/>
                </a:solidFill>
                <a:highlight>
                  <a:srgbClr val="FFFFFF"/>
                </a:highlight>
                <a:latin typeface="Arial"/>
                <a:cs typeface="Arial"/>
              </a:rPr>
              <a:t>ibly</a:t>
            </a:r>
            <a:r>
              <a:rPr lang="en" sz="1900">
                <a:solidFill>
                  <a:srgbClr val="0B0C0C"/>
                </a:solidFill>
                <a:highlight>
                  <a:srgbClr val="FFFFFF"/>
                </a:highlight>
                <a:latin typeface="Arial"/>
                <a:cs typeface="Arial"/>
              </a:rPr>
              <a:t>, - ably. </a:t>
            </a:r>
            <a:endParaRPr lang="en">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Read and understand words from the Year 5/6 word list</a:t>
            </a:r>
            <a:endParaRPr lang="en" dirty="0">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Understand texts they read independently and those which are read to them</a:t>
            </a:r>
          </a:p>
          <a:p>
            <a:pPr marL="342900">
              <a:lnSpc>
                <a:spcPct val="114999"/>
              </a:lnSpc>
            </a:pPr>
            <a:r>
              <a:rPr lang="en" sz="1900" dirty="0">
                <a:solidFill>
                  <a:srgbClr val="0B0C0C"/>
                </a:solidFill>
                <a:highlight>
                  <a:srgbClr val="FFFFFF"/>
                </a:highlight>
                <a:latin typeface="Arial"/>
                <a:ea typeface="Merriweather"/>
                <a:cs typeface="Arial"/>
              </a:rPr>
              <a:t>Evaluate the impact of the author’s use of language </a:t>
            </a:r>
            <a:r>
              <a:rPr lang="en" sz="1900" err="1">
                <a:solidFill>
                  <a:srgbClr val="0B0C0C"/>
                </a:solidFill>
                <a:highlight>
                  <a:srgbClr val="FFFFFF"/>
                </a:highlight>
                <a:latin typeface="Arial"/>
                <a:ea typeface="Merriweather"/>
                <a:cs typeface="Arial"/>
              </a:rPr>
              <a:t>e.g</a:t>
            </a:r>
            <a:r>
              <a:rPr lang="en" sz="1900" dirty="0">
                <a:solidFill>
                  <a:srgbClr val="0B0C0C"/>
                </a:solidFill>
                <a:highlight>
                  <a:srgbClr val="FFFFFF"/>
                </a:highlight>
                <a:latin typeface="Arial"/>
                <a:ea typeface="Merriweather"/>
                <a:cs typeface="Arial"/>
              </a:rPr>
              <a:t> the use of similes and metaphors. </a:t>
            </a:r>
            <a:endParaRPr lang="en" sz="1900" dirty="0">
              <a:solidFill>
                <a:srgbClr val="0B0C0C"/>
              </a:solidFill>
              <a:highlight>
                <a:srgbClr val="FFFFFF"/>
              </a:highlight>
              <a:latin typeface="Arial"/>
              <a:ea typeface="Merriweather"/>
              <a:cs typeface="Arial" panose="020B0604020202020204" pitchFamily="34" charset="0"/>
            </a:endParaRPr>
          </a:p>
          <a:p>
            <a:pPr marL="0" lvl="0" indent="0" algn="l">
              <a:lnSpc>
                <a:spcPct val="114999"/>
              </a:lnSpc>
              <a:spcAft>
                <a:spcPts val="0"/>
              </a:spcAft>
              <a:buNone/>
            </a:pPr>
            <a:endParaRPr lang="en" sz="1900" dirty="0">
              <a:solidFill>
                <a:srgbClr val="0B0C0C"/>
              </a:solidFill>
              <a:highlight>
                <a:srgbClr val="FFFFFF"/>
              </a:highlight>
              <a:latin typeface="Arial" panose="020B0604020202020204" pitchFamily="34" charset="0"/>
              <a:cs typeface="Arial" panose="020B0604020202020204" pitchFamily="34" charset="0"/>
            </a:endParaRPr>
          </a:p>
          <a:p>
            <a:pPr marL="0" lvl="0" indent="0" algn="l">
              <a:lnSpc>
                <a:spcPct val="114999"/>
              </a:lnSpc>
              <a:buNone/>
            </a:pPr>
            <a:endParaRPr lang="en" sz="1900" dirty="0">
              <a:solidFill>
                <a:srgbClr val="0B0C0C"/>
              </a:solidFill>
              <a:highlight>
                <a:srgbClr val="FFFFFF"/>
              </a:highlight>
              <a:latin typeface="Arial" panose="020B0604020202020204" pitchFamily="34" charset="0"/>
              <a:cs typeface="Arial" panose="020B0604020202020204" pitchFamily="34" charset="0"/>
            </a:endParaRPr>
          </a:p>
          <a:p>
            <a:pPr marL="0" indent="0">
              <a:lnSpc>
                <a:spcPct val="114999"/>
              </a:lnSpc>
              <a:buNone/>
            </a:pPr>
            <a:endParaRPr lang="en" sz="1500" dirty="0">
              <a:solidFill>
                <a:srgbClr val="0B0C0C"/>
              </a:solidFill>
              <a:highlight>
                <a:srgbClr val="FFFFFF"/>
              </a:highlight>
              <a:latin typeface="Arial" panose="020B0604020202020204" pitchFamily="34" charset="0"/>
              <a:cs typeface="Arial" panose="020B0604020202020204" pitchFamily="34" charset="0"/>
            </a:endParaRPr>
          </a:p>
          <a:p>
            <a:pPr marL="0" lvl="0" indent="0" algn="l">
              <a:lnSpc>
                <a:spcPct val="114999"/>
              </a:lnSpc>
              <a:buNone/>
            </a:pPr>
            <a:r>
              <a:rPr lang="en" sz="1500" dirty="0">
                <a:solidFill>
                  <a:schemeClr val="bg1">
                    <a:lumMod val="50000"/>
                  </a:schemeClr>
                </a:solidFill>
                <a:highlight>
                  <a:srgbClr val="FFFFFF"/>
                </a:highlight>
                <a:cs typeface="Arial"/>
                <a:hlinkClick r:id="rId3">
                  <a:extLst>
                    <a:ext uri="{A12FA001-AC4F-418D-AE19-62706E023703}">
                      <ahyp:hlinkClr xmlns:ahyp="http://schemas.microsoft.com/office/drawing/2018/hyperlinkcolor" val="tx"/>
                    </a:ext>
                  </a:extLst>
                </a:hlinkClick>
              </a:rPr>
              <a:t>https://primarysite-prod-sorted.s3.amazonaws.com/cathedral-school-st-peter-and-st-john/UploadedDocument/af2bffa8-731e-413d-aa23-0a77458047b4/key-learning-in-reading111.pdf</a:t>
            </a:r>
            <a:endParaRPr lang="en" sz="1500">
              <a:solidFill>
                <a:schemeClr val="bg1">
                  <a:lumMod val="50000"/>
                </a:schemeClr>
              </a:solidFill>
              <a:hlinkClick r:id="" action="ppaction://noaction">
                <a:extLst>
                  <a:ext uri="{A12FA001-AC4F-418D-AE19-62706E023703}">
                    <ahyp:hlinkClr xmlns:ahyp="http://schemas.microsoft.com/office/drawing/2018/hyperlinkcolor" val="tx"/>
                  </a:ext>
                </a:extLst>
              </a:hlinkClick>
            </a:endParaRPr>
          </a:p>
          <a:p>
            <a:pPr marL="0" indent="0">
              <a:lnSpc>
                <a:spcPct val="114999"/>
              </a:lnSpc>
              <a:buNone/>
            </a:pPr>
            <a:endParaRPr lang="en" sz="1900" dirty="0">
              <a:solidFill>
                <a:srgbClr val="0B0C0C"/>
              </a:solidFill>
              <a:highlight>
                <a:srgbClr val="FFFFFF"/>
              </a:highlight>
              <a:cs typeface="Arial" panose="020B0604020202020204" pitchFamily="34" charset="0"/>
            </a:endParaRPr>
          </a:p>
          <a:p>
            <a:pPr marL="0" indent="0">
              <a:buClr>
                <a:srgbClr val="CACACA"/>
              </a:buClr>
              <a:buNone/>
            </a:pPr>
            <a:endParaRPr lang="en" sz="1900" dirty="0">
              <a:solidFill>
                <a:srgbClr val="0B0C0C"/>
              </a:solidFill>
              <a:highlight>
                <a:srgbClr val="FFFFFF"/>
              </a:highlight>
              <a:latin typeface="Arial" panose="020B0604020202020204" pitchFamily="34" charset="0"/>
              <a:cs typeface="Arial" panose="020B0604020202020204" pitchFamily="34" charset="0"/>
            </a:endParaRPr>
          </a:p>
          <a:p>
            <a:pPr marL="647700" indent="-330835">
              <a:buClr>
                <a:srgbClr val="0B0C0C"/>
              </a:buClr>
              <a:buSzPct val="100000"/>
              <a:buFont typeface="Merriweather"/>
              <a:buChar char="●"/>
            </a:pPr>
            <a:endParaRPr lang="en" sz="1900" dirty="0">
              <a:solidFill>
                <a:srgbClr val="0B0C0C"/>
              </a:solidFill>
              <a:latin typeface="Arial"/>
              <a:cs typeface="Arial"/>
            </a:endParaRPr>
          </a:p>
          <a:p>
            <a:pPr marL="0" indent="0">
              <a:spcBef>
                <a:spcPts val="1400"/>
              </a:spcBef>
              <a:buNone/>
            </a:pPr>
            <a:endParaRPr lang="en-GB" sz="1350" dirty="0">
              <a:solidFill>
                <a:srgbClr val="0B0C0C"/>
              </a:solidFill>
              <a:highlight>
                <a:srgbClr val="FFFFFF"/>
              </a:highlight>
              <a:latin typeface="Merriweather"/>
            </a:endParaRPr>
          </a:p>
          <a:p>
            <a:pPr marL="0" indent="0">
              <a:buNone/>
            </a:pPr>
            <a:endParaRPr lang="en-GB" dirty="0">
              <a:solidFill>
                <a:schemeClr val="lt1"/>
              </a:solidFill>
            </a:endParaRPr>
          </a:p>
          <a:p>
            <a:pPr marL="0" indent="0">
              <a:spcBef>
                <a:spcPts val="1200"/>
              </a:spcBef>
              <a:spcAft>
                <a:spcPts val="1200"/>
              </a:spcAft>
              <a:buNone/>
            </a:pPr>
            <a:endParaRPr lang="en-GB" dirty="0">
              <a:solidFill>
                <a:schemeClr val="lt1"/>
              </a:solidFill>
            </a:endParaRPr>
          </a:p>
          <a:p>
            <a:pPr marL="0" indent="0">
              <a:spcBef>
                <a:spcPts val="1200"/>
              </a:spcBef>
              <a:spcAft>
                <a:spcPts val="1200"/>
              </a:spcAft>
              <a:buNone/>
            </a:pPr>
            <a:endParaRPr lang="en-US" dirty="0">
              <a:solidFill>
                <a:schemeClr val="lt1"/>
              </a:solidFill>
            </a:endParaRPr>
          </a:p>
        </p:txBody>
      </p:sp>
      <p:pic>
        <p:nvPicPr>
          <p:cNvPr id="2" name="Picture 1" descr="A book cover of a cartoon face&#10;&#10;Description automatically generated">
            <a:extLst>
              <a:ext uri="{FF2B5EF4-FFF2-40B4-BE49-F238E27FC236}">
                <a16:creationId xmlns:a16="http://schemas.microsoft.com/office/drawing/2014/main" id="{87801DCA-834E-F647-F290-4A9509EE5278}"/>
              </a:ext>
            </a:extLst>
          </p:cNvPr>
          <p:cNvPicPr>
            <a:picLocks noChangeAspect="1"/>
          </p:cNvPicPr>
          <p:nvPr/>
        </p:nvPicPr>
        <p:blipFill>
          <a:blip r:embed="rId4"/>
          <a:stretch>
            <a:fillRect/>
          </a:stretch>
        </p:blipFill>
        <p:spPr>
          <a:xfrm>
            <a:off x="7700433" y="85770"/>
            <a:ext cx="1041401" cy="1551426"/>
          </a:xfrm>
          <a:prstGeom prst="rect">
            <a:avLst/>
          </a:prstGeom>
        </p:spPr>
      </p:pic>
      <p:pic>
        <p:nvPicPr>
          <p:cNvPr id="3" name="Picture 2" descr="A book cover of a book&#10;&#10;Description automatically generated">
            <a:extLst>
              <a:ext uri="{FF2B5EF4-FFF2-40B4-BE49-F238E27FC236}">
                <a16:creationId xmlns:a16="http://schemas.microsoft.com/office/drawing/2014/main" id="{FE4DA427-B660-498D-7BD0-6A24BCEE1D0E}"/>
              </a:ext>
            </a:extLst>
          </p:cNvPr>
          <p:cNvPicPr>
            <a:picLocks noChangeAspect="1"/>
          </p:cNvPicPr>
          <p:nvPr/>
        </p:nvPicPr>
        <p:blipFill>
          <a:blip r:embed="rId5"/>
          <a:stretch>
            <a:fillRect/>
          </a:stretch>
        </p:blipFill>
        <p:spPr>
          <a:xfrm>
            <a:off x="7710487" y="1738842"/>
            <a:ext cx="1029759" cy="1593851"/>
          </a:xfrm>
          <a:prstGeom prst="rect">
            <a:avLst/>
          </a:prstGeom>
        </p:spPr>
      </p:pic>
      <p:pic>
        <p:nvPicPr>
          <p:cNvPr id="5" name="Picture 4" descr="A book cover with a silhouette of a child sitting in a window&#10;&#10;Description automatically generated">
            <a:extLst>
              <a:ext uri="{FF2B5EF4-FFF2-40B4-BE49-F238E27FC236}">
                <a16:creationId xmlns:a16="http://schemas.microsoft.com/office/drawing/2014/main" id="{EC1AE291-7875-76ED-9D48-CF63A87F4622}"/>
              </a:ext>
            </a:extLst>
          </p:cNvPr>
          <p:cNvPicPr>
            <a:picLocks noChangeAspect="1"/>
          </p:cNvPicPr>
          <p:nvPr/>
        </p:nvPicPr>
        <p:blipFill>
          <a:blip r:embed="rId6"/>
          <a:stretch>
            <a:fillRect/>
          </a:stretch>
        </p:blipFill>
        <p:spPr>
          <a:xfrm>
            <a:off x="7708899" y="3444844"/>
            <a:ext cx="1066801" cy="1593911"/>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5176BA"/>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AB6678-C837-05AA-E3EF-AB5AD55DBCFC}"/>
              </a:ext>
            </a:extLst>
          </p:cNvPr>
          <p:cNvSpPr txBox="1"/>
          <p:nvPr/>
        </p:nvSpPr>
        <p:spPr>
          <a:xfrm>
            <a:off x="99300" y="59470"/>
            <a:ext cx="3227943" cy="400110"/>
          </a:xfrm>
          <a:custGeom>
            <a:avLst/>
            <a:gdLst>
              <a:gd name="connsiteX0" fmla="*/ 0 w 3227943"/>
              <a:gd name="connsiteY0" fmla="*/ 0 h 400110"/>
              <a:gd name="connsiteX1" fmla="*/ 473432 w 3227943"/>
              <a:gd name="connsiteY1" fmla="*/ 0 h 400110"/>
              <a:gd name="connsiteX2" fmla="*/ 914584 w 3227943"/>
              <a:gd name="connsiteY2" fmla="*/ 0 h 400110"/>
              <a:gd name="connsiteX3" fmla="*/ 1517133 w 3227943"/>
              <a:gd name="connsiteY3" fmla="*/ 0 h 400110"/>
              <a:gd name="connsiteX4" fmla="*/ 2055124 w 3227943"/>
              <a:gd name="connsiteY4" fmla="*/ 0 h 400110"/>
              <a:gd name="connsiteX5" fmla="*/ 2657673 w 3227943"/>
              <a:gd name="connsiteY5" fmla="*/ 0 h 400110"/>
              <a:gd name="connsiteX6" fmla="*/ 3227943 w 3227943"/>
              <a:gd name="connsiteY6" fmla="*/ 0 h 400110"/>
              <a:gd name="connsiteX7" fmla="*/ 3227943 w 3227943"/>
              <a:gd name="connsiteY7" fmla="*/ 400110 h 400110"/>
              <a:gd name="connsiteX8" fmla="*/ 2657673 w 3227943"/>
              <a:gd name="connsiteY8" fmla="*/ 400110 h 400110"/>
              <a:gd name="connsiteX9" fmla="*/ 2151962 w 3227943"/>
              <a:gd name="connsiteY9" fmla="*/ 400110 h 400110"/>
              <a:gd name="connsiteX10" fmla="*/ 1646251 w 3227943"/>
              <a:gd name="connsiteY10" fmla="*/ 400110 h 400110"/>
              <a:gd name="connsiteX11" fmla="*/ 1075981 w 3227943"/>
              <a:gd name="connsiteY11" fmla="*/ 400110 h 400110"/>
              <a:gd name="connsiteX12" fmla="*/ 570270 w 3227943"/>
              <a:gd name="connsiteY12" fmla="*/ 400110 h 400110"/>
              <a:gd name="connsiteX13" fmla="*/ 0 w 3227943"/>
              <a:gd name="connsiteY13" fmla="*/ 400110 h 400110"/>
              <a:gd name="connsiteX14" fmla="*/ 0 w 3227943"/>
              <a:gd name="connsiteY14" fmla="*/ 0 h 400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227943" h="400110" fill="none" extrusionOk="0">
                <a:moveTo>
                  <a:pt x="0" y="0"/>
                </a:moveTo>
                <a:cubicBezTo>
                  <a:pt x="195209" y="-24907"/>
                  <a:pt x="324961" y="313"/>
                  <a:pt x="473432" y="0"/>
                </a:cubicBezTo>
                <a:cubicBezTo>
                  <a:pt x="621903" y="-313"/>
                  <a:pt x="718915" y="31116"/>
                  <a:pt x="914584" y="0"/>
                </a:cubicBezTo>
                <a:cubicBezTo>
                  <a:pt x="1110253" y="-31116"/>
                  <a:pt x="1381756" y="60005"/>
                  <a:pt x="1517133" y="0"/>
                </a:cubicBezTo>
                <a:cubicBezTo>
                  <a:pt x="1652510" y="-60005"/>
                  <a:pt x="1924315" y="36276"/>
                  <a:pt x="2055124" y="0"/>
                </a:cubicBezTo>
                <a:cubicBezTo>
                  <a:pt x="2185933" y="-36276"/>
                  <a:pt x="2481526" y="543"/>
                  <a:pt x="2657673" y="0"/>
                </a:cubicBezTo>
                <a:cubicBezTo>
                  <a:pt x="2833820" y="-543"/>
                  <a:pt x="3059930" y="38578"/>
                  <a:pt x="3227943" y="0"/>
                </a:cubicBezTo>
                <a:cubicBezTo>
                  <a:pt x="3244105" y="141709"/>
                  <a:pt x="3191440" y="317633"/>
                  <a:pt x="3227943" y="400110"/>
                </a:cubicBezTo>
                <a:cubicBezTo>
                  <a:pt x="3021882" y="456057"/>
                  <a:pt x="2781715" y="359439"/>
                  <a:pt x="2657673" y="400110"/>
                </a:cubicBezTo>
                <a:cubicBezTo>
                  <a:pt x="2533631" y="440781"/>
                  <a:pt x="2358595" y="351852"/>
                  <a:pt x="2151962" y="400110"/>
                </a:cubicBezTo>
                <a:cubicBezTo>
                  <a:pt x="1945329" y="448368"/>
                  <a:pt x="1875021" y="386361"/>
                  <a:pt x="1646251" y="400110"/>
                </a:cubicBezTo>
                <a:cubicBezTo>
                  <a:pt x="1417481" y="413859"/>
                  <a:pt x="1197919" y="331851"/>
                  <a:pt x="1075981" y="400110"/>
                </a:cubicBezTo>
                <a:cubicBezTo>
                  <a:pt x="954043" y="468369"/>
                  <a:pt x="784803" y="348475"/>
                  <a:pt x="570270" y="400110"/>
                </a:cubicBezTo>
                <a:cubicBezTo>
                  <a:pt x="355737" y="451745"/>
                  <a:pt x="124447" y="356586"/>
                  <a:pt x="0" y="400110"/>
                </a:cubicBezTo>
                <a:cubicBezTo>
                  <a:pt x="-19946" y="278410"/>
                  <a:pt x="17795" y="131932"/>
                  <a:pt x="0" y="0"/>
                </a:cubicBezTo>
                <a:close/>
              </a:path>
              <a:path w="3227943" h="400110" stroke="0" extrusionOk="0">
                <a:moveTo>
                  <a:pt x="0" y="0"/>
                </a:moveTo>
                <a:cubicBezTo>
                  <a:pt x="157097" y="-42145"/>
                  <a:pt x="289191" y="16943"/>
                  <a:pt x="441152" y="0"/>
                </a:cubicBezTo>
                <a:cubicBezTo>
                  <a:pt x="593113" y="-16943"/>
                  <a:pt x="724823" y="17277"/>
                  <a:pt x="946863" y="0"/>
                </a:cubicBezTo>
                <a:cubicBezTo>
                  <a:pt x="1168903" y="-17277"/>
                  <a:pt x="1247319" y="12458"/>
                  <a:pt x="1484854" y="0"/>
                </a:cubicBezTo>
                <a:cubicBezTo>
                  <a:pt x="1722389" y="-12458"/>
                  <a:pt x="1816262" y="41063"/>
                  <a:pt x="2087403" y="0"/>
                </a:cubicBezTo>
                <a:cubicBezTo>
                  <a:pt x="2358544" y="-41063"/>
                  <a:pt x="2359114" y="43975"/>
                  <a:pt x="2560835" y="0"/>
                </a:cubicBezTo>
                <a:cubicBezTo>
                  <a:pt x="2762556" y="-43975"/>
                  <a:pt x="2896819" y="28713"/>
                  <a:pt x="3227943" y="0"/>
                </a:cubicBezTo>
                <a:cubicBezTo>
                  <a:pt x="3244719" y="133634"/>
                  <a:pt x="3180348" y="237592"/>
                  <a:pt x="3227943" y="400110"/>
                </a:cubicBezTo>
                <a:cubicBezTo>
                  <a:pt x="2996686" y="423868"/>
                  <a:pt x="2763345" y="395320"/>
                  <a:pt x="2625394" y="400110"/>
                </a:cubicBezTo>
                <a:cubicBezTo>
                  <a:pt x="2487443" y="404900"/>
                  <a:pt x="2371467" y="373244"/>
                  <a:pt x="2184241" y="400110"/>
                </a:cubicBezTo>
                <a:cubicBezTo>
                  <a:pt x="1997015" y="426976"/>
                  <a:pt x="1747568" y="365069"/>
                  <a:pt x="1613972" y="400110"/>
                </a:cubicBezTo>
                <a:cubicBezTo>
                  <a:pt x="1480376" y="435151"/>
                  <a:pt x="1285310" y="342880"/>
                  <a:pt x="1011422" y="400110"/>
                </a:cubicBezTo>
                <a:cubicBezTo>
                  <a:pt x="737534" y="457340"/>
                  <a:pt x="592869" y="391747"/>
                  <a:pt x="473432" y="400110"/>
                </a:cubicBezTo>
                <a:cubicBezTo>
                  <a:pt x="353995" y="408473"/>
                  <a:pt x="189448" y="363954"/>
                  <a:pt x="0" y="400110"/>
                </a:cubicBezTo>
                <a:cubicBezTo>
                  <a:pt x="-19431" y="303427"/>
                  <a:pt x="6600" y="186677"/>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968966823">
                  <a:prstGeom prst="rect">
                    <a:avLst/>
                  </a:prstGeom>
                  <ask:type>
                    <ask:lineSketchScribble/>
                  </ask:type>
                </ask:lineSketchStyleProps>
              </a:ext>
            </a:extLst>
          </a:ln>
        </p:spPr>
        <p:txBody>
          <a:bodyPr wrap="square" rtlCol="0">
            <a:spAutoFit/>
          </a:bodyPr>
          <a:lstStyle/>
          <a:p>
            <a:r>
              <a:rPr lang="en-GB" sz="2000" b="1" dirty="0">
                <a:solidFill>
                  <a:srgbClr val="0070C0"/>
                </a:solidFill>
              </a:rPr>
              <a:t>Year 5 Autumn Overview</a:t>
            </a:r>
          </a:p>
        </p:txBody>
      </p:sp>
      <p:sp>
        <p:nvSpPr>
          <p:cNvPr id="3" name="TextBox 2">
            <a:extLst>
              <a:ext uri="{FF2B5EF4-FFF2-40B4-BE49-F238E27FC236}">
                <a16:creationId xmlns:a16="http://schemas.microsoft.com/office/drawing/2014/main" id="{B092A2DE-3857-49D9-5BA4-798AE627DF79}"/>
              </a:ext>
            </a:extLst>
          </p:cNvPr>
          <p:cNvSpPr txBox="1"/>
          <p:nvPr/>
        </p:nvSpPr>
        <p:spPr>
          <a:xfrm>
            <a:off x="1" y="497510"/>
            <a:ext cx="2743199" cy="4401205"/>
          </a:xfrm>
          <a:custGeom>
            <a:avLst/>
            <a:gdLst>
              <a:gd name="connsiteX0" fmla="*/ 0 w 2743199"/>
              <a:gd name="connsiteY0" fmla="*/ 0 h 4401205"/>
              <a:gd name="connsiteX1" fmla="*/ 493776 w 2743199"/>
              <a:gd name="connsiteY1" fmla="*/ 0 h 4401205"/>
              <a:gd name="connsiteX2" fmla="*/ 1042416 w 2743199"/>
              <a:gd name="connsiteY2" fmla="*/ 0 h 4401205"/>
              <a:gd name="connsiteX3" fmla="*/ 1618487 w 2743199"/>
              <a:gd name="connsiteY3" fmla="*/ 0 h 4401205"/>
              <a:gd name="connsiteX4" fmla="*/ 2194559 w 2743199"/>
              <a:gd name="connsiteY4" fmla="*/ 0 h 4401205"/>
              <a:gd name="connsiteX5" fmla="*/ 2743199 w 2743199"/>
              <a:gd name="connsiteY5" fmla="*/ 0 h 4401205"/>
              <a:gd name="connsiteX6" fmla="*/ 2743199 w 2743199"/>
              <a:gd name="connsiteY6" fmla="*/ 462127 h 4401205"/>
              <a:gd name="connsiteX7" fmla="*/ 2743199 w 2743199"/>
              <a:gd name="connsiteY7" fmla="*/ 924253 h 4401205"/>
              <a:gd name="connsiteX8" fmla="*/ 2743199 w 2743199"/>
              <a:gd name="connsiteY8" fmla="*/ 1386380 h 4401205"/>
              <a:gd name="connsiteX9" fmla="*/ 2743199 w 2743199"/>
              <a:gd name="connsiteY9" fmla="*/ 1892518 h 4401205"/>
              <a:gd name="connsiteX10" fmla="*/ 2743199 w 2743199"/>
              <a:gd name="connsiteY10" fmla="*/ 2398657 h 4401205"/>
              <a:gd name="connsiteX11" fmla="*/ 2743199 w 2743199"/>
              <a:gd name="connsiteY11" fmla="*/ 2948807 h 4401205"/>
              <a:gd name="connsiteX12" fmla="*/ 2743199 w 2743199"/>
              <a:gd name="connsiteY12" fmla="*/ 3410934 h 4401205"/>
              <a:gd name="connsiteX13" fmla="*/ 2743199 w 2743199"/>
              <a:gd name="connsiteY13" fmla="*/ 3917072 h 4401205"/>
              <a:gd name="connsiteX14" fmla="*/ 2743199 w 2743199"/>
              <a:gd name="connsiteY14" fmla="*/ 4401205 h 4401205"/>
              <a:gd name="connsiteX15" fmla="*/ 2249423 w 2743199"/>
              <a:gd name="connsiteY15" fmla="*/ 4401205 h 4401205"/>
              <a:gd name="connsiteX16" fmla="*/ 1673351 w 2743199"/>
              <a:gd name="connsiteY16" fmla="*/ 4401205 h 4401205"/>
              <a:gd name="connsiteX17" fmla="*/ 1207008 w 2743199"/>
              <a:gd name="connsiteY17" fmla="*/ 4401205 h 4401205"/>
              <a:gd name="connsiteX18" fmla="*/ 740664 w 2743199"/>
              <a:gd name="connsiteY18" fmla="*/ 4401205 h 4401205"/>
              <a:gd name="connsiteX19" fmla="*/ 0 w 2743199"/>
              <a:gd name="connsiteY19" fmla="*/ 4401205 h 4401205"/>
              <a:gd name="connsiteX20" fmla="*/ 0 w 2743199"/>
              <a:gd name="connsiteY20" fmla="*/ 3895066 h 4401205"/>
              <a:gd name="connsiteX21" fmla="*/ 0 w 2743199"/>
              <a:gd name="connsiteY21" fmla="*/ 3344916 h 4401205"/>
              <a:gd name="connsiteX22" fmla="*/ 0 w 2743199"/>
              <a:gd name="connsiteY22" fmla="*/ 2926801 h 4401205"/>
              <a:gd name="connsiteX23" fmla="*/ 0 w 2743199"/>
              <a:gd name="connsiteY23" fmla="*/ 2288627 h 4401205"/>
              <a:gd name="connsiteX24" fmla="*/ 0 w 2743199"/>
              <a:gd name="connsiteY24" fmla="*/ 1694464 h 4401205"/>
              <a:gd name="connsiteX25" fmla="*/ 0 w 2743199"/>
              <a:gd name="connsiteY25" fmla="*/ 1056289 h 4401205"/>
              <a:gd name="connsiteX26" fmla="*/ 0 w 2743199"/>
              <a:gd name="connsiteY26" fmla="*/ 594163 h 4401205"/>
              <a:gd name="connsiteX27" fmla="*/ 0 w 2743199"/>
              <a:gd name="connsiteY27" fmla="*/ 0 h 4401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743199" h="4401205" fill="none" extrusionOk="0">
                <a:moveTo>
                  <a:pt x="0" y="0"/>
                </a:moveTo>
                <a:cubicBezTo>
                  <a:pt x="221788" y="-22610"/>
                  <a:pt x="327204" y="30424"/>
                  <a:pt x="493776" y="0"/>
                </a:cubicBezTo>
                <a:cubicBezTo>
                  <a:pt x="660348" y="-30424"/>
                  <a:pt x="856641" y="47298"/>
                  <a:pt x="1042416" y="0"/>
                </a:cubicBezTo>
                <a:cubicBezTo>
                  <a:pt x="1228191" y="-47298"/>
                  <a:pt x="1379805" y="22699"/>
                  <a:pt x="1618487" y="0"/>
                </a:cubicBezTo>
                <a:cubicBezTo>
                  <a:pt x="1857169" y="-22699"/>
                  <a:pt x="2054960" y="19217"/>
                  <a:pt x="2194559" y="0"/>
                </a:cubicBezTo>
                <a:cubicBezTo>
                  <a:pt x="2334158" y="-19217"/>
                  <a:pt x="2633130" y="18584"/>
                  <a:pt x="2743199" y="0"/>
                </a:cubicBezTo>
                <a:cubicBezTo>
                  <a:pt x="2778039" y="101609"/>
                  <a:pt x="2699740" y="347285"/>
                  <a:pt x="2743199" y="462127"/>
                </a:cubicBezTo>
                <a:cubicBezTo>
                  <a:pt x="2786658" y="576969"/>
                  <a:pt x="2740617" y="772585"/>
                  <a:pt x="2743199" y="924253"/>
                </a:cubicBezTo>
                <a:cubicBezTo>
                  <a:pt x="2745781" y="1075921"/>
                  <a:pt x="2730445" y="1189726"/>
                  <a:pt x="2743199" y="1386380"/>
                </a:cubicBezTo>
                <a:cubicBezTo>
                  <a:pt x="2755953" y="1583034"/>
                  <a:pt x="2742485" y="1733848"/>
                  <a:pt x="2743199" y="1892518"/>
                </a:cubicBezTo>
                <a:cubicBezTo>
                  <a:pt x="2743913" y="2051188"/>
                  <a:pt x="2735679" y="2283744"/>
                  <a:pt x="2743199" y="2398657"/>
                </a:cubicBezTo>
                <a:cubicBezTo>
                  <a:pt x="2750719" y="2513570"/>
                  <a:pt x="2689380" y="2812012"/>
                  <a:pt x="2743199" y="2948807"/>
                </a:cubicBezTo>
                <a:cubicBezTo>
                  <a:pt x="2797018" y="3085602"/>
                  <a:pt x="2704651" y="3278770"/>
                  <a:pt x="2743199" y="3410934"/>
                </a:cubicBezTo>
                <a:cubicBezTo>
                  <a:pt x="2781747" y="3543098"/>
                  <a:pt x="2698773" y="3673475"/>
                  <a:pt x="2743199" y="3917072"/>
                </a:cubicBezTo>
                <a:cubicBezTo>
                  <a:pt x="2787625" y="4160669"/>
                  <a:pt x="2733195" y="4222840"/>
                  <a:pt x="2743199" y="4401205"/>
                </a:cubicBezTo>
                <a:cubicBezTo>
                  <a:pt x="2618279" y="4418954"/>
                  <a:pt x="2449231" y="4370588"/>
                  <a:pt x="2249423" y="4401205"/>
                </a:cubicBezTo>
                <a:cubicBezTo>
                  <a:pt x="2049615" y="4431822"/>
                  <a:pt x="1913363" y="4367353"/>
                  <a:pt x="1673351" y="4401205"/>
                </a:cubicBezTo>
                <a:cubicBezTo>
                  <a:pt x="1433339" y="4435057"/>
                  <a:pt x="1389195" y="4374602"/>
                  <a:pt x="1207008" y="4401205"/>
                </a:cubicBezTo>
                <a:cubicBezTo>
                  <a:pt x="1024821" y="4427808"/>
                  <a:pt x="879267" y="4385822"/>
                  <a:pt x="740664" y="4401205"/>
                </a:cubicBezTo>
                <a:cubicBezTo>
                  <a:pt x="602061" y="4416588"/>
                  <a:pt x="229715" y="4375983"/>
                  <a:pt x="0" y="4401205"/>
                </a:cubicBezTo>
                <a:cubicBezTo>
                  <a:pt x="-56306" y="4185484"/>
                  <a:pt x="50985" y="4045951"/>
                  <a:pt x="0" y="3895066"/>
                </a:cubicBezTo>
                <a:cubicBezTo>
                  <a:pt x="-50985" y="3744181"/>
                  <a:pt x="48786" y="3578080"/>
                  <a:pt x="0" y="3344916"/>
                </a:cubicBezTo>
                <a:cubicBezTo>
                  <a:pt x="-48786" y="3111752"/>
                  <a:pt x="39859" y="3044701"/>
                  <a:pt x="0" y="2926801"/>
                </a:cubicBezTo>
                <a:cubicBezTo>
                  <a:pt x="-39859" y="2808901"/>
                  <a:pt x="19600" y="2498464"/>
                  <a:pt x="0" y="2288627"/>
                </a:cubicBezTo>
                <a:cubicBezTo>
                  <a:pt x="-19600" y="2078790"/>
                  <a:pt x="70103" y="1848497"/>
                  <a:pt x="0" y="1694464"/>
                </a:cubicBezTo>
                <a:cubicBezTo>
                  <a:pt x="-70103" y="1540431"/>
                  <a:pt x="8660" y="1226839"/>
                  <a:pt x="0" y="1056289"/>
                </a:cubicBezTo>
                <a:cubicBezTo>
                  <a:pt x="-8660" y="885740"/>
                  <a:pt x="49621" y="731235"/>
                  <a:pt x="0" y="594163"/>
                </a:cubicBezTo>
                <a:cubicBezTo>
                  <a:pt x="-49621" y="457091"/>
                  <a:pt x="23175" y="211855"/>
                  <a:pt x="0" y="0"/>
                </a:cubicBezTo>
                <a:close/>
              </a:path>
              <a:path w="2743199" h="4401205" stroke="0" extrusionOk="0">
                <a:moveTo>
                  <a:pt x="0" y="0"/>
                </a:moveTo>
                <a:cubicBezTo>
                  <a:pt x="178212" y="-47206"/>
                  <a:pt x="427127" y="19714"/>
                  <a:pt x="576072" y="0"/>
                </a:cubicBezTo>
                <a:cubicBezTo>
                  <a:pt x="725017" y="-19714"/>
                  <a:pt x="909447" y="30988"/>
                  <a:pt x="1124712" y="0"/>
                </a:cubicBezTo>
                <a:cubicBezTo>
                  <a:pt x="1339977" y="-30988"/>
                  <a:pt x="1535116" y="45695"/>
                  <a:pt x="1645919" y="0"/>
                </a:cubicBezTo>
                <a:cubicBezTo>
                  <a:pt x="1756722" y="-45695"/>
                  <a:pt x="1973348" y="18825"/>
                  <a:pt x="2112263" y="0"/>
                </a:cubicBezTo>
                <a:cubicBezTo>
                  <a:pt x="2251178" y="-18825"/>
                  <a:pt x="2438470" y="17480"/>
                  <a:pt x="2743199" y="0"/>
                </a:cubicBezTo>
                <a:cubicBezTo>
                  <a:pt x="2746536" y="225115"/>
                  <a:pt x="2714689" y="328552"/>
                  <a:pt x="2743199" y="462127"/>
                </a:cubicBezTo>
                <a:cubicBezTo>
                  <a:pt x="2771709" y="595702"/>
                  <a:pt x="2704579" y="779975"/>
                  <a:pt x="2743199" y="968265"/>
                </a:cubicBezTo>
                <a:cubicBezTo>
                  <a:pt x="2781819" y="1156555"/>
                  <a:pt x="2708521" y="1265919"/>
                  <a:pt x="2743199" y="1474404"/>
                </a:cubicBezTo>
                <a:cubicBezTo>
                  <a:pt x="2777877" y="1682889"/>
                  <a:pt x="2710356" y="1741667"/>
                  <a:pt x="2743199" y="1936530"/>
                </a:cubicBezTo>
                <a:cubicBezTo>
                  <a:pt x="2776042" y="2131393"/>
                  <a:pt x="2717911" y="2220605"/>
                  <a:pt x="2743199" y="2354645"/>
                </a:cubicBezTo>
                <a:cubicBezTo>
                  <a:pt x="2768487" y="2488686"/>
                  <a:pt x="2696901" y="2633491"/>
                  <a:pt x="2743199" y="2772759"/>
                </a:cubicBezTo>
                <a:cubicBezTo>
                  <a:pt x="2789497" y="2912027"/>
                  <a:pt x="2729358" y="3101286"/>
                  <a:pt x="2743199" y="3410934"/>
                </a:cubicBezTo>
                <a:cubicBezTo>
                  <a:pt x="2757040" y="3720583"/>
                  <a:pt x="2719804" y="4116671"/>
                  <a:pt x="2743199" y="4401205"/>
                </a:cubicBezTo>
                <a:cubicBezTo>
                  <a:pt x="2617928" y="4406100"/>
                  <a:pt x="2410394" y="4379565"/>
                  <a:pt x="2167127" y="4401205"/>
                </a:cubicBezTo>
                <a:cubicBezTo>
                  <a:pt x="1923860" y="4422845"/>
                  <a:pt x="1741465" y="4378060"/>
                  <a:pt x="1618487" y="4401205"/>
                </a:cubicBezTo>
                <a:cubicBezTo>
                  <a:pt x="1495509" y="4424350"/>
                  <a:pt x="1259535" y="4352695"/>
                  <a:pt x="1152144" y="4401205"/>
                </a:cubicBezTo>
                <a:cubicBezTo>
                  <a:pt x="1044753" y="4449715"/>
                  <a:pt x="880472" y="4386533"/>
                  <a:pt x="685800" y="4401205"/>
                </a:cubicBezTo>
                <a:cubicBezTo>
                  <a:pt x="491128" y="4415877"/>
                  <a:pt x="309673" y="4344975"/>
                  <a:pt x="0" y="4401205"/>
                </a:cubicBezTo>
                <a:cubicBezTo>
                  <a:pt x="-66145" y="4239291"/>
                  <a:pt x="11719" y="4069352"/>
                  <a:pt x="0" y="3807042"/>
                </a:cubicBezTo>
                <a:cubicBezTo>
                  <a:pt x="-11719" y="3544732"/>
                  <a:pt x="9917" y="3510517"/>
                  <a:pt x="0" y="3300904"/>
                </a:cubicBezTo>
                <a:cubicBezTo>
                  <a:pt x="-9917" y="3091291"/>
                  <a:pt x="60703" y="2919709"/>
                  <a:pt x="0" y="2794765"/>
                </a:cubicBezTo>
                <a:cubicBezTo>
                  <a:pt x="-60703" y="2669821"/>
                  <a:pt x="25752" y="2444739"/>
                  <a:pt x="0" y="2200603"/>
                </a:cubicBezTo>
                <a:cubicBezTo>
                  <a:pt x="-25752" y="1956467"/>
                  <a:pt x="45738" y="1804520"/>
                  <a:pt x="0" y="1694464"/>
                </a:cubicBezTo>
                <a:cubicBezTo>
                  <a:pt x="-45738" y="1584408"/>
                  <a:pt x="33364" y="1328939"/>
                  <a:pt x="0" y="1144313"/>
                </a:cubicBezTo>
                <a:cubicBezTo>
                  <a:pt x="-33364" y="959687"/>
                  <a:pt x="10309" y="780897"/>
                  <a:pt x="0" y="638175"/>
                </a:cubicBezTo>
                <a:cubicBezTo>
                  <a:pt x="-10309" y="495453"/>
                  <a:pt x="1761" y="199092"/>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669861839">
                  <a:prstGeom prst="rect">
                    <a:avLst/>
                  </a:prstGeom>
                  <ask:type>
                    <ask:lineSketchScribble/>
                  </ask:type>
                </ask:lineSketchStyleProps>
              </a:ext>
            </a:extLst>
          </a:ln>
        </p:spPr>
        <p:txBody>
          <a:bodyPr wrap="square" rtlCol="0">
            <a:spAutoFit/>
          </a:bodyPr>
          <a:lstStyle/>
          <a:p>
            <a:r>
              <a:rPr lang="en-GB" b="1" u="sng" dirty="0">
                <a:solidFill>
                  <a:srgbClr val="0070C0"/>
                </a:solidFill>
              </a:rPr>
              <a:t>Every day </a:t>
            </a:r>
            <a:r>
              <a:rPr lang="en-GB" b="1" dirty="0">
                <a:solidFill>
                  <a:srgbClr val="0070C0"/>
                </a:solidFill>
              </a:rPr>
              <a:t>your child needs to bring in their </a:t>
            </a:r>
            <a:r>
              <a:rPr lang="en-GB" b="1" dirty="0">
                <a:solidFill>
                  <a:srgbClr val="0070C0"/>
                </a:solidFill>
                <a:highlight>
                  <a:srgbClr val="FFFF00"/>
                </a:highlight>
              </a:rPr>
              <a:t>reading record </a:t>
            </a:r>
            <a:r>
              <a:rPr lang="en-GB" b="1" dirty="0">
                <a:solidFill>
                  <a:srgbClr val="0070C0"/>
                </a:solidFill>
              </a:rPr>
              <a:t>(signed by them or a grown up), </a:t>
            </a:r>
            <a:r>
              <a:rPr lang="en-GB" b="1" dirty="0">
                <a:solidFill>
                  <a:srgbClr val="0070C0"/>
                </a:solidFill>
                <a:highlight>
                  <a:srgbClr val="FFFF00"/>
                </a:highlight>
              </a:rPr>
              <a:t>reading book</a:t>
            </a:r>
            <a:r>
              <a:rPr lang="en-GB" b="1" dirty="0">
                <a:solidFill>
                  <a:srgbClr val="0070C0"/>
                </a:solidFill>
              </a:rPr>
              <a:t> and their </a:t>
            </a:r>
            <a:r>
              <a:rPr lang="en-GB" b="1" dirty="0">
                <a:solidFill>
                  <a:srgbClr val="0070C0"/>
                </a:solidFill>
                <a:highlight>
                  <a:srgbClr val="FFFF00"/>
                </a:highlight>
              </a:rPr>
              <a:t>home spelling book</a:t>
            </a:r>
            <a:r>
              <a:rPr lang="en-GB" b="1" dirty="0">
                <a:solidFill>
                  <a:srgbClr val="0070C0"/>
                </a:solidFill>
              </a:rPr>
              <a:t>.</a:t>
            </a:r>
          </a:p>
          <a:p>
            <a:endParaRPr lang="en-GB" dirty="0">
              <a:solidFill>
                <a:srgbClr val="0070C0"/>
              </a:solidFill>
            </a:endParaRPr>
          </a:p>
          <a:p>
            <a:r>
              <a:rPr lang="en-GB" b="1" u="sng" dirty="0">
                <a:solidFill>
                  <a:srgbClr val="0070C0"/>
                </a:solidFill>
              </a:rPr>
              <a:t>Tuesday</a:t>
            </a:r>
            <a:r>
              <a:rPr lang="en-GB" dirty="0">
                <a:solidFill>
                  <a:srgbClr val="0070C0"/>
                </a:solidFill>
              </a:rPr>
              <a:t>: Bring in </a:t>
            </a:r>
            <a:r>
              <a:rPr lang="en-GB" b="1" dirty="0">
                <a:solidFill>
                  <a:srgbClr val="0070C0"/>
                </a:solidFill>
                <a:highlight>
                  <a:srgbClr val="FFFF00"/>
                </a:highlight>
              </a:rPr>
              <a:t>sports kit </a:t>
            </a:r>
            <a:r>
              <a:rPr lang="en-GB" dirty="0">
                <a:solidFill>
                  <a:srgbClr val="0070C0"/>
                </a:solidFill>
              </a:rPr>
              <a:t>– plain white t-shirt and plain black shorts (can be left in school for the half term) and their </a:t>
            </a:r>
            <a:r>
              <a:rPr lang="en-GB" b="1" dirty="0">
                <a:solidFill>
                  <a:srgbClr val="0070C0"/>
                </a:solidFill>
                <a:highlight>
                  <a:srgbClr val="FFFF00"/>
                </a:highlight>
              </a:rPr>
              <a:t>completed homework</a:t>
            </a:r>
            <a:r>
              <a:rPr lang="en-GB" dirty="0">
                <a:solidFill>
                  <a:srgbClr val="0070C0"/>
                </a:solidFill>
              </a:rPr>
              <a:t>.</a:t>
            </a:r>
          </a:p>
          <a:p>
            <a:endParaRPr lang="en-GB" dirty="0">
              <a:solidFill>
                <a:srgbClr val="0070C0"/>
              </a:solidFill>
            </a:endParaRPr>
          </a:p>
          <a:p>
            <a:r>
              <a:rPr lang="en-GB" b="1" u="sng" dirty="0">
                <a:solidFill>
                  <a:srgbClr val="0070C0"/>
                </a:solidFill>
              </a:rPr>
              <a:t>Wednesday</a:t>
            </a:r>
            <a:r>
              <a:rPr lang="en-GB" dirty="0">
                <a:solidFill>
                  <a:srgbClr val="0070C0"/>
                </a:solidFill>
              </a:rPr>
              <a:t>: </a:t>
            </a:r>
            <a:r>
              <a:rPr lang="en-GB" b="1" dirty="0">
                <a:solidFill>
                  <a:srgbClr val="0070C0"/>
                </a:solidFill>
                <a:highlight>
                  <a:srgbClr val="FFFF00"/>
                </a:highlight>
              </a:rPr>
              <a:t>Spelling test </a:t>
            </a:r>
            <a:r>
              <a:rPr lang="en-GB" dirty="0">
                <a:solidFill>
                  <a:srgbClr val="0070C0"/>
                </a:solidFill>
              </a:rPr>
              <a:t>(results will be sent home, on Thursday) in their home spelling books, along with new spellings for the following week.</a:t>
            </a:r>
          </a:p>
          <a:p>
            <a:endParaRPr lang="en-GB" dirty="0">
              <a:solidFill>
                <a:srgbClr val="0070C0"/>
              </a:solidFill>
            </a:endParaRPr>
          </a:p>
          <a:p>
            <a:r>
              <a:rPr lang="en-GB" b="1" u="sng" dirty="0">
                <a:solidFill>
                  <a:srgbClr val="0070C0"/>
                </a:solidFill>
              </a:rPr>
              <a:t>Friday</a:t>
            </a:r>
            <a:r>
              <a:rPr lang="en-GB" dirty="0">
                <a:solidFill>
                  <a:srgbClr val="0070C0"/>
                </a:solidFill>
              </a:rPr>
              <a:t>: New homework (to be handed in on Tuesday).</a:t>
            </a:r>
          </a:p>
        </p:txBody>
      </p:sp>
      <p:sp>
        <p:nvSpPr>
          <p:cNvPr id="4" name="TextBox 3">
            <a:extLst>
              <a:ext uri="{FF2B5EF4-FFF2-40B4-BE49-F238E27FC236}">
                <a16:creationId xmlns:a16="http://schemas.microsoft.com/office/drawing/2014/main" id="{0C1637A9-8BEE-2A52-4E5D-F609D1D03867}"/>
              </a:ext>
            </a:extLst>
          </p:cNvPr>
          <p:cNvSpPr txBox="1"/>
          <p:nvPr/>
        </p:nvSpPr>
        <p:spPr>
          <a:xfrm>
            <a:off x="3470313" y="59470"/>
            <a:ext cx="5453350" cy="738664"/>
          </a:xfrm>
          <a:custGeom>
            <a:avLst/>
            <a:gdLst>
              <a:gd name="connsiteX0" fmla="*/ 0 w 5453350"/>
              <a:gd name="connsiteY0" fmla="*/ 0 h 738664"/>
              <a:gd name="connsiteX1" fmla="*/ 381735 w 5453350"/>
              <a:gd name="connsiteY1" fmla="*/ 0 h 738664"/>
              <a:gd name="connsiteX2" fmla="*/ 927070 w 5453350"/>
              <a:gd name="connsiteY2" fmla="*/ 0 h 738664"/>
              <a:gd name="connsiteX3" fmla="*/ 1308804 w 5453350"/>
              <a:gd name="connsiteY3" fmla="*/ 0 h 738664"/>
              <a:gd name="connsiteX4" fmla="*/ 1799606 w 5453350"/>
              <a:gd name="connsiteY4" fmla="*/ 0 h 738664"/>
              <a:gd name="connsiteX5" fmla="*/ 2399474 w 5453350"/>
              <a:gd name="connsiteY5" fmla="*/ 0 h 738664"/>
              <a:gd name="connsiteX6" fmla="*/ 2944809 w 5453350"/>
              <a:gd name="connsiteY6" fmla="*/ 0 h 738664"/>
              <a:gd name="connsiteX7" fmla="*/ 3435611 w 5453350"/>
              <a:gd name="connsiteY7" fmla="*/ 0 h 738664"/>
              <a:gd name="connsiteX8" fmla="*/ 4035479 w 5453350"/>
              <a:gd name="connsiteY8" fmla="*/ 0 h 738664"/>
              <a:gd name="connsiteX9" fmla="*/ 4417214 w 5453350"/>
              <a:gd name="connsiteY9" fmla="*/ 0 h 738664"/>
              <a:gd name="connsiteX10" fmla="*/ 5453350 w 5453350"/>
              <a:gd name="connsiteY10" fmla="*/ 0 h 738664"/>
              <a:gd name="connsiteX11" fmla="*/ 5453350 w 5453350"/>
              <a:gd name="connsiteY11" fmla="*/ 369332 h 738664"/>
              <a:gd name="connsiteX12" fmla="*/ 5453350 w 5453350"/>
              <a:gd name="connsiteY12" fmla="*/ 738664 h 738664"/>
              <a:gd name="connsiteX13" fmla="*/ 5017082 w 5453350"/>
              <a:gd name="connsiteY13" fmla="*/ 738664 h 738664"/>
              <a:gd name="connsiteX14" fmla="*/ 4526281 w 5453350"/>
              <a:gd name="connsiteY14" fmla="*/ 738664 h 738664"/>
              <a:gd name="connsiteX15" fmla="*/ 4035479 w 5453350"/>
              <a:gd name="connsiteY15" fmla="*/ 738664 h 738664"/>
              <a:gd name="connsiteX16" fmla="*/ 3544677 w 5453350"/>
              <a:gd name="connsiteY16" fmla="*/ 738664 h 738664"/>
              <a:gd name="connsiteX17" fmla="*/ 2999342 w 5453350"/>
              <a:gd name="connsiteY17" fmla="*/ 738664 h 738664"/>
              <a:gd name="connsiteX18" fmla="*/ 2508541 w 5453350"/>
              <a:gd name="connsiteY18" fmla="*/ 738664 h 738664"/>
              <a:gd name="connsiteX19" fmla="*/ 1963206 w 5453350"/>
              <a:gd name="connsiteY19" fmla="*/ 738664 h 738664"/>
              <a:gd name="connsiteX20" fmla="*/ 1472405 w 5453350"/>
              <a:gd name="connsiteY20" fmla="*/ 738664 h 738664"/>
              <a:gd name="connsiteX21" fmla="*/ 872536 w 5453350"/>
              <a:gd name="connsiteY21" fmla="*/ 738664 h 738664"/>
              <a:gd name="connsiteX22" fmla="*/ 490802 w 5453350"/>
              <a:gd name="connsiteY22" fmla="*/ 738664 h 738664"/>
              <a:gd name="connsiteX23" fmla="*/ 0 w 5453350"/>
              <a:gd name="connsiteY23" fmla="*/ 738664 h 738664"/>
              <a:gd name="connsiteX24" fmla="*/ 0 w 5453350"/>
              <a:gd name="connsiteY24" fmla="*/ 384105 h 738664"/>
              <a:gd name="connsiteX25" fmla="*/ 0 w 5453350"/>
              <a:gd name="connsiteY25" fmla="*/ 0 h 73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453350" h="738664" fill="none" extrusionOk="0">
                <a:moveTo>
                  <a:pt x="0" y="0"/>
                </a:moveTo>
                <a:cubicBezTo>
                  <a:pt x="182387" y="-11283"/>
                  <a:pt x="257128" y="18546"/>
                  <a:pt x="381735" y="0"/>
                </a:cubicBezTo>
                <a:cubicBezTo>
                  <a:pt x="506342" y="-18546"/>
                  <a:pt x="710894" y="58525"/>
                  <a:pt x="927070" y="0"/>
                </a:cubicBezTo>
                <a:cubicBezTo>
                  <a:pt x="1143247" y="-58525"/>
                  <a:pt x="1151101" y="28640"/>
                  <a:pt x="1308804" y="0"/>
                </a:cubicBezTo>
                <a:cubicBezTo>
                  <a:pt x="1466507" y="-28640"/>
                  <a:pt x="1638783" y="24587"/>
                  <a:pt x="1799606" y="0"/>
                </a:cubicBezTo>
                <a:cubicBezTo>
                  <a:pt x="1960429" y="-24587"/>
                  <a:pt x="2234724" y="12685"/>
                  <a:pt x="2399474" y="0"/>
                </a:cubicBezTo>
                <a:cubicBezTo>
                  <a:pt x="2564224" y="-12685"/>
                  <a:pt x="2800647" y="12544"/>
                  <a:pt x="2944809" y="0"/>
                </a:cubicBezTo>
                <a:cubicBezTo>
                  <a:pt x="3088972" y="-12544"/>
                  <a:pt x="3333305" y="29008"/>
                  <a:pt x="3435611" y="0"/>
                </a:cubicBezTo>
                <a:cubicBezTo>
                  <a:pt x="3537917" y="-29008"/>
                  <a:pt x="3826204" y="47939"/>
                  <a:pt x="4035479" y="0"/>
                </a:cubicBezTo>
                <a:cubicBezTo>
                  <a:pt x="4244754" y="-47939"/>
                  <a:pt x="4236009" y="31514"/>
                  <a:pt x="4417214" y="0"/>
                </a:cubicBezTo>
                <a:cubicBezTo>
                  <a:pt x="4598420" y="-31514"/>
                  <a:pt x="4985028" y="5699"/>
                  <a:pt x="5453350" y="0"/>
                </a:cubicBezTo>
                <a:cubicBezTo>
                  <a:pt x="5478346" y="78243"/>
                  <a:pt x="5416066" y="189272"/>
                  <a:pt x="5453350" y="369332"/>
                </a:cubicBezTo>
                <a:cubicBezTo>
                  <a:pt x="5490634" y="549392"/>
                  <a:pt x="5444336" y="659145"/>
                  <a:pt x="5453350" y="738664"/>
                </a:cubicBezTo>
                <a:cubicBezTo>
                  <a:pt x="5259191" y="761262"/>
                  <a:pt x="5191461" y="724269"/>
                  <a:pt x="5017082" y="738664"/>
                </a:cubicBezTo>
                <a:cubicBezTo>
                  <a:pt x="4842703" y="753059"/>
                  <a:pt x="4764221" y="738145"/>
                  <a:pt x="4526281" y="738664"/>
                </a:cubicBezTo>
                <a:cubicBezTo>
                  <a:pt x="4288341" y="739183"/>
                  <a:pt x="4216745" y="711979"/>
                  <a:pt x="4035479" y="738664"/>
                </a:cubicBezTo>
                <a:cubicBezTo>
                  <a:pt x="3854213" y="765349"/>
                  <a:pt x="3672360" y="702425"/>
                  <a:pt x="3544677" y="738664"/>
                </a:cubicBezTo>
                <a:cubicBezTo>
                  <a:pt x="3416994" y="774903"/>
                  <a:pt x="3129347" y="700511"/>
                  <a:pt x="2999342" y="738664"/>
                </a:cubicBezTo>
                <a:cubicBezTo>
                  <a:pt x="2869337" y="776817"/>
                  <a:pt x="2710248" y="710136"/>
                  <a:pt x="2508541" y="738664"/>
                </a:cubicBezTo>
                <a:cubicBezTo>
                  <a:pt x="2306834" y="767192"/>
                  <a:pt x="2129724" y="697884"/>
                  <a:pt x="1963206" y="738664"/>
                </a:cubicBezTo>
                <a:cubicBezTo>
                  <a:pt x="1796689" y="779444"/>
                  <a:pt x="1612872" y="700597"/>
                  <a:pt x="1472405" y="738664"/>
                </a:cubicBezTo>
                <a:cubicBezTo>
                  <a:pt x="1331938" y="776731"/>
                  <a:pt x="1094257" y="715158"/>
                  <a:pt x="872536" y="738664"/>
                </a:cubicBezTo>
                <a:cubicBezTo>
                  <a:pt x="650815" y="762170"/>
                  <a:pt x="591028" y="711339"/>
                  <a:pt x="490802" y="738664"/>
                </a:cubicBezTo>
                <a:cubicBezTo>
                  <a:pt x="390576" y="765989"/>
                  <a:pt x="115377" y="714259"/>
                  <a:pt x="0" y="738664"/>
                </a:cubicBezTo>
                <a:cubicBezTo>
                  <a:pt x="-3953" y="587392"/>
                  <a:pt x="25017" y="511620"/>
                  <a:pt x="0" y="384105"/>
                </a:cubicBezTo>
                <a:cubicBezTo>
                  <a:pt x="-25017" y="256590"/>
                  <a:pt x="16812" y="165370"/>
                  <a:pt x="0" y="0"/>
                </a:cubicBezTo>
                <a:close/>
              </a:path>
              <a:path w="5453350" h="738664" stroke="0" extrusionOk="0">
                <a:moveTo>
                  <a:pt x="0" y="0"/>
                </a:moveTo>
                <a:cubicBezTo>
                  <a:pt x="148595" y="-57232"/>
                  <a:pt x="368734" y="50551"/>
                  <a:pt x="490802" y="0"/>
                </a:cubicBezTo>
                <a:cubicBezTo>
                  <a:pt x="612870" y="-50551"/>
                  <a:pt x="779661" y="20115"/>
                  <a:pt x="872536" y="0"/>
                </a:cubicBezTo>
                <a:cubicBezTo>
                  <a:pt x="965411" y="-20115"/>
                  <a:pt x="1216924" y="33379"/>
                  <a:pt x="1472405" y="0"/>
                </a:cubicBezTo>
                <a:cubicBezTo>
                  <a:pt x="1727886" y="-33379"/>
                  <a:pt x="1749110" y="36467"/>
                  <a:pt x="1908673" y="0"/>
                </a:cubicBezTo>
                <a:cubicBezTo>
                  <a:pt x="2068236" y="-36467"/>
                  <a:pt x="2382894" y="54531"/>
                  <a:pt x="2563075" y="0"/>
                </a:cubicBezTo>
                <a:cubicBezTo>
                  <a:pt x="2743256" y="-54531"/>
                  <a:pt x="3048943" y="70346"/>
                  <a:pt x="3217477" y="0"/>
                </a:cubicBezTo>
                <a:cubicBezTo>
                  <a:pt x="3386011" y="-70346"/>
                  <a:pt x="3535189" y="21174"/>
                  <a:pt x="3817345" y="0"/>
                </a:cubicBezTo>
                <a:cubicBezTo>
                  <a:pt x="4099501" y="-21174"/>
                  <a:pt x="4110751" y="39092"/>
                  <a:pt x="4253613" y="0"/>
                </a:cubicBezTo>
                <a:cubicBezTo>
                  <a:pt x="4396475" y="-39092"/>
                  <a:pt x="4665333" y="45099"/>
                  <a:pt x="4798948" y="0"/>
                </a:cubicBezTo>
                <a:cubicBezTo>
                  <a:pt x="4932564" y="-45099"/>
                  <a:pt x="5172739" y="7516"/>
                  <a:pt x="5453350" y="0"/>
                </a:cubicBezTo>
                <a:cubicBezTo>
                  <a:pt x="5458150" y="181317"/>
                  <a:pt x="5433799" y="245244"/>
                  <a:pt x="5453350" y="384105"/>
                </a:cubicBezTo>
                <a:cubicBezTo>
                  <a:pt x="5472901" y="522967"/>
                  <a:pt x="5423722" y="638268"/>
                  <a:pt x="5453350" y="738664"/>
                </a:cubicBezTo>
                <a:cubicBezTo>
                  <a:pt x="5355238" y="779729"/>
                  <a:pt x="5162002" y="694117"/>
                  <a:pt x="5071616" y="738664"/>
                </a:cubicBezTo>
                <a:cubicBezTo>
                  <a:pt x="4981230" y="783211"/>
                  <a:pt x="4666766" y="719376"/>
                  <a:pt x="4417214" y="738664"/>
                </a:cubicBezTo>
                <a:cubicBezTo>
                  <a:pt x="4167662" y="757952"/>
                  <a:pt x="4099416" y="672872"/>
                  <a:pt x="3817345" y="738664"/>
                </a:cubicBezTo>
                <a:cubicBezTo>
                  <a:pt x="3535274" y="804456"/>
                  <a:pt x="3562381" y="712374"/>
                  <a:pt x="3435611" y="738664"/>
                </a:cubicBezTo>
                <a:cubicBezTo>
                  <a:pt x="3308841" y="764954"/>
                  <a:pt x="3098314" y="712594"/>
                  <a:pt x="2835742" y="738664"/>
                </a:cubicBezTo>
                <a:cubicBezTo>
                  <a:pt x="2573170" y="764734"/>
                  <a:pt x="2517616" y="705468"/>
                  <a:pt x="2290407" y="738664"/>
                </a:cubicBezTo>
                <a:cubicBezTo>
                  <a:pt x="2063199" y="771860"/>
                  <a:pt x="1887914" y="718188"/>
                  <a:pt x="1690539" y="738664"/>
                </a:cubicBezTo>
                <a:cubicBezTo>
                  <a:pt x="1493164" y="759140"/>
                  <a:pt x="1320533" y="704969"/>
                  <a:pt x="1090670" y="738664"/>
                </a:cubicBezTo>
                <a:cubicBezTo>
                  <a:pt x="860807" y="772359"/>
                  <a:pt x="750735" y="713216"/>
                  <a:pt x="654402" y="738664"/>
                </a:cubicBezTo>
                <a:cubicBezTo>
                  <a:pt x="558069" y="764112"/>
                  <a:pt x="283791" y="705982"/>
                  <a:pt x="0" y="738664"/>
                </a:cubicBezTo>
                <a:cubicBezTo>
                  <a:pt x="-25424" y="642255"/>
                  <a:pt x="20452" y="494721"/>
                  <a:pt x="0" y="369332"/>
                </a:cubicBezTo>
                <a:cubicBezTo>
                  <a:pt x="-20452" y="243943"/>
                  <a:pt x="40777" y="142441"/>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186367415">
                  <a:prstGeom prst="rect">
                    <a:avLst/>
                  </a:prstGeom>
                  <ask:type>
                    <ask:lineSketchScribble/>
                  </ask:type>
                </ask:lineSketchStyleProps>
              </a:ext>
            </a:extLst>
          </a:ln>
        </p:spPr>
        <p:txBody>
          <a:bodyPr wrap="square" rtlCol="0">
            <a:spAutoFit/>
          </a:bodyPr>
          <a:lstStyle/>
          <a:p>
            <a:r>
              <a:rPr lang="en-GB" dirty="0">
                <a:solidFill>
                  <a:srgbClr val="0070C0"/>
                </a:solidFill>
              </a:rPr>
              <a:t>Along with other staff members working with our class, I am looking forward to getting to know your children and working with you help your child reach their potential. Mrs Pugh.</a:t>
            </a:r>
          </a:p>
        </p:txBody>
      </p:sp>
      <p:sp>
        <p:nvSpPr>
          <p:cNvPr id="5" name="TextBox 4">
            <a:extLst>
              <a:ext uri="{FF2B5EF4-FFF2-40B4-BE49-F238E27FC236}">
                <a16:creationId xmlns:a16="http://schemas.microsoft.com/office/drawing/2014/main" id="{536A6FB7-6CE1-8205-5580-1DA375E6A7C1}"/>
              </a:ext>
            </a:extLst>
          </p:cNvPr>
          <p:cNvSpPr txBox="1"/>
          <p:nvPr/>
        </p:nvSpPr>
        <p:spPr>
          <a:xfrm>
            <a:off x="2827385" y="839569"/>
            <a:ext cx="2326395" cy="2754217"/>
          </a:xfrm>
          <a:custGeom>
            <a:avLst/>
            <a:gdLst>
              <a:gd name="connsiteX0" fmla="*/ 0 w 2326395"/>
              <a:gd name="connsiteY0" fmla="*/ 0 h 2754217"/>
              <a:gd name="connsiteX1" fmla="*/ 558335 w 2326395"/>
              <a:gd name="connsiteY1" fmla="*/ 0 h 2754217"/>
              <a:gd name="connsiteX2" fmla="*/ 1116670 w 2326395"/>
              <a:gd name="connsiteY2" fmla="*/ 0 h 2754217"/>
              <a:gd name="connsiteX3" fmla="*/ 1675004 w 2326395"/>
              <a:gd name="connsiteY3" fmla="*/ 0 h 2754217"/>
              <a:gd name="connsiteX4" fmla="*/ 2326395 w 2326395"/>
              <a:gd name="connsiteY4" fmla="*/ 0 h 2754217"/>
              <a:gd name="connsiteX5" fmla="*/ 2326395 w 2326395"/>
              <a:gd name="connsiteY5" fmla="*/ 550843 h 2754217"/>
              <a:gd name="connsiteX6" fmla="*/ 2326395 w 2326395"/>
              <a:gd name="connsiteY6" fmla="*/ 1129229 h 2754217"/>
              <a:gd name="connsiteX7" fmla="*/ 2326395 w 2326395"/>
              <a:gd name="connsiteY7" fmla="*/ 1707615 h 2754217"/>
              <a:gd name="connsiteX8" fmla="*/ 2326395 w 2326395"/>
              <a:gd name="connsiteY8" fmla="*/ 2230916 h 2754217"/>
              <a:gd name="connsiteX9" fmla="*/ 2326395 w 2326395"/>
              <a:gd name="connsiteY9" fmla="*/ 2754217 h 2754217"/>
              <a:gd name="connsiteX10" fmla="*/ 1768060 w 2326395"/>
              <a:gd name="connsiteY10" fmla="*/ 2754217 h 2754217"/>
              <a:gd name="connsiteX11" fmla="*/ 1139934 w 2326395"/>
              <a:gd name="connsiteY11" fmla="*/ 2754217 h 2754217"/>
              <a:gd name="connsiteX12" fmla="*/ 604863 w 2326395"/>
              <a:gd name="connsiteY12" fmla="*/ 2754217 h 2754217"/>
              <a:gd name="connsiteX13" fmla="*/ 0 w 2326395"/>
              <a:gd name="connsiteY13" fmla="*/ 2754217 h 2754217"/>
              <a:gd name="connsiteX14" fmla="*/ 0 w 2326395"/>
              <a:gd name="connsiteY14" fmla="*/ 2258458 h 2754217"/>
              <a:gd name="connsiteX15" fmla="*/ 0 w 2326395"/>
              <a:gd name="connsiteY15" fmla="*/ 1762699 h 2754217"/>
              <a:gd name="connsiteX16" fmla="*/ 0 w 2326395"/>
              <a:gd name="connsiteY16" fmla="*/ 1266940 h 2754217"/>
              <a:gd name="connsiteX17" fmla="*/ 0 w 2326395"/>
              <a:gd name="connsiteY17" fmla="*/ 743639 h 2754217"/>
              <a:gd name="connsiteX18" fmla="*/ 0 w 2326395"/>
              <a:gd name="connsiteY18" fmla="*/ 0 h 2754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26395" h="2754217" fill="none" extrusionOk="0">
                <a:moveTo>
                  <a:pt x="0" y="0"/>
                </a:moveTo>
                <a:cubicBezTo>
                  <a:pt x="237591" y="-54729"/>
                  <a:pt x="361006" y="1615"/>
                  <a:pt x="558335" y="0"/>
                </a:cubicBezTo>
                <a:cubicBezTo>
                  <a:pt x="755665" y="-1615"/>
                  <a:pt x="894083" y="24399"/>
                  <a:pt x="1116670" y="0"/>
                </a:cubicBezTo>
                <a:cubicBezTo>
                  <a:pt x="1339258" y="-24399"/>
                  <a:pt x="1534503" y="60562"/>
                  <a:pt x="1675004" y="0"/>
                </a:cubicBezTo>
                <a:cubicBezTo>
                  <a:pt x="1815505" y="-60562"/>
                  <a:pt x="2122650" y="22229"/>
                  <a:pt x="2326395" y="0"/>
                </a:cubicBezTo>
                <a:cubicBezTo>
                  <a:pt x="2365841" y="234246"/>
                  <a:pt x="2316092" y="308742"/>
                  <a:pt x="2326395" y="550843"/>
                </a:cubicBezTo>
                <a:cubicBezTo>
                  <a:pt x="2336698" y="792944"/>
                  <a:pt x="2258047" y="885576"/>
                  <a:pt x="2326395" y="1129229"/>
                </a:cubicBezTo>
                <a:cubicBezTo>
                  <a:pt x="2394743" y="1372882"/>
                  <a:pt x="2279757" y="1528144"/>
                  <a:pt x="2326395" y="1707615"/>
                </a:cubicBezTo>
                <a:cubicBezTo>
                  <a:pt x="2373033" y="1887086"/>
                  <a:pt x="2309639" y="2021342"/>
                  <a:pt x="2326395" y="2230916"/>
                </a:cubicBezTo>
                <a:cubicBezTo>
                  <a:pt x="2343151" y="2440490"/>
                  <a:pt x="2272396" y="2596914"/>
                  <a:pt x="2326395" y="2754217"/>
                </a:cubicBezTo>
                <a:cubicBezTo>
                  <a:pt x="2130169" y="2811884"/>
                  <a:pt x="1920911" y="2737619"/>
                  <a:pt x="1768060" y="2754217"/>
                </a:cubicBezTo>
                <a:cubicBezTo>
                  <a:pt x="1615209" y="2770815"/>
                  <a:pt x="1273246" y="2739987"/>
                  <a:pt x="1139934" y="2754217"/>
                </a:cubicBezTo>
                <a:cubicBezTo>
                  <a:pt x="1006622" y="2768447"/>
                  <a:pt x="763138" y="2743869"/>
                  <a:pt x="604863" y="2754217"/>
                </a:cubicBezTo>
                <a:cubicBezTo>
                  <a:pt x="446588" y="2764565"/>
                  <a:pt x="227477" y="2691900"/>
                  <a:pt x="0" y="2754217"/>
                </a:cubicBezTo>
                <a:cubicBezTo>
                  <a:pt x="-13767" y="2514810"/>
                  <a:pt x="41027" y="2435259"/>
                  <a:pt x="0" y="2258458"/>
                </a:cubicBezTo>
                <a:cubicBezTo>
                  <a:pt x="-41027" y="2081657"/>
                  <a:pt x="27794" y="1889442"/>
                  <a:pt x="0" y="1762699"/>
                </a:cubicBezTo>
                <a:cubicBezTo>
                  <a:pt x="-27794" y="1635956"/>
                  <a:pt x="6914" y="1389734"/>
                  <a:pt x="0" y="1266940"/>
                </a:cubicBezTo>
                <a:cubicBezTo>
                  <a:pt x="-6914" y="1144146"/>
                  <a:pt x="46632" y="966969"/>
                  <a:pt x="0" y="743639"/>
                </a:cubicBezTo>
                <a:cubicBezTo>
                  <a:pt x="-46632" y="520309"/>
                  <a:pt x="77059" y="286044"/>
                  <a:pt x="0" y="0"/>
                </a:cubicBezTo>
                <a:close/>
              </a:path>
              <a:path w="2326395" h="2754217" stroke="0" extrusionOk="0">
                <a:moveTo>
                  <a:pt x="0" y="0"/>
                </a:moveTo>
                <a:cubicBezTo>
                  <a:pt x="289166" y="-38769"/>
                  <a:pt x="364207" y="20787"/>
                  <a:pt x="604863" y="0"/>
                </a:cubicBezTo>
                <a:cubicBezTo>
                  <a:pt x="845519" y="-20787"/>
                  <a:pt x="999662" y="40453"/>
                  <a:pt x="1186461" y="0"/>
                </a:cubicBezTo>
                <a:cubicBezTo>
                  <a:pt x="1373260" y="-40453"/>
                  <a:pt x="1474405" y="14515"/>
                  <a:pt x="1744796" y="0"/>
                </a:cubicBezTo>
                <a:cubicBezTo>
                  <a:pt x="2015187" y="-14515"/>
                  <a:pt x="2061485" y="26773"/>
                  <a:pt x="2326395" y="0"/>
                </a:cubicBezTo>
                <a:cubicBezTo>
                  <a:pt x="2364159" y="131022"/>
                  <a:pt x="2285020" y="303218"/>
                  <a:pt x="2326395" y="468217"/>
                </a:cubicBezTo>
                <a:cubicBezTo>
                  <a:pt x="2367770" y="633216"/>
                  <a:pt x="2279596" y="758744"/>
                  <a:pt x="2326395" y="1019060"/>
                </a:cubicBezTo>
                <a:cubicBezTo>
                  <a:pt x="2373194" y="1279376"/>
                  <a:pt x="2301672" y="1353735"/>
                  <a:pt x="2326395" y="1542362"/>
                </a:cubicBezTo>
                <a:cubicBezTo>
                  <a:pt x="2351118" y="1730989"/>
                  <a:pt x="2312277" y="1862808"/>
                  <a:pt x="2326395" y="2065663"/>
                </a:cubicBezTo>
                <a:cubicBezTo>
                  <a:pt x="2340513" y="2268518"/>
                  <a:pt x="2322621" y="2588916"/>
                  <a:pt x="2326395" y="2754217"/>
                </a:cubicBezTo>
                <a:cubicBezTo>
                  <a:pt x="2178057" y="2767584"/>
                  <a:pt x="2057615" y="2741370"/>
                  <a:pt x="1814588" y="2754217"/>
                </a:cubicBezTo>
                <a:cubicBezTo>
                  <a:pt x="1571561" y="2767064"/>
                  <a:pt x="1400067" y="2737651"/>
                  <a:pt x="1232989" y="2754217"/>
                </a:cubicBezTo>
                <a:cubicBezTo>
                  <a:pt x="1065911" y="2770783"/>
                  <a:pt x="846963" y="2732692"/>
                  <a:pt x="674655" y="2754217"/>
                </a:cubicBezTo>
                <a:cubicBezTo>
                  <a:pt x="502347" y="2775742"/>
                  <a:pt x="226685" y="2679613"/>
                  <a:pt x="0" y="2754217"/>
                </a:cubicBezTo>
                <a:cubicBezTo>
                  <a:pt x="-13249" y="2608050"/>
                  <a:pt x="33451" y="2428699"/>
                  <a:pt x="0" y="2230916"/>
                </a:cubicBezTo>
                <a:cubicBezTo>
                  <a:pt x="-33451" y="2033133"/>
                  <a:pt x="45085" y="1936566"/>
                  <a:pt x="0" y="1735157"/>
                </a:cubicBezTo>
                <a:cubicBezTo>
                  <a:pt x="-45085" y="1533748"/>
                  <a:pt x="42914" y="1300039"/>
                  <a:pt x="0" y="1129229"/>
                </a:cubicBezTo>
                <a:cubicBezTo>
                  <a:pt x="-42914" y="958419"/>
                  <a:pt x="23111" y="802947"/>
                  <a:pt x="0" y="605928"/>
                </a:cubicBezTo>
                <a:cubicBezTo>
                  <a:pt x="-23111" y="408909"/>
                  <a:pt x="33870" y="122143"/>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669861839">
                  <a:prstGeom prst="rect">
                    <a:avLst/>
                  </a:prstGeom>
                  <ask:type>
                    <ask:lineSketchScribble/>
                  </ask:type>
                </ask:lineSketchStyleProps>
              </a:ext>
            </a:extLst>
          </a:ln>
        </p:spPr>
        <p:txBody>
          <a:bodyPr wrap="square" rtlCol="0">
            <a:spAutoFit/>
          </a:bodyPr>
          <a:lstStyle/>
          <a:p>
            <a:r>
              <a:rPr lang="en-GB" b="1" dirty="0">
                <a:solidFill>
                  <a:srgbClr val="0070C0"/>
                </a:solidFill>
              </a:rPr>
              <a:t>Literacy</a:t>
            </a:r>
          </a:p>
          <a:p>
            <a:endParaRPr lang="en-GB" b="1" dirty="0">
              <a:solidFill>
                <a:srgbClr val="0070C0"/>
              </a:solidFill>
            </a:endParaRPr>
          </a:p>
          <a:p>
            <a:r>
              <a:rPr lang="en-GB" dirty="0">
                <a:solidFill>
                  <a:srgbClr val="0070C0"/>
                </a:solidFill>
              </a:rPr>
              <a:t>Working with the text The Lion the Witch and the Wardrobe, the children will write their own innovated stories and create their own mythical creature. They will then explore the Legend of Gellert and </a:t>
            </a:r>
            <a:r>
              <a:rPr lang="en-GB" dirty="0" err="1">
                <a:solidFill>
                  <a:srgbClr val="0070C0"/>
                </a:solidFill>
              </a:rPr>
              <a:t>Beowolf</a:t>
            </a:r>
            <a:r>
              <a:rPr lang="en-GB" dirty="0">
                <a:solidFill>
                  <a:srgbClr val="0070C0"/>
                </a:solidFill>
              </a:rPr>
              <a:t> to devise their own legend.</a:t>
            </a:r>
          </a:p>
        </p:txBody>
      </p:sp>
      <p:sp>
        <p:nvSpPr>
          <p:cNvPr id="6" name="TextBox 5">
            <a:extLst>
              <a:ext uri="{FF2B5EF4-FFF2-40B4-BE49-F238E27FC236}">
                <a16:creationId xmlns:a16="http://schemas.microsoft.com/office/drawing/2014/main" id="{E430DD37-0C6D-1AAC-0430-56F122E3C565}"/>
              </a:ext>
            </a:extLst>
          </p:cNvPr>
          <p:cNvSpPr txBox="1"/>
          <p:nvPr/>
        </p:nvSpPr>
        <p:spPr>
          <a:xfrm>
            <a:off x="5310130" y="839569"/>
            <a:ext cx="3833870" cy="2754217"/>
          </a:xfrm>
          <a:custGeom>
            <a:avLst/>
            <a:gdLst>
              <a:gd name="connsiteX0" fmla="*/ 0 w 3833870"/>
              <a:gd name="connsiteY0" fmla="*/ 0 h 2754217"/>
              <a:gd name="connsiteX1" fmla="*/ 509357 w 3833870"/>
              <a:gd name="connsiteY1" fmla="*/ 0 h 2754217"/>
              <a:gd name="connsiteX2" fmla="*/ 1057053 w 3833870"/>
              <a:gd name="connsiteY2" fmla="*/ 0 h 2754217"/>
              <a:gd name="connsiteX3" fmla="*/ 1643087 w 3833870"/>
              <a:gd name="connsiteY3" fmla="*/ 0 h 2754217"/>
              <a:gd name="connsiteX4" fmla="*/ 2190783 w 3833870"/>
              <a:gd name="connsiteY4" fmla="*/ 0 h 2754217"/>
              <a:gd name="connsiteX5" fmla="*/ 2776817 w 3833870"/>
              <a:gd name="connsiteY5" fmla="*/ 0 h 2754217"/>
              <a:gd name="connsiteX6" fmla="*/ 3362852 w 3833870"/>
              <a:gd name="connsiteY6" fmla="*/ 0 h 2754217"/>
              <a:gd name="connsiteX7" fmla="*/ 3833870 w 3833870"/>
              <a:gd name="connsiteY7" fmla="*/ 0 h 2754217"/>
              <a:gd name="connsiteX8" fmla="*/ 3833870 w 3833870"/>
              <a:gd name="connsiteY8" fmla="*/ 495759 h 2754217"/>
              <a:gd name="connsiteX9" fmla="*/ 3833870 w 3833870"/>
              <a:gd name="connsiteY9" fmla="*/ 991518 h 2754217"/>
              <a:gd name="connsiteX10" fmla="*/ 3833870 w 3833870"/>
              <a:gd name="connsiteY10" fmla="*/ 1487277 h 2754217"/>
              <a:gd name="connsiteX11" fmla="*/ 3833870 w 3833870"/>
              <a:gd name="connsiteY11" fmla="*/ 2010578 h 2754217"/>
              <a:gd name="connsiteX12" fmla="*/ 3833870 w 3833870"/>
              <a:gd name="connsiteY12" fmla="*/ 2754217 h 2754217"/>
              <a:gd name="connsiteX13" fmla="*/ 3286174 w 3833870"/>
              <a:gd name="connsiteY13" fmla="*/ 2754217 h 2754217"/>
              <a:gd name="connsiteX14" fmla="*/ 2776817 w 3833870"/>
              <a:gd name="connsiteY14" fmla="*/ 2754217 h 2754217"/>
              <a:gd name="connsiteX15" fmla="*/ 2229122 w 3833870"/>
              <a:gd name="connsiteY15" fmla="*/ 2754217 h 2754217"/>
              <a:gd name="connsiteX16" fmla="*/ 1719765 w 3833870"/>
              <a:gd name="connsiteY16" fmla="*/ 2754217 h 2754217"/>
              <a:gd name="connsiteX17" fmla="*/ 1248746 w 3833870"/>
              <a:gd name="connsiteY17" fmla="*/ 2754217 h 2754217"/>
              <a:gd name="connsiteX18" fmla="*/ 662712 w 3833870"/>
              <a:gd name="connsiteY18" fmla="*/ 2754217 h 2754217"/>
              <a:gd name="connsiteX19" fmla="*/ 0 w 3833870"/>
              <a:gd name="connsiteY19" fmla="*/ 2754217 h 2754217"/>
              <a:gd name="connsiteX20" fmla="*/ 0 w 3833870"/>
              <a:gd name="connsiteY20" fmla="*/ 2286000 h 2754217"/>
              <a:gd name="connsiteX21" fmla="*/ 0 w 3833870"/>
              <a:gd name="connsiteY21" fmla="*/ 1680072 h 2754217"/>
              <a:gd name="connsiteX22" fmla="*/ 0 w 3833870"/>
              <a:gd name="connsiteY22" fmla="*/ 1129229 h 2754217"/>
              <a:gd name="connsiteX23" fmla="*/ 0 w 3833870"/>
              <a:gd name="connsiteY23" fmla="*/ 578386 h 2754217"/>
              <a:gd name="connsiteX24" fmla="*/ 0 w 3833870"/>
              <a:gd name="connsiteY24" fmla="*/ 0 h 2754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33870" h="2754217" fill="none" extrusionOk="0">
                <a:moveTo>
                  <a:pt x="0" y="0"/>
                </a:moveTo>
                <a:cubicBezTo>
                  <a:pt x="196949" y="-7995"/>
                  <a:pt x="254712" y="26962"/>
                  <a:pt x="509357" y="0"/>
                </a:cubicBezTo>
                <a:cubicBezTo>
                  <a:pt x="764002" y="-26962"/>
                  <a:pt x="863282" y="13887"/>
                  <a:pt x="1057053" y="0"/>
                </a:cubicBezTo>
                <a:cubicBezTo>
                  <a:pt x="1250824" y="-13887"/>
                  <a:pt x="1476556" y="17677"/>
                  <a:pt x="1643087" y="0"/>
                </a:cubicBezTo>
                <a:cubicBezTo>
                  <a:pt x="1809618" y="-17677"/>
                  <a:pt x="1917128" y="31715"/>
                  <a:pt x="2190783" y="0"/>
                </a:cubicBezTo>
                <a:cubicBezTo>
                  <a:pt x="2464438" y="-31715"/>
                  <a:pt x="2534741" y="62399"/>
                  <a:pt x="2776817" y="0"/>
                </a:cubicBezTo>
                <a:cubicBezTo>
                  <a:pt x="3018893" y="-62399"/>
                  <a:pt x="3222671" y="34662"/>
                  <a:pt x="3362852" y="0"/>
                </a:cubicBezTo>
                <a:cubicBezTo>
                  <a:pt x="3503034" y="-34662"/>
                  <a:pt x="3690431" y="31705"/>
                  <a:pt x="3833870" y="0"/>
                </a:cubicBezTo>
                <a:cubicBezTo>
                  <a:pt x="3858076" y="221169"/>
                  <a:pt x="3794614" y="349622"/>
                  <a:pt x="3833870" y="495759"/>
                </a:cubicBezTo>
                <a:cubicBezTo>
                  <a:pt x="3873126" y="641896"/>
                  <a:pt x="3811512" y="774285"/>
                  <a:pt x="3833870" y="991518"/>
                </a:cubicBezTo>
                <a:cubicBezTo>
                  <a:pt x="3856228" y="1208751"/>
                  <a:pt x="3785227" y="1247621"/>
                  <a:pt x="3833870" y="1487277"/>
                </a:cubicBezTo>
                <a:cubicBezTo>
                  <a:pt x="3882513" y="1726933"/>
                  <a:pt x="3803327" y="1769939"/>
                  <a:pt x="3833870" y="2010578"/>
                </a:cubicBezTo>
                <a:cubicBezTo>
                  <a:pt x="3864413" y="2251217"/>
                  <a:pt x="3754105" y="2571895"/>
                  <a:pt x="3833870" y="2754217"/>
                </a:cubicBezTo>
                <a:cubicBezTo>
                  <a:pt x="3593296" y="2798863"/>
                  <a:pt x="3544570" y="2748493"/>
                  <a:pt x="3286174" y="2754217"/>
                </a:cubicBezTo>
                <a:cubicBezTo>
                  <a:pt x="3027778" y="2759941"/>
                  <a:pt x="2946934" y="2720357"/>
                  <a:pt x="2776817" y="2754217"/>
                </a:cubicBezTo>
                <a:cubicBezTo>
                  <a:pt x="2606700" y="2788077"/>
                  <a:pt x="2409834" y="2751091"/>
                  <a:pt x="2229122" y="2754217"/>
                </a:cubicBezTo>
                <a:cubicBezTo>
                  <a:pt x="2048411" y="2757343"/>
                  <a:pt x="1959990" y="2732409"/>
                  <a:pt x="1719765" y="2754217"/>
                </a:cubicBezTo>
                <a:cubicBezTo>
                  <a:pt x="1479540" y="2776025"/>
                  <a:pt x="1459922" y="2701119"/>
                  <a:pt x="1248746" y="2754217"/>
                </a:cubicBezTo>
                <a:cubicBezTo>
                  <a:pt x="1037570" y="2807315"/>
                  <a:pt x="947941" y="2693953"/>
                  <a:pt x="662712" y="2754217"/>
                </a:cubicBezTo>
                <a:cubicBezTo>
                  <a:pt x="377483" y="2814481"/>
                  <a:pt x="155678" y="2725495"/>
                  <a:pt x="0" y="2754217"/>
                </a:cubicBezTo>
                <a:cubicBezTo>
                  <a:pt x="-8261" y="2532397"/>
                  <a:pt x="9842" y="2478920"/>
                  <a:pt x="0" y="2286000"/>
                </a:cubicBezTo>
                <a:cubicBezTo>
                  <a:pt x="-9842" y="2093080"/>
                  <a:pt x="23679" y="1889480"/>
                  <a:pt x="0" y="1680072"/>
                </a:cubicBezTo>
                <a:cubicBezTo>
                  <a:pt x="-23679" y="1470664"/>
                  <a:pt x="32294" y="1371955"/>
                  <a:pt x="0" y="1129229"/>
                </a:cubicBezTo>
                <a:cubicBezTo>
                  <a:pt x="-32294" y="886503"/>
                  <a:pt x="39202" y="754526"/>
                  <a:pt x="0" y="578386"/>
                </a:cubicBezTo>
                <a:cubicBezTo>
                  <a:pt x="-39202" y="402246"/>
                  <a:pt x="15094" y="229211"/>
                  <a:pt x="0" y="0"/>
                </a:cubicBezTo>
                <a:close/>
              </a:path>
              <a:path w="3833870" h="2754217" stroke="0" extrusionOk="0">
                <a:moveTo>
                  <a:pt x="0" y="0"/>
                </a:moveTo>
                <a:cubicBezTo>
                  <a:pt x="117664" y="-33476"/>
                  <a:pt x="318053" y="26808"/>
                  <a:pt x="586034" y="0"/>
                </a:cubicBezTo>
                <a:cubicBezTo>
                  <a:pt x="854015" y="-26808"/>
                  <a:pt x="925454" y="4152"/>
                  <a:pt x="1133730" y="0"/>
                </a:cubicBezTo>
                <a:cubicBezTo>
                  <a:pt x="1342006" y="-4152"/>
                  <a:pt x="1430935" y="39442"/>
                  <a:pt x="1643087" y="0"/>
                </a:cubicBezTo>
                <a:cubicBezTo>
                  <a:pt x="1855239" y="-39442"/>
                  <a:pt x="1946003" y="21121"/>
                  <a:pt x="2075767" y="0"/>
                </a:cubicBezTo>
                <a:cubicBezTo>
                  <a:pt x="2205531" y="-21121"/>
                  <a:pt x="2306496" y="23281"/>
                  <a:pt x="2508446" y="0"/>
                </a:cubicBezTo>
                <a:cubicBezTo>
                  <a:pt x="2710396" y="-23281"/>
                  <a:pt x="2796325" y="33231"/>
                  <a:pt x="2979465" y="0"/>
                </a:cubicBezTo>
                <a:cubicBezTo>
                  <a:pt x="3162605" y="-33231"/>
                  <a:pt x="3654411" y="50866"/>
                  <a:pt x="3833870" y="0"/>
                </a:cubicBezTo>
                <a:cubicBezTo>
                  <a:pt x="3902021" y="281692"/>
                  <a:pt x="3768747" y="362758"/>
                  <a:pt x="3833870" y="578386"/>
                </a:cubicBezTo>
                <a:cubicBezTo>
                  <a:pt x="3898993" y="794014"/>
                  <a:pt x="3821140" y="942655"/>
                  <a:pt x="3833870" y="1074145"/>
                </a:cubicBezTo>
                <a:cubicBezTo>
                  <a:pt x="3846600" y="1205635"/>
                  <a:pt x="3824485" y="1360061"/>
                  <a:pt x="3833870" y="1542362"/>
                </a:cubicBezTo>
                <a:cubicBezTo>
                  <a:pt x="3843255" y="1724663"/>
                  <a:pt x="3781995" y="1826833"/>
                  <a:pt x="3833870" y="2010578"/>
                </a:cubicBezTo>
                <a:cubicBezTo>
                  <a:pt x="3885745" y="2194323"/>
                  <a:pt x="3791627" y="2470582"/>
                  <a:pt x="3833870" y="2754217"/>
                </a:cubicBezTo>
                <a:cubicBezTo>
                  <a:pt x="3618228" y="2821065"/>
                  <a:pt x="3469940" y="2696537"/>
                  <a:pt x="3209497" y="2754217"/>
                </a:cubicBezTo>
                <a:cubicBezTo>
                  <a:pt x="2949054" y="2811897"/>
                  <a:pt x="2927609" y="2708587"/>
                  <a:pt x="2700140" y="2754217"/>
                </a:cubicBezTo>
                <a:cubicBezTo>
                  <a:pt x="2472671" y="2799847"/>
                  <a:pt x="2350468" y="2748910"/>
                  <a:pt x="2152444" y="2754217"/>
                </a:cubicBezTo>
                <a:cubicBezTo>
                  <a:pt x="1954420" y="2759524"/>
                  <a:pt x="1853125" y="2737052"/>
                  <a:pt x="1719765" y="2754217"/>
                </a:cubicBezTo>
                <a:cubicBezTo>
                  <a:pt x="1586405" y="2771382"/>
                  <a:pt x="1402983" y="2722159"/>
                  <a:pt x="1287085" y="2754217"/>
                </a:cubicBezTo>
                <a:cubicBezTo>
                  <a:pt x="1171187" y="2786275"/>
                  <a:pt x="933714" y="2729351"/>
                  <a:pt x="777728" y="2754217"/>
                </a:cubicBezTo>
                <a:cubicBezTo>
                  <a:pt x="621742" y="2779083"/>
                  <a:pt x="295498" y="2661622"/>
                  <a:pt x="0" y="2754217"/>
                </a:cubicBezTo>
                <a:cubicBezTo>
                  <a:pt x="-54587" y="2466303"/>
                  <a:pt x="21019" y="2405902"/>
                  <a:pt x="0" y="2175831"/>
                </a:cubicBezTo>
                <a:cubicBezTo>
                  <a:pt x="-21019" y="1945760"/>
                  <a:pt x="61435" y="1815238"/>
                  <a:pt x="0" y="1652530"/>
                </a:cubicBezTo>
                <a:cubicBezTo>
                  <a:pt x="-61435" y="1489822"/>
                  <a:pt x="11622" y="1306719"/>
                  <a:pt x="0" y="1074145"/>
                </a:cubicBezTo>
                <a:cubicBezTo>
                  <a:pt x="-11622" y="841571"/>
                  <a:pt x="18819" y="677588"/>
                  <a:pt x="0" y="550843"/>
                </a:cubicBezTo>
                <a:cubicBezTo>
                  <a:pt x="-18819" y="424098"/>
                  <a:pt x="25747" y="133808"/>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669861839">
                  <a:prstGeom prst="rect">
                    <a:avLst/>
                  </a:prstGeom>
                  <ask:type>
                    <ask:lineSketchScribble/>
                  </ask:type>
                </ask:lineSketchStyleProps>
              </a:ext>
            </a:extLst>
          </a:ln>
        </p:spPr>
        <p:txBody>
          <a:bodyPr wrap="square" rtlCol="0">
            <a:spAutoFit/>
          </a:bodyPr>
          <a:lstStyle/>
          <a:p>
            <a:r>
              <a:rPr lang="en-GB" b="1" dirty="0">
                <a:solidFill>
                  <a:srgbClr val="0070C0"/>
                </a:solidFill>
              </a:rPr>
              <a:t>Maths</a:t>
            </a:r>
          </a:p>
          <a:p>
            <a:endParaRPr lang="en-GB" b="1" dirty="0">
              <a:solidFill>
                <a:srgbClr val="0070C0"/>
              </a:solidFill>
            </a:endParaRPr>
          </a:p>
          <a:p>
            <a:r>
              <a:rPr lang="en-GB" dirty="0">
                <a:solidFill>
                  <a:srgbClr val="0070C0"/>
                </a:solidFill>
              </a:rPr>
              <a:t>Place value -  understanding numbers to 1,000,000.</a:t>
            </a:r>
          </a:p>
          <a:p>
            <a:r>
              <a:rPr lang="en-GB" dirty="0">
                <a:solidFill>
                  <a:srgbClr val="0070C0"/>
                </a:solidFill>
              </a:rPr>
              <a:t>Addition and subtraction – adding and subtracting numbers with up to four digits.</a:t>
            </a:r>
          </a:p>
          <a:p>
            <a:r>
              <a:rPr lang="en-GB" dirty="0">
                <a:solidFill>
                  <a:srgbClr val="0070C0"/>
                </a:solidFill>
              </a:rPr>
              <a:t>Multiplication and division – multiplying and dividing by 10, 100 and 1,000 and understanding factors , prime, square and cubed numbers.</a:t>
            </a:r>
          </a:p>
          <a:p>
            <a:r>
              <a:rPr lang="en-GB" dirty="0">
                <a:solidFill>
                  <a:srgbClr val="0070C0"/>
                </a:solidFill>
              </a:rPr>
              <a:t>Fractions – adding and subtracting fractions and finding equivalent fractions.</a:t>
            </a:r>
          </a:p>
        </p:txBody>
      </p:sp>
      <p:sp>
        <p:nvSpPr>
          <p:cNvPr id="8" name="TextBox 7">
            <a:extLst>
              <a:ext uri="{FF2B5EF4-FFF2-40B4-BE49-F238E27FC236}">
                <a16:creationId xmlns:a16="http://schemas.microsoft.com/office/drawing/2014/main" id="{6EACB04A-0F90-82AA-24AF-57D7D9BEA250}"/>
              </a:ext>
            </a:extLst>
          </p:cNvPr>
          <p:cNvSpPr txBox="1"/>
          <p:nvPr/>
        </p:nvSpPr>
        <p:spPr>
          <a:xfrm>
            <a:off x="2891371" y="3699035"/>
            <a:ext cx="6252628" cy="1384995"/>
          </a:xfrm>
          <a:custGeom>
            <a:avLst/>
            <a:gdLst>
              <a:gd name="connsiteX0" fmla="*/ 0 w 6252628"/>
              <a:gd name="connsiteY0" fmla="*/ 0 h 1384995"/>
              <a:gd name="connsiteX1" fmla="*/ 693473 w 6252628"/>
              <a:gd name="connsiteY1" fmla="*/ 0 h 1384995"/>
              <a:gd name="connsiteX2" fmla="*/ 1199368 w 6252628"/>
              <a:gd name="connsiteY2" fmla="*/ 0 h 1384995"/>
              <a:gd name="connsiteX3" fmla="*/ 1642736 w 6252628"/>
              <a:gd name="connsiteY3" fmla="*/ 0 h 1384995"/>
              <a:gd name="connsiteX4" fmla="*/ 2273683 w 6252628"/>
              <a:gd name="connsiteY4" fmla="*/ 0 h 1384995"/>
              <a:gd name="connsiteX5" fmla="*/ 2967156 w 6252628"/>
              <a:gd name="connsiteY5" fmla="*/ 0 h 1384995"/>
              <a:gd name="connsiteX6" fmla="*/ 3410524 w 6252628"/>
              <a:gd name="connsiteY6" fmla="*/ 0 h 1384995"/>
              <a:gd name="connsiteX7" fmla="*/ 3853893 w 6252628"/>
              <a:gd name="connsiteY7" fmla="*/ 0 h 1384995"/>
              <a:gd name="connsiteX8" fmla="*/ 4359787 w 6252628"/>
              <a:gd name="connsiteY8" fmla="*/ 0 h 1384995"/>
              <a:gd name="connsiteX9" fmla="*/ 4865681 w 6252628"/>
              <a:gd name="connsiteY9" fmla="*/ 0 h 1384995"/>
              <a:gd name="connsiteX10" fmla="*/ 5434102 w 6252628"/>
              <a:gd name="connsiteY10" fmla="*/ 0 h 1384995"/>
              <a:gd name="connsiteX11" fmla="*/ 6252628 w 6252628"/>
              <a:gd name="connsiteY11" fmla="*/ 0 h 1384995"/>
              <a:gd name="connsiteX12" fmla="*/ 6252628 w 6252628"/>
              <a:gd name="connsiteY12" fmla="*/ 433965 h 1384995"/>
              <a:gd name="connsiteX13" fmla="*/ 6252628 w 6252628"/>
              <a:gd name="connsiteY13" fmla="*/ 867930 h 1384995"/>
              <a:gd name="connsiteX14" fmla="*/ 6252628 w 6252628"/>
              <a:gd name="connsiteY14" fmla="*/ 1384995 h 1384995"/>
              <a:gd name="connsiteX15" fmla="*/ 5746734 w 6252628"/>
              <a:gd name="connsiteY15" fmla="*/ 1384995 h 1384995"/>
              <a:gd name="connsiteX16" fmla="*/ 5178313 w 6252628"/>
              <a:gd name="connsiteY16" fmla="*/ 1384995 h 1384995"/>
              <a:gd name="connsiteX17" fmla="*/ 4672418 w 6252628"/>
              <a:gd name="connsiteY17" fmla="*/ 1384995 h 1384995"/>
              <a:gd name="connsiteX18" fmla="*/ 4166524 w 6252628"/>
              <a:gd name="connsiteY18" fmla="*/ 1384995 h 1384995"/>
              <a:gd name="connsiteX19" fmla="*/ 3473051 w 6252628"/>
              <a:gd name="connsiteY19" fmla="*/ 1384995 h 1384995"/>
              <a:gd name="connsiteX20" fmla="*/ 2967156 w 6252628"/>
              <a:gd name="connsiteY20" fmla="*/ 1384995 h 1384995"/>
              <a:gd name="connsiteX21" fmla="*/ 2461262 w 6252628"/>
              <a:gd name="connsiteY21" fmla="*/ 1384995 h 1384995"/>
              <a:gd name="connsiteX22" fmla="*/ 1892841 w 6252628"/>
              <a:gd name="connsiteY22" fmla="*/ 1384995 h 1384995"/>
              <a:gd name="connsiteX23" fmla="*/ 1386947 w 6252628"/>
              <a:gd name="connsiteY23" fmla="*/ 1384995 h 1384995"/>
              <a:gd name="connsiteX24" fmla="*/ 693473 w 6252628"/>
              <a:gd name="connsiteY24" fmla="*/ 1384995 h 1384995"/>
              <a:gd name="connsiteX25" fmla="*/ 0 w 6252628"/>
              <a:gd name="connsiteY25" fmla="*/ 1384995 h 1384995"/>
              <a:gd name="connsiteX26" fmla="*/ 0 w 6252628"/>
              <a:gd name="connsiteY26" fmla="*/ 909480 h 1384995"/>
              <a:gd name="connsiteX27" fmla="*/ 0 w 6252628"/>
              <a:gd name="connsiteY27" fmla="*/ 489365 h 1384995"/>
              <a:gd name="connsiteX28" fmla="*/ 0 w 6252628"/>
              <a:gd name="connsiteY28" fmla="*/ 0 h 1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252628" h="1384995" fill="none" extrusionOk="0">
                <a:moveTo>
                  <a:pt x="0" y="0"/>
                </a:moveTo>
                <a:cubicBezTo>
                  <a:pt x="319385" y="-70467"/>
                  <a:pt x="373632" y="64851"/>
                  <a:pt x="693473" y="0"/>
                </a:cubicBezTo>
                <a:cubicBezTo>
                  <a:pt x="1013314" y="-64851"/>
                  <a:pt x="1036935" y="22182"/>
                  <a:pt x="1199368" y="0"/>
                </a:cubicBezTo>
                <a:cubicBezTo>
                  <a:pt x="1361801" y="-22182"/>
                  <a:pt x="1522223" y="11998"/>
                  <a:pt x="1642736" y="0"/>
                </a:cubicBezTo>
                <a:cubicBezTo>
                  <a:pt x="1763249" y="-11998"/>
                  <a:pt x="2035119" y="8482"/>
                  <a:pt x="2273683" y="0"/>
                </a:cubicBezTo>
                <a:cubicBezTo>
                  <a:pt x="2512247" y="-8482"/>
                  <a:pt x="2777310" y="15318"/>
                  <a:pt x="2967156" y="0"/>
                </a:cubicBezTo>
                <a:cubicBezTo>
                  <a:pt x="3157002" y="-15318"/>
                  <a:pt x="3235170" y="1031"/>
                  <a:pt x="3410524" y="0"/>
                </a:cubicBezTo>
                <a:cubicBezTo>
                  <a:pt x="3585878" y="-1031"/>
                  <a:pt x="3761727" y="7955"/>
                  <a:pt x="3853893" y="0"/>
                </a:cubicBezTo>
                <a:cubicBezTo>
                  <a:pt x="3946059" y="-7955"/>
                  <a:pt x="4146197" y="38370"/>
                  <a:pt x="4359787" y="0"/>
                </a:cubicBezTo>
                <a:cubicBezTo>
                  <a:pt x="4573377" y="-38370"/>
                  <a:pt x="4623878" y="58781"/>
                  <a:pt x="4865681" y="0"/>
                </a:cubicBezTo>
                <a:cubicBezTo>
                  <a:pt x="5107484" y="-58781"/>
                  <a:pt x="5185419" y="1455"/>
                  <a:pt x="5434102" y="0"/>
                </a:cubicBezTo>
                <a:cubicBezTo>
                  <a:pt x="5682785" y="-1455"/>
                  <a:pt x="5989527" y="660"/>
                  <a:pt x="6252628" y="0"/>
                </a:cubicBezTo>
                <a:cubicBezTo>
                  <a:pt x="6269171" y="150523"/>
                  <a:pt x="6227104" y="344372"/>
                  <a:pt x="6252628" y="433965"/>
                </a:cubicBezTo>
                <a:cubicBezTo>
                  <a:pt x="6278152" y="523558"/>
                  <a:pt x="6219544" y="750511"/>
                  <a:pt x="6252628" y="867930"/>
                </a:cubicBezTo>
                <a:cubicBezTo>
                  <a:pt x="6285712" y="985350"/>
                  <a:pt x="6191169" y="1227906"/>
                  <a:pt x="6252628" y="1384995"/>
                </a:cubicBezTo>
                <a:cubicBezTo>
                  <a:pt x="6097821" y="1419087"/>
                  <a:pt x="5881296" y="1379563"/>
                  <a:pt x="5746734" y="1384995"/>
                </a:cubicBezTo>
                <a:cubicBezTo>
                  <a:pt x="5612172" y="1390427"/>
                  <a:pt x="5329783" y="1336329"/>
                  <a:pt x="5178313" y="1384995"/>
                </a:cubicBezTo>
                <a:cubicBezTo>
                  <a:pt x="5026843" y="1433661"/>
                  <a:pt x="4843120" y="1366491"/>
                  <a:pt x="4672418" y="1384995"/>
                </a:cubicBezTo>
                <a:cubicBezTo>
                  <a:pt x="4501716" y="1403499"/>
                  <a:pt x="4292866" y="1333268"/>
                  <a:pt x="4166524" y="1384995"/>
                </a:cubicBezTo>
                <a:cubicBezTo>
                  <a:pt x="4040182" y="1436722"/>
                  <a:pt x="3756917" y="1375714"/>
                  <a:pt x="3473051" y="1384995"/>
                </a:cubicBezTo>
                <a:cubicBezTo>
                  <a:pt x="3189185" y="1394276"/>
                  <a:pt x="3159258" y="1374715"/>
                  <a:pt x="2967156" y="1384995"/>
                </a:cubicBezTo>
                <a:cubicBezTo>
                  <a:pt x="2775055" y="1395275"/>
                  <a:pt x="2618019" y="1330990"/>
                  <a:pt x="2461262" y="1384995"/>
                </a:cubicBezTo>
                <a:cubicBezTo>
                  <a:pt x="2304505" y="1439000"/>
                  <a:pt x="2013305" y="1378177"/>
                  <a:pt x="1892841" y="1384995"/>
                </a:cubicBezTo>
                <a:cubicBezTo>
                  <a:pt x="1772377" y="1391813"/>
                  <a:pt x="1567314" y="1380524"/>
                  <a:pt x="1386947" y="1384995"/>
                </a:cubicBezTo>
                <a:cubicBezTo>
                  <a:pt x="1206580" y="1389466"/>
                  <a:pt x="876763" y="1381648"/>
                  <a:pt x="693473" y="1384995"/>
                </a:cubicBezTo>
                <a:cubicBezTo>
                  <a:pt x="510183" y="1388342"/>
                  <a:pt x="191226" y="1381417"/>
                  <a:pt x="0" y="1384995"/>
                </a:cubicBezTo>
                <a:cubicBezTo>
                  <a:pt x="-44000" y="1289287"/>
                  <a:pt x="39452" y="1058594"/>
                  <a:pt x="0" y="909480"/>
                </a:cubicBezTo>
                <a:cubicBezTo>
                  <a:pt x="-39452" y="760367"/>
                  <a:pt x="30376" y="686460"/>
                  <a:pt x="0" y="489365"/>
                </a:cubicBezTo>
                <a:cubicBezTo>
                  <a:pt x="-30376" y="292271"/>
                  <a:pt x="52243" y="143657"/>
                  <a:pt x="0" y="0"/>
                </a:cubicBezTo>
                <a:close/>
              </a:path>
              <a:path w="6252628" h="1384995" stroke="0" extrusionOk="0">
                <a:moveTo>
                  <a:pt x="0" y="0"/>
                </a:moveTo>
                <a:cubicBezTo>
                  <a:pt x="186241" y="-16461"/>
                  <a:pt x="481487" y="63905"/>
                  <a:pt x="630947" y="0"/>
                </a:cubicBezTo>
                <a:cubicBezTo>
                  <a:pt x="780407" y="-63905"/>
                  <a:pt x="1008315" y="28407"/>
                  <a:pt x="1199368" y="0"/>
                </a:cubicBezTo>
                <a:cubicBezTo>
                  <a:pt x="1390421" y="-28407"/>
                  <a:pt x="1512566" y="46115"/>
                  <a:pt x="1705262" y="0"/>
                </a:cubicBezTo>
                <a:cubicBezTo>
                  <a:pt x="1897958" y="-46115"/>
                  <a:pt x="1915517" y="2377"/>
                  <a:pt x="2086104" y="0"/>
                </a:cubicBezTo>
                <a:cubicBezTo>
                  <a:pt x="2256691" y="-2377"/>
                  <a:pt x="2366911" y="41076"/>
                  <a:pt x="2466946" y="0"/>
                </a:cubicBezTo>
                <a:cubicBezTo>
                  <a:pt x="2566981" y="-41076"/>
                  <a:pt x="2763686" y="28098"/>
                  <a:pt x="2910314" y="0"/>
                </a:cubicBezTo>
                <a:cubicBezTo>
                  <a:pt x="3056942" y="-28098"/>
                  <a:pt x="3307303" y="3324"/>
                  <a:pt x="3478735" y="0"/>
                </a:cubicBezTo>
                <a:cubicBezTo>
                  <a:pt x="3650167" y="-3324"/>
                  <a:pt x="3968532" y="35911"/>
                  <a:pt x="4109682" y="0"/>
                </a:cubicBezTo>
                <a:cubicBezTo>
                  <a:pt x="4250832" y="-35911"/>
                  <a:pt x="4366573" y="22620"/>
                  <a:pt x="4553050" y="0"/>
                </a:cubicBezTo>
                <a:cubicBezTo>
                  <a:pt x="4739527" y="-22620"/>
                  <a:pt x="4785245" y="20176"/>
                  <a:pt x="4933892" y="0"/>
                </a:cubicBezTo>
                <a:cubicBezTo>
                  <a:pt x="5082539" y="-20176"/>
                  <a:pt x="5330602" y="49932"/>
                  <a:pt x="5502313" y="0"/>
                </a:cubicBezTo>
                <a:cubicBezTo>
                  <a:pt x="5674024" y="-49932"/>
                  <a:pt x="5890525" y="33141"/>
                  <a:pt x="6252628" y="0"/>
                </a:cubicBezTo>
                <a:cubicBezTo>
                  <a:pt x="6287848" y="130809"/>
                  <a:pt x="6233912" y="351481"/>
                  <a:pt x="6252628" y="447815"/>
                </a:cubicBezTo>
                <a:cubicBezTo>
                  <a:pt x="6271344" y="544149"/>
                  <a:pt x="6250549" y="745372"/>
                  <a:pt x="6252628" y="923330"/>
                </a:cubicBezTo>
                <a:cubicBezTo>
                  <a:pt x="6254707" y="1101289"/>
                  <a:pt x="6218049" y="1195702"/>
                  <a:pt x="6252628" y="1384995"/>
                </a:cubicBezTo>
                <a:cubicBezTo>
                  <a:pt x="6151897" y="1408177"/>
                  <a:pt x="5987901" y="1360304"/>
                  <a:pt x="5871786" y="1384995"/>
                </a:cubicBezTo>
                <a:cubicBezTo>
                  <a:pt x="5755671" y="1409686"/>
                  <a:pt x="5657690" y="1379269"/>
                  <a:pt x="5490944" y="1384995"/>
                </a:cubicBezTo>
                <a:cubicBezTo>
                  <a:pt x="5324198" y="1390721"/>
                  <a:pt x="5102958" y="1360509"/>
                  <a:pt x="4985050" y="1384995"/>
                </a:cubicBezTo>
                <a:cubicBezTo>
                  <a:pt x="4867142" y="1409481"/>
                  <a:pt x="4573787" y="1376672"/>
                  <a:pt x="4354103" y="1384995"/>
                </a:cubicBezTo>
                <a:cubicBezTo>
                  <a:pt x="4134419" y="1393318"/>
                  <a:pt x="3891701" y="1311479"/>
                  <a:pt x="3723156" y="1384995"/>
                </a:cubicBezTo>
                <a:cubicBezTo>
                  <a:pt x="3554611" y="1458511"/>
                  <a:pt x="3497825" y="1378647"/>
                  <a:pt x="3342314" y="1384995"/>
                </a:cubicBezTo>
                <a:cubicBezTo>
                  <a:pt x="3186803" y="1391343"/>
                  <a:pt x="3004655" y="1335688"/>
                  <a:pt x="2711367" y="1384995"/>
                </a:cubicBezTo>
                <a:cubicBezTo>
                  <a:pt x="2418079" y="1434302"/>
                  <a:pt x="2394469" y="1327179"/>
                  <a:pt x="2142946" y="1384995"/>
                </a:cubicBezTo>
                <a:cubicBezTo>
                  <a:pt x="1891423" y="1442811"/>
                  <a:pt x="1825489" y="1366931"/>
                  <a:pt x="1511999" y="1384995"/>
                </a:cubicBezTo>
                <a:cubicBezTo>
                  <a:pt x="1198509" y="1403059"/>
                  <a:pt x="1122499" y="1332378"/>
                  <a:pt x="818526" y="1384995"/>
                </a:cubicBezTo>
                <a:cubicBezTo>
                  <a:pt x="514553" y="1437612"/>
                  <a:pt x="230368" y="1318727"/>
                  <a:pt x="0" y="1384995"/>
                </a:cubicBezTo>
                <a:cubicBezTo>
                  <a:pt x="-29862" y="1242531"/>
                  <a:pt x="36938" y="1092220"/>
                  <a:pt x="0" y="909480"/>
                </a:cubicBezTo>
                <a:cubicBezTo>
                  <a:pt x="-36938" y="726740"/>
                  <a:pt x="6529" y="684913"/>
                  <a:pt x="0" y="475515"/>
                </a:cubicBezTo>
                <a:cubicBezTo>
                  <a:pt x="-6529" y="266118"/>
                  <a:pt x="26971" y="219140"/>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669861839">
                  <a:prstGeom prst="rect">
                    <a:avLst/>
                  </a:prstGeom>
                  <ask:type>
                    <ask:lineSketchScribble/>
                  </ask:type>
                </ask:lineSketchStyleProps>
              </a:ext>
            </a:extLst>
          </a:ln>
        </p:spPr>
        <p:txBody>
          <a:bodyPr wrap="square" rtlCol="0">
            <a:spAutoFit/>
          </a:bodyPr>
          <a:lstStyle/>
          <a:p>
            <a:r>
              <a:rPr lang="en-GB" sz="1200" b="1" dirty="0">
                <a:solidFill>
                  <a:srgbClr val="0070C0"/>
                </a:solidFill>
              </a:rPr>
              <a:t>Religion</a:t>
            </a:r>
          </a:p>
          <a:p>
            <a:endParaRPr lang="en-GB" sz="1200" b="1" dirty="0">
              <a:solidFill>
                <a:srgbClr val="0070C0"/>
              </a:solidFill>
            </a:endParaRPr>
          </a:p>
          <a:p>
            <a:r>
              <a:rPr lang="en-GB" sz="1200" dirty="0">
                <a:solidFill>
                  <a:srgbClr val="0070C0"/>
                </a:solidFill>
              </a:rPr>
              <a:t>Using Bible scripture, the children will know God more clearly to understand His Word and learn how to live out His will and spread the Good News. Exploring Creation and Covenant, they will realise God’s love through His work and agreements with His chosen ones. Prophecy and Promise will cement the children’s understand the work of those chosen by God. </a:t>
            </a:r>
          </a:p>
        </p:txBody>
      </p:sp>
    </p:spTree>
    <p:extLst>
      <p:ext uri="{BB962C8B-B14F-4D97-AF65-F5344CB8AC3E}">
        <p14:creationId xmlns:p14="http://schemas.microsoft.com/office/powerpoint/2010/main" val="2638067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5176BA"/>
        </a:solidFill>
        <a:effectLst/>
      </p:bgPr>
    </p:bg>
    <p:spTree>
      <p:nvGrpSpPr>
        <p:cNvPr id="1" name="">
          <a:extLst>
            <a:ext uri="{FF2B5EF4-FFF2-40B4-BE49-F238E27FC236}">
              <a16:creationId xmlns:a16="http://schemas.microsoft.com/office/drawing/2014/main" id="{18938372-D875-57F1-9472-BE252BCCC94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8AD720D-51FE-E9D5-4A4B-23F2E8830360}"/>
              </a:ext>
            </a:extLst>
          </p:cNvPr>
          <p:cNvSpPr txBox="1"/>
          <p:nvPr/>
        </p:nvSpPr>
        <p:spPr>
          <a:xfrm>
            <a:off x="0" y="14260"/>
            <a:ext cx="4175393" cy="400110"/>
          </a:xfrm>
          <a:custGeom>
            <a:avLst/>
            <a:gdLst>
              <a:gd name="connsiteX0" fmla="*/ 0 w 4175393"/>
              <a:gd name="connsiteY0" fmla="*/ 0 h 400110"/>
              <a:gd name="connsiteX1" fmla="*/ 638239 w 4175393"/>
              <a:gd name="connsiteY1" fmla="*/ 0 h 400110"/>
              <a:gd name="connsiteX2" fmla="*/ 1234723 w 4175393"/>
              <a:gd name="connsiteY2" fmla="*/ 0 h 400110"/>
              <a:gd name="connsiteX3" fmla="*/ 1914716 w 4175393"/>
              <a:gd name="connsiteY3" fmla="*/ 0 h 400110"/>
              <a:gd name="connsiteX4" fmla="*/ 2469447 w 4175393"/>
              <a:gd name="connsiteY4" fmla="*/ 0 h 400110"/>
              <a:gd name="connsiteX5" fmla="*/ 3107685 w 4175393"/>
              <a:gd name="connsiteY5" fmla="*/ 0 h 400110"/>
              <a:gd name="connsiteX6" fmla="*/ 3578908 w 4175393"/>
              <a:gd name="connsiteY6" fmla="*/ 0 h 400110"/>
              <a:gd name="connsiteX7" fmla="*/ 4175393 w 4175393"/>
              <a:gd name="connsiteY7" fmla="*/ 0 h 400110"/>
              <a:gd name="connsiteX8" fmla="*/ 4175393 w 4175393"/>
              <a:gd name="connsiteY8" fmla="*/ 400110 h 400110"/>
              <a:gd name="connsiteX9" fmla="*/ 3578908 w 4175393"/>
              <a:gd name="connsiteY9" fmla="*/ 400110 h 400110"/>
              <a:gd name="connsiteX10" fmla="*/ 3024178 w 4175393"/>
              <a:gd name="connsiteY10" fmla="*/ 400110 h 400110"/>
              <a:gd name="connsiteX11" fmla="*/ 2427693 w 4175393"/>
              <a:gd name="connsiteY11" fmla="*/ 400110 h 400110"/>
              <a:gd name="connsiteX12" fmla="*/ 1914716 w 4175393"/>
              <a:gd name="connsiteY12" fmla="*/ 400110 h 400110"/>
              <a:gd name="connsiteX13" fmla="*/ 1401739 w 4175393"/>
              <a:gd name="connsiteY13" fmla="*/ 400110 h 400110"/>
              <a:gd name="connsiteX14" fmla="*/ 763500 w 4175393"/>
              <a:gd name="connsiteY14" fmla="*/ 400110 h 400110"/>
              <a:gd name="connsiteX15" fmla="*/ 0 w 4175393"/>
              <a:gd name="connsiteY15" fmla="*/ 400110 h 400110"/>
              <a:gd name="connsiteX16" fmla="*/ 0 w 4175393"/>
              <a:gd name="connsiteY16" fmla="*/ 0 h 400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175393" h="400110" fill="none" extrusionOk="0">
                <a:moveTo>
                  <a:pt x="0" y="0"/>
                </a:moveTo>
                <a:cubicBezTo>
                  <a:pt x="220798" y="-5701"/>
                  <a:pt x="342879" y="7964"/>
                  <a:pt x="638239" y="0"/>
                </a:cubicBezTo>
                <a:cubicBezTo>
                  <a:pt x="933599" y="-7964"/>
                  <a:pt x="1009734" y="67509"/>
                  <a:pt x="1234723" y="0"/>
                </a:cubicBezTo>
                <a:cubicBezTo>
                  <a:pt x="1459712" y="-67509"/>
                  <a:pt x="1742537" y="66883"/>
                  <a:pt x="1914716" y="0"/>
                </a:cubicBezTo>
                <a:cubicBezTo>
                  <a:pt x="2086895" y="-66883"/>
                  <a:pt x="2352454" y="37538"/>
                  <a:pt x="2469447" y="0"/>
                </a:cubicBezTo>
                <a:cubicBezTo>
                  <a:pt x="2586440" y="-37538"/>
                  <a:pt x="2845052" y="35918"/>
                  <a:pt x="3107685" y="0"/>
                </a:cubicBezTo>
                <a:cubicBezTo>
                  <a:pt x="3370318" y="-35918"/>
                  <a:pt x="3425326" y="21996"/>
                  <a:pt x="3578908" y="0"/>
                </a:cubicBezTo>
                <a:cubicBezTo>
                  <a:pt x="3732490" y="-21996"/>
                  <a:pt x="4000285" y="47639"/>
                  <a:pt x="4175393" y="0"/>
                </a:cubicBezTo>
                <a:cubicBezTo>
                  <a:pt x="4222100" y="159790"/>
                  <a:pt x="4136787" y="282467"/>
                  <a:pt x="4175393" y="400110"/>
                </a:cubicBezTo>
                <a:cubicBezTo>
                  <a:pt x="4010530" y="425461"/>
                  <a:pt x="3866118" y="393253"/>
                  <a:pt x="3578908" y="400110"/>
                </a:cubicBezTo>
                <a:cubicBezTo>
                  <a:pt x="3291699" y="406967"/>
                  <a:pt x="3287771" y="377476"/>
                  <a:pt x="3024178" y="400110"/>
                </a:cubicBezTo>
                <a:cubicBezTo>
                  <a:pt x="2760585" y="422744"/>
                  <a:pt x="2567579" y="330672"/>
                  <a:pt x="2427693" y="400110"/>
                </a:cubicBezTo>
                <a:cubicBezTo>
                  <a:pt x="2287807" y="469548"/>
                  <a:pt x="2082846" y="389153"/>
                  <a:pt x="1914716" y="400110"/>
                </a:cubicBezTo>
                <a:cubicBezTo>
                  <a:pt x="1746586" y="411067"/>
                  <a:pt x="1625104" y="386032"/>
                  <a:pt x="1401739" y="400110"/>
                </a:cubicBezTo>
                <a:cubicBezTo>
                  <a:pt x="1178374" y="414188"/>
                  <a:pt x="975683" y="365205"/>
                  <a:pt x="763500" y="400110"/>
                </a:cubicBezTo>
                <a:cubicBezTo>
                  <a:pt x="551317" y="435015"/>
                  <a:pt x="163818" y="335500"/>
                  <a:pt x="0" y="400110"/>
                </a:cubicBezTo>
                <a:cubicBezTo>
                  <a:pt x="-16159" y="230187"/>
                  <a:pt x="7596" y="116620"/>
                  <a:pt x="0" y="0"/>
                </a:cubicBezTo>
                <a:close/>
              </a:path>
              <a:path w="4175393" h="400110" stroke="0" extrusionOk="0">
                <a:moveTo>
                  <a:pt x="0" y="0"/>
                </a:moveTo>
                <a:cubicBezTo>
                  <a:pt x="184064" y="-53819"/>
                  <a:pt x="316461" y="40600"/>
                  <a:pt x="471223" y="0"/>
                </a:cubicBezTo>
                <a:cubicBezTo>
                  <a:pt x="625985" y="-40600"/>
                  <a:pt x="815513" y="27517"/>
                  <a:pt x="1025954" y="0"/>
                </a:cubicBezTo>
                <a:cubicBezTo>
                  <a:pt x="1236395" y="-27517"/>
                  <a:pt x="1331172" y="23609"/>
                  <a:pt x="1622438" y="0"/>
                </a:cubicBezTo>
                <a:cubicBezTo>
                  <a:pt x="1913704" y="-23609"/>
                  <a:pt x="2033431" y="38627"/>
                  <a:pt x="2302431" y="0"/>
                </a:cubicBezTo>
                <a:cubicBezTo>
                  <a:pt x="2571431" y="-38627"/>
                  <a:pt x="2650416" y="22122"/>
                  <a:pt x="2815408" y="0"/>
                </a:cubicBezTo>
                <a:cubicBezTo>
                  <a:pt x="2980400" y="-22122"/>
                  <a:pt x="3144405" y="23345"/>
                  <a:pt x="3411893" y="0"/>
                </a:cubicBezTo>
                <a:cubicBezTo>
                  <a:pt x="3679381" y="-23345"/>
                  <a:pt x="3944817" y="59317"/>
                  <a:pt x="4175393" y="0"/>
                </a:cubicBezTo>
                <a:cubicBezTo>
                  <a:pt x="4177490" y="187919"/>
                  <a:pt x="4163599" y="267177"/>
                  <a:pt x="4175393" y="400110"/>
                </a:cubicBezTo>
                <a:cubicBezTo>
                  <a:pt x="4023982" y="437332"/>
                  <a:pt x="3935700" y="358649"/>
                  <a:pt x="3704170" y="400110"/>
                </a:cubicBezTo>
                <a:cubicBezTo>
                  <a:pt x="3472640" y="441571"/>
                  <a:pt x="3266198" y="349010"/>
                  <a:pt x="3065931" y="400110"/>
                </a:cubicBezTo>
                <a:cubicBezTo>
                  <a:pt x="2865664" y="451210"/>
                  <a:pt x="2636124" y="358358"/>
                  <a:pt x="2385939" y="400110"/>
                </a:cubicBezTo>
                <a:cubicBezTo>
                  <a:pt x="2135754" y="441862"/>
                  <a:pt x="2021305" y="369787"/>
                  <a:pt x="1789454" y="400110"/>
                </a:cubicBezTo>
                <a:cubicBezTo>
                  <a:pt x="1557603" y="430433"/>
                  <a:pt x="1294072" y="391059"/>
                  <a:pt x="1151215" y="400110"/>
                </a:cubicBezTo>
                <a:cubicBezTo>
                  <a:pt x="1008358" y="409161"/>
                  <a:pt x="697269" y="335994"/>
                  <a:pt x="554731" y="400110"/>
                </a:cubicBezTo>
                <a:cubicBezTo>
                  <a:pt x="412193" y="464226"/>
                  <a:pt x="128789" y="354396"/>
                  <a:pt x="0" y="400110"/>
                </a:cubicBezTo>
                <a:cubicBezTo>
                  <a:pt x="-10118" y="278615"/>
                  <a:pt x="44444" y="131205"/>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968966823">
                  <a:prstGeom prst="rect">
                    <a:avLst/>
                  </a:prstGeom>
                  <ask:type>
                    <ask:lineSketchScribble/>
                  </ask:type>
                </ask:lineSketchStyleProps>
              </a:ext>
            </a:extLst>
          </a:ln>
        </p:spPr>
        <p:txBody>
          <a:bodyPr wrap="square" rtlCol="0">
            <a:spAutoFit/>
          </a:bodyPr>
          <a:lstStyle/>
          <a:p>
            <a:r>
              <a:rPr lang="en-GB" sz="2000" b="1" dirty="0">
                <a:solidFill>
                  <a:srgbClr val="0070C0"/>
                </a:solidFill>
              </a:rPr>
              <a:t>Year 5 Autumn Overview</a:t>
            </a:r>
            <a:r>
              <a:rPr lang="en-GB" sz="2000" dirty="0">
                <a:solidFill>
                  <a:srgbClr val="0070C0"/>
                </a:solidFill>
              </a:rPr>
              <a:t>…cont.</a:t>
            </a:r>
          </a:p>
        </p:txBody>
      </p:sp>
      <p:sp>
        <p:nvSpPr>
          <p:cNvPr id="3" name="TextBox 2">
            <a:extLst>
              <a:ext uri="{FF2B5EF4-FFF2-40B4-BE49-F238E27FC236}">
                <a16:creationId xmlns:a16="http://schemas.microsoft.com/office/drawing/2014/main" id="{C10DFDF2-E5F6-FBBD-EFBE-69C276839197}"/>
              </a:ext>
            </a:extLst>
          </p:cNvPr>
          <p:cNvSpPr txBox="1"/>
          <p:nvPr/>
        </p:nvSpPr>
        <p:spPr>
          <a:xfrm>
            <a:off x="110168" y="687197"/>
            <a:ext cx="2170323" cy="3046988"/>
          </a:xfrm>
          <a:custGeom>
            <a:avLst/>
            <a:gdLst>
              <a:gd name="connsiteX0" fmla="*/ 0 w 2170323"/>
              <a:gd name="connsiteY0" fmla="*/ 0 h 3046988"/>
              <a:gd name="connsiteX1" fmla="*/ 520878 w 2170323"/>
              <a:gd name="connsiteY1" fmla="*/ 0 h 3046988"/>
              <a:gd name="connsiteX2" fmla="*/ 1063458 w 2170323"/>
              <a:gd name="connsiteY2" fmla="*/ 0 h 3046988"/>
              <a:gd name="connsiteX3" fmla="*/ 1606039 w 2170323"/>
              <a:gd name="connsiteY3" fmla="*/ 0 h 3046988"/>
              <a:gd name="connsiteX4" fmla="*/ 2170323 w 2170323"/>
              <a:gd name="connsiteY4" fmla="*/ 0 h 3046988"/>
              <a:gd name="connsiteX5" fmla="*/ 2170323 w 2170323"/>
              <a:gd name="connsiteY5" fmla="*/ 538301 h 3046988"/>
              <a:gd name="connsiteX6" fmla="*/ 2170323 w 2170323"/>
              <a:gd name="connsiteY6" fmla="*/ 1015663 h 3046988"/>
              <a:gd name="connsiteX7" fmla="*/ 2170323 w 2170323"/>
              <a:gd name="connsiteY7" fmla="*/ 1462554 h 3046988"/>
              <a:gd name="connsiteX8" fmla="*/ 2170323 w 2170323"/>
              <a:gd name="connsiteY8" fmla="*/ 1939916 h 3046988"/>
              <a:gd name="connsiteX9" fmla="*/ 2170323 w 2170323"/>
              <a:gd name="connsiteY9" fmla="*/ 2386807 h 3046988"/>
              <a:gd name="connsiteX10" fmla="*/ 2170323 w 2170323"/>
              <a:gd name="connsiteY10" fmla="*/ 3046988 h 3046988"/>
              <a:gd name="connsiteX11" fmla="*/ 1627742 w 2170323"/>
              <a:gd name="connsiteY11" fmla="*/ 3046988 h 3046988"/>
              <a:gd name="connsiteX12" fmla="*/ 1128568 w 2170323"/>
              <a:gd name="connsiteY12" fmla="*/ 3046988 h 3046988"/>
              <a:gd name="connsiteX13" fmla="*/ 651097 w 2170323"/>
              <a:gd name="connsiteY13" fmla="*/ 3046988 h 3046988"/>
              <a:gd name="connsiteX14" fmla="*/ 0 w 2170323"/>
              <a:gd name="connsiteY14" fmla="*/ 3046988 h 3046988"/>
              <a:gd name="connsiteX15" fmla="*/ 0 w 2170323"/>
              <a:gd name="connsiteY15" fmla="*/ 2630566 h 3046988"/>
              <a:gd name="connsiteX16" fmla="*/ 0 w 2170323"/>
              <a:gd name="connsiteY16" fmla="*/ 2153205 h 3046988"/>
              <a:gd name="connsiteX17" fmla="*/ 0 w 2170323"/>
              <a:gd name="connsiteY17" fmla="*/ 1645374 h 3046988"/>
              <a:gd name="connsiteX18" fmla="*/ 0 w 2170323"/>
              <a:gd name="connsiteY18" fmla="*/ 1137542 h 3046988"/>
              <a:gd name="connsiteX19" fmla="*/ 0 w 2170323"/>
              <a:gd name="connsiteY19" fmla="*/ 690651 h 3046988"/>
              <a:gd name="connsiteX20" fmla="*/ 0 w 2170323"/>
              <a:gd name="connsiteY20" fmla="*/ 0 h 304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0323" h="3046988" fill="none" extrusionOk="0">
                <a:moveTo>
                  <a:pt x="0" y="0"/>
                </a:moveTo>
                <a:cubicBezTo>
                  <a:pt x="212814" y="-14370"/>
                  <a:pt x="368241" y="21154"/>
                  <a:pt x="520878" y="0"/>
                </a:cubicBezTo>
                <a:cubicBezTo>
                  <a:pt x="673515" y="-21154"/>
                  <a:pt x="795279" y="46775"/>
                  <a:pt x="1063458" y="0"/>
                </a:cubicBezTo>
                <a:cubicBezTo>
                  <a:pt x="1331637" y="-46775"/>
                  <a:pt x="1469696" y="57640"/>
                  <a:pt x="1606039" y="0"/>
                </a:cubicBezTo>
                <a:cubicBezTo>
                  <a:pt x="1742382" y="-57640"/>
                  <a:pt x="1979842" y="26416"/>
                  <a:pt x="2170323" y="0"/>
                </a:cubicBezTo>
                <a:cubicBezTo>
                  <a:pt x="2183666" y="191694"/>
                  <a:pt x="2154671" y="345999"/>
                  <a:pt x="2170323" y="538301"/>
                </a:cubicBezTo>
                <a:cubicBezTo>
                  <a:pt x="2185975" y="730603"/>
                  <a:pt x="2166301" y="832925"/>
                  <a:pt x="2170323" y="1015663"/>
                </a:cubicBezTo>
                <a:cubicBezTo>
                  <a:pt x="2174345" y="1198401"/>
                  <a:pt x="2122581" y="1249189"/>
                  <a:pt x="2170323" y="1462554"/>
                </a:cubicBezTo>
                <a:cubicBezTo>
                  <a:pt x="2218065" y="1675919"/>
                  <a:pt x="2130415" y="1712012"/>
                  <a:pt x="2170323" y="1939916"/>
                </a:cubicBezTo>
                <a:cubicBezTo>
                  <a:pt x="2210231" y="2167820"/>
                  <a:pt x="2154356" y="2222310"/>
                  <a:pt x="2170323" y="2386807"/>
                </a:cubicBezTo>
                <a:cubicBezTo>
                  <a:pt x="2186290" y="2551304"/>
                  <a:pt x="2169256" y="2752550"/>
                  <a:pt x="2170323" y="3046988"/>
                </a:cubicBezTo>
                <a:cubicBezTo>
                  <a:pt x="2029665" y="3103505"/>
                  <a:pt x="1853244" y="2994507"/>
                  <a:pt x="1627742" y="3046988"/>
                </a:cubicBezTo>
                <a:cubicBezTo>
                  <a:pt x="1402240" y="3099469"/>
                  <a:pt x="1266689" y="2994248"/>
                  <a:pt x="1128568" y="3046988"/>
                </a:cubicBezTo>
                <a:cubicBezTo>
                  <a:pt x="990447" y="3099728"/>
                  <a:pt x="768127" y="3042829"/>
                  <a:pt x="651097" y="3046988"/>
                </a:cubicBezTo>
                <a:cubicBezTo>
                  <a:pt x="534067" y="3051147"/>
                  <a:pt x="216724" y="2983350"/>
                  <a:pt x="0" y="3046988"/>
                </a:cubicBezTo>
                <a:cubicBezTo>
                  <a:pt x="-28001" y="2843148"/>
                  <a:pt x="13811" y="2757676"/>
                  <a:pt x="0" y="2630566"/>
                </a:cubicBezTo>
                <a:cubicBezTo>
                  <a:pt x="-13811" y="2503456"/>
                  <a:pt x="22731" y="2390934"/>
                  <a:pt x="0" y="2153205"/>
                </a:cubicBezTo>
                <a:cubicBezTo>
                  <a:pt x="-22731" y="1915476"/>
                  <a:pt x="23903" y="1831547"/>
                  <a:pt x="0" y="1645374"/>
                </a:cubicBezTo>
                <a:cubicBezTo>
                  <a:pt x="-23903" y="1459201"/>
                  <a:pt x="25853" y="1306406"/>
                  <a:pt x="0" y="1137542"/>
                </a:cubicBezTo>
                <a:cubicBezTo>
                  <a:pt x="-25853" y="968678"/>
                  <a:pt x="38017" y="781074"/>
                  <a:pt x="0" y="690651"/>
                </a:cubicBezTo>
                <a:cubicBezTo>
                  <a:pt x="-38017" y="600228"/>
                  <a:pt x="37263" y="183454"/>
                  <a:pt x="0" y="0"/>
                </a:cubicBezTo>
                <a:close/>
              </a:path>
              <a:path w="2170323" h="3046988" stroke="0" extrusionOk="0">
                <a:moveTo>
                  <a:pt x="0" y="0"/>
                </a:moveTo>
                <a:cubicBezTo>
                  <a:pt x="184242" y="-49757"/>
                  <a:pt x="348017" y="57440"/>
                  <a:pt x="564284" y="0"/>
                </a:cubicBezTo>
                <a:cubicBezTo>
                  <a:pt x="780551" y="-57440"/>
                  <a:pt x="945853" y="52655"/>
                  <a:pt x="1106865" y="0"/>
                </a:cubicBezTo>
                <a:cubicBezTo>
                  <a:pt x="1267877" y="-52655"/>
                  <a:pt x="1374177" y="45995"/>
                  <a:pt x="1627742" y="0"/>
                </a:cubicBezTo>
                <a:cubicBezTo>
                  <a:pt x="1881307" y="-45995"/>
                  <a:pt x="1977140" y="15165"/>
                  <a:pt x="2170323" y="0"/>
                </a:cubicBezTo>
                <a:cubicBezTo>
                  <a:pt x="2179837" y="177677"/>
                  <a:pt x="2153454" y="324217"/>
                  <a:pt x="2170323" y="416422"/>
                </a:cubicBezTo>
                <a:cubicBezTo>
                  <a:pt x="2187192" y="508627"/>
                  <a:pt x="2139957" y="811389"/>
                  <a:pt x="2170323" y="924253"/>
                </a:cubicBezTo>
                <a:cubicBezTo>
                  <a:pt x="2200689" y="1037117"/>
                  <a:pt x="2123779" y="1213855"/>
                  <a:pt x="2170323" y="1401614"/>
                </a:cubicBezTo>
                <a:cubicBezTo>
                  <a:pt x="2216867" y="1589373"/>
                  <a:pt x="2132230" y="1733092"/>
                  <a:pt x="2170323" y="1878976"/>
                </a:cubicBezTo>
                <a:cubicBezTo>
                  <a:pt x="2208416" y="2024860"/>
                  <a:pt x="2154805" y="2197444"/>
                  <a:pt x="2170323" y="2325868"/>
                </a:cubicBezTo>
                <a:cubicBezTo>
                  <a:pt x="2185841" y="2454292"/>
                  <a:pt x="2106304" y="2880109"/>
                  <a:pt x="2170323" y="3046988"/>
                </a:cubicBezTo>
                <a:cubicBezTo>
                  <a:pt x="1996253" y="3102570"/>
                  <a:pt x="1836524" y="3004664"/>
                  <a:pt x="1692852" y="3046988"/>
                </a:cubicBezTo>
                <a:cubicBezTo>
                  <a:pt x="1549180" y="3089312"/>
                  <a:pt x="1421314" y="3046913"/>
                  <a:pt x="1171974" y="3046988"/>
                </a:cubicBezTo>
                <a:cubicBezTo>
                  <a:pt x="922634" y="3047063"/>
                  <a:pt x="879401" y="3024199"/>
                  <a:pt x="629394" y="3046988"/>
                </a:cubicBezTo>
                <a:cubicBezTo>
                  <a:pt x="379387" y="3069777"/>
                  <a:pt x="297393" y="2994496"/>
                  <a:pt x="0" y="3046988"/>
                </a:cubicBezTo>
                <a:cubicBezTo>
                  <a:pt x="-19024" y="2900818"/>
                  <a:pt x="41349" y="2681882"/>
                  <a:pt x="0" y="2539157"/>
                </a:cubicBezTo>
                <a:cubicBezTo>
                  <a:pt x="-41349" y="2396432"/>
                  <a:pt x="54313" y="2091417"/>
                  <a:pt x="0" y="1970386"/>
                </a:cubicBezTo>
                <a:cubicBezTo>
                  <a:pt x="-54313" y="1849355"/>
                  <a:pt x="54234" y="1638469"/>
                  <a:pt x="0" y="1493024"/>
                </a:cubicBezTo>
                <a:cubicBezTo>
                  <a:pt x="-54234" y="1347579"/>
                  <a:pt x="61367" y="1072731"/>
                  <a:pt x="0" y="954723"/>
                </a:cubicBezTo>
                <a:cubicBezTo>
                  <a:pt x="-61367" y="836715"/>
                  <a:pt x="47699" y="573263"/>
                  <a:pt x="0" y="477361"/>
                </a:cubicBezTo>
                <a:cubicBezTo>
                  <a:pt x="-47699" y="381459"/>
                  <a:pt x="17715" y="137468"/>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669861839">
                  <a:prstGeom prst="rect">
                    <a:avLst/>
                  </a:prstGeom>
                  <ask:type>
                    <ask:lineSketchScribble/>
                  </ask:type>
                </ask:lineSketchStyleProps>
              </a:ext>
            </a:extLst>
          </a:ln>
        </p:spPr>
        <p:txBody>
          <a:bodyPr wrap="square" rtlCol="0">
            <a:spAutoFit/>
          </a:bodyPr>
          <a:lstStyle/>
          <a:p>
            <a:r>
              <a:rPr lang="en-GB" sz="1200" b="1" dirty="0">
                <a:solidFill>
                  <a:srgbClr val="0070C0"/>
                </a:solidFill>
              </a:rPr>
              <a:t>Science</a:t>
            </a:r>
          </a:p>
          <a:p>
            <a:endParaRPr lang="en-GB" sz="1200" b="1" dirty="0">
              <a:solidFill>
                <a:srgbClr val="0070C0"/>
              </a:solidFill>
            </a:endParaRPr>
          </a:p>
          <a:p>
            <a:r>
              <a:rPr lang="en-GB" sz="1200" dirty="0">
                <a:solidFill>
                  <a:srgbClr val="0070C0"/>
                </a:solidFill>
              </a:rPr>
              <a:t>The children will get hands on to investigate forces and mechanisms. Learning how gravity, friction, and air and water resistance effect everyday objects,  as well as, finding out how we can create a greater effect from smaller effort. We will understand Earth’s movement in relation to the Sun and other planets and recognise the phases of the moon.</a:t>
            </a:r>
          </a:p>
        </p:txBody>
      </p:sp>
      <p:sp>
        <p:nvSpPr>
          <p:cNvPr id="5" name="TextBox 4">
            <a:extLst>
              <a:ext uri="{FF2B5EF4-FFF2-40B4-BE49-F238E27FC236}">
                <a16:creationId xmlns:a16="http://schemas.microsoft.com/office/drawing/2014/main" id="{3EBF3061-14CF-B086-5CFF-8FC846CA8C55}"/>
              </a:ext>
            </a:extLst>
          </p:cNvPr>
          <p:cNvSpPr txBox="1"/>
          <p:nvPr/>
        </p:nvSpPr>
        <p:spPr>
          <a:xfrm>
            <a:off x="2543062" y="769557"/>
            <a:ext cx="2778084" cy="2677656"/>
          </a:xfrm>
          <a:custGeom>
            <a:avLst/>
            <a:gdLst>
              <a:gd name="connsiteX0" fmla="*/ 0 w 2778084"/>
              <a:gd name="connsiteY0" fmla="*/ 0 h 2677656"/>
              <a:gd name="connsiteX1" fmla="*/ 527836 w 2778084"/>
              <a:gd name="connsiteY1" fmla="*/ 0 h 2677656"/>
              <a:gd name="connsiteX2" fmla="*/ 1083453 w 2778084"/>
              <a:gd name="connsiteY2" fmla="*/ 0 h 2677656"/>
              <a:gd name="connsiteX3" fmla="*/ 1639070 w 2778084"/>
              <a:gd name="connsiteY3" fmla="*/ 0 h 2677656"/>
              <a:gd name="connsiteX4" fmla="*/ 2139125 w 2778084"/>
              <a:gd name="connsiteY4" fmla="*/ 0 h 2677656"/>
              <a:gd name="connsiteX5" fmla="*/ 2778084 w 2778084"/>
              <a:gd name="connsiteY5" fmla="*/ 0 h 2677656"/>
              <a:gd name="connsiteX6" fmla="*/ 2778084 w 2778084"/>
              <a:gd name="connsiteY6" fmla="*/ 535531 h 2677656"/>
              <a:gd name="connsiteX7" fmla="*/ 2778084 w 2778084"/>
              <a:gd name="connsiteY7" fmla="*/ 1017509 h 2677656"/>
              <a:gd name="connsiteX8" fmla="*/ 2778084 w 2778084"/>
              <a:gd name="connsiteY8" fmla="*/ 1526264 h 2677656"/>
              <a:gd name="connsiteX9" fmla="*/ 2778084 w 2778084"/>
              <a:gd name="connsiteY9" fmla="*/ 2008242 h 2677656"/>
              <a:gd name="connsiteX10" fmla="*/ 2778084 w 2778084"/>
              <a:gd name="connsiteY10" fmla="*/ 2677656 h 2677656"/>
              <a:gd name="connsiteX11" fmla="*/ 2222467 w 2778084"/>
              <a:gd name="connsiteY11" fmla="*/ 2677656 h 2677656"/>
              <a:gd name="connsiteX12" fmla="*/ 1722412 w 2778084"/>
              <a:gd name="connsiteY12" fmla="*/ 2677656 h 2677656"/>
              <a:gd name="connsiteX13" fmla="*/ 1250138 w 2778084"/>
              <a:gd name="connsiteY13" fmla="*/ 2677656 h 2677656"/>
              <a:gd name="connsiteX14" fmla="*/ 638959 w 2778084"/>
              <a:gd name="connsiteY14" fmla="*/ 2677656 h 2677656"/>
              <a:gd name="connsiteX15" fmla="*/ 0 w 2778084"/>
              <a:gd name="connsiteY15" fmla="*/ 2677656 h 2677656"/>
              <a:gd name="connsiteX16" fmla="*/ 0 w 2778084"/>
              <a:gd name="connsiteY16" fmla="*/ 2168901 h 2677656"/>
              <a:gd name="connsiteX17" fmla="*/ 0 w 2778084"/>
              <a:gd name="connsiteY17" fmla="*/ 1633370 h 2677656"/>
              <a:gd name="connsiteX18" fmla="*/ 0 w 2778084"/>
              <a:gd name="connsiteY18" fmla="*/ 1097839 h 2677656"/>
              <a:gd name="connsiteX19" fmla="*/ 0 w 2778084"/>
              <a:gd name="connsiteY19" fmla="*/ 615861 h 2677656"/>
              <a:gd name="connsiteX20" fmla="*/ 0 w 2778084"/>
              <a:gd name="connsiteY20" fmla="*/ 0 h 267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78084" h="2677656" fill="none" extrusionOk="0">
                <a:moveTo>
                  <a:pt x="0" y="0"/>
                </a:moveTo>
                <a:cubicBezTo>
                  <a:pt x="126072" y="-4507"/>
                  <a:pt x="315234" y="55093"/>
                  <a:pt x="527836" y="0"/>
                </a:cubicBezTo>
                <a:cubicBezTo>
                  <a:pt x="740438" y="-55093"/>
                  <a:pt x="870398" y="25525"/>
                  <a:pt x="1083453" y="0"/>
                </a:cubicBezTo>
                <a:cubicBezTo>
                  <a:pt x="1296508" y="-25525"/>
                  <a:pt x="1418802" y="64721"/>
                  <a:pt x="1639070" y="0"/>
                </a:cubicBezTo>
                <a:cubicBezTo>
                  <a:pt x="1859338" y="-64721"/>
                  <a:pt x="1925675" y="35940"/>
                  <a:pt x="2139125" y="0"/>
                </a:cubicBezTo>
                <a:cubicBezTo>
                  <a:pt x="2352576" y="-35940"/>
                  <a:pt x="2649612" y="16480"/>
                  <a:pt x="2778084" y="0"/>
                </a:cubicBezTo>
                <a:cubicBezTo>
                  <a:pt x="2806328" y="121194"/>
                  <a:pt x="2760599" y="301967"/>
                  <a:pt x="2778084" y="535531"/>
                </a:cubicBezTo>
                <a:cubicBezTo>
                  <a:pt x="2795569" y="769095"/>
                  <a:pt x="2728159" y="882293"/>
                  <a:pt x="2778084" y="1017509"/>
                </a:cubicBezTo>
                <a:cubicBezTo>
                  <a:pt x="2828009" y="1152725"/>
                  <a:pt x="2731685" y="1306974"/>
                  <a:pt x="2778084" y="1526264"/>
                </a:cubicBezTo>
                <a:cubicBezTo>
                  <a:pt x="2824483" y="1745555"/>
                  <a:pt x="2738939" y="1862175"/>
                  <a:pt x="2778084" y="2008242"/>
                </a:cubicBezTo>
                <a:cubicBezTo>
                  <a:pt x="2817229" y="2154309"/>
                  <a:pt x="2773832" y="2488833"/>
                  <a:pt x="2778084" y="2677656"/>
                </a:cubicBezTo>
                <a:cubicBezTo>
                  <a:pt x="2639692" y="2705572"/>
                  <a:pt x="2405000" y="2615891"/>
                  <a:pt x="2222467" y="2677656"/>
                </a:cubicBezTo>
                <a:cubicBezTo>
                  <a:pt x="2039934" y="2739421"/>
                  <a:pt x="1895740" y="2622320"/>
                  <a:pt x="1722412" y="2677656"/>
                </a:cubicBezTo>
                <a:cubicBezTo>
                  <a:pt x="1549084" y="2732992"/>
                  <a:pt x="1455775" y="2622020"/>
                  <a:pt x="1250138" y="2677656"/>
                </a:cubicBezTo>
                <a:cubicBezTo>
                  <a:pt x="1044501" y="2733292"/>
                  <a:pt x="876901" y="2652887"/>
                  <a:pt x="638959" y="2677656"/>
                </a:cubicBezTo>
                <a:cubicBezTo>
                  <a:pt x="401017" y="2702425"/>
                  <a:pt x="305474" y="2636389"/>
                  <a:pt x="0" y="2677656"/>
                </a:cubicBezTo>
                <a:cubicBezTo>
                  <a:pt x="-371" y="2573034"/>
                  <a:pt x="26389" y="2301564"/>
                  <a:pt x="0" y="2168901"/>
                </a:cubicBezTo>
                <a:cubicBezTo>
                  <a:pt x="-26389" y="2036239"/>
                  <a:pt x="63075" y="1813695"/>
                  <a:pt x="0" y="1633370"/>
                </a:cubicBezTo>
                <a:cubicBezTo>
                  <a:pt x="-63075" y="1453045"/>
                  <a:pt x="29592" y="1213582"/>
                  <a:pt x="0" y="1097839"/>
                </a:cubicBezTo>
                <a:cubicBezTo>
                  <a:pt x="-29592" y="982096"/>
                  <a:pt x="2336" y="808398"/>
                  <a:pt x="0" y="615861"/>
                </a:cubicBezTo>
                <a:cubicBezTo>
                  <a:pt x="-2336" y="423324"/>
                  <a:pt x="10842" y="179480"/>
                  <a:pt x="0" y="0"/>
                </a:cubicBezTo>
                <a:close/>
              </a:path>
              <a:path w="2778084" h="2677656" stroke="0" extrusionOk="0">
                <a:moveTo>
                  <a:pt x="0" y="0"/>
                </a:moveTo>
                <a:cubicBezTo>
                  <a:pt x="194384" y="-56896"/>
                  <a:pt x="421331" y="66173"/>
                  <a:pt x="583398" y="0"/>
                </a:cubicBezTo>
                <a:cubicBezTo>
                  <a:pt x="745465" y="-66173"/>
                  <a:pt x="876379" y="8524"/>
                  <a:pt x="1139014" y="0"/>
                </a:cubicBezTo>
                <a:cubicBezTo>
                  <a:pt x="1401649" y="-8524"/>
                  <a:pt x="1527223" y="50870"/>
                  <a:pt x="1666850" y="0"/>
                </a:cubicBezTo>
                <a:cubicBezTo>
                  <a:pt x="1806477" y="-50870"/>
                  <a:pt x="2014754" y="16561"/>
                  <a:pt x="2139125" y="0"/>
                </a:cubicBezTo>
                <a:cubicBezTo>
                  <a:pt x="2263497" y="-16561"/>
                  <a:pt x="2552487" y="65920"/>
                  <a:pt x="2778084" y="0"/>
                </a:cubicBezTo>
                <a:cubicBezTo>
                  <a:pt x="2825409" y="222586"/>
                  <a:pt x="2737819" y="370733"/>
                  <a:pt x="2778084" y="481978"/>
                </a:cubicBezTo>
                <a:cubicBezTo>
                  <a:pt x="2818349" y="593223"/>
                  <a:pt x="2718345" y="851544"/>
                  <a:pt x="2778084" y="990733"/>
                </a:cubicBezTo>
                <a:cubicBezTo>
                  <a:pt x="2837823" y="1129923"/>
                  <a:pt x="2756274" y="1272441"/>
                  <a:pt x="2778084" y="1499487"/>
                </a:cubicBezTo>
                <a:cubicBezTo>
                  <a:pt x="2799894" y="1726533"/>
                  <a:pt x="2743321" y="1794996"/>
                  <a:pt x="2778084" y="1981465"/>
                </a:cubicBezTo>
                <a:cubicBezTo>
                  <a:pt x="2812847" y="2167934"/>
                  <a:pt x="2718278" y="2505315"/>
                  <a:pt x="2778084" y="2677656"/>
                </a:cubicBezTo>
                <a:cubicBezTo>
                  <a:pt x="2572114" y="2716258"/>
                  <a:pt x="2481960" y="2652850"/>
                  <a:pt x="2305810" y="2677656"/>
                </a:cubicBezTo>
                <a:cubicBezTo>
                  <a:pt x="2129660" y="2702462"/>
                  <a:pt x="1953523" y="2665216"/>
                  <a:pt x="1777974" y="2677656"/>
                </a:cubicBezTo>
                <a:cubicBezTo>
                  <a:pt x="1602425" y="2690096"/>
                  <a:pt x="1336440" y="2638215"/>
                  <a:pt x="1222357" y="2677656"/>
                </a:cubicBezTo>
                <a:cubicBezTo>
                  <a:pt x="1108274" y="2717097"/>
                  <a:pt x="910655" y="2648242"/>
                  <a:pt x="694521" y="2677656"/>
                </a:cubicBezTo>
                <a:cubicBezTo>
                  <a:pt x="478387" y="2707070"/>
                  <a:pt x="218714" y="2629190"/>
                  <a:pt x="0" y="2677656"/>
                </a:cubicBezTo>
                <a:cubicBezTo>
                  <a:pt x="-10017" y="2526581"/>
                  <a:pt x="19588" y="2379773"/>
                  <a:pt x="0" y="2222454"/>
                </a:cubicBezTo>
                <a:cubicBezTo>
                  <a:pt x="-19588" y="2065135"/>
                  <a:pt x="44116" y="1865897"/>
                  <a:pt x="0" y="1713700"/>
                </a:cubicBezTo>
                <a:cubicBezTo>
                  <a:pt x="-44116" y="1561503"/>
                  <a:pt x="54321" y="1362724"/>
                  <a:pt x="0" y="1151392"/>
                </a:cubicBezTo>
                <a:cubicBezTo>
                  <a:pt x="-54321" y="940060"/>
                  <a:pt x="48513" y="815839"/>
                  <a:pt x="0" y="642637"/>
                </a:cubicBezTo>
                <a:cubicBezTo>
                  <a:pt x="-48513" y="469435"/>
                  <a:pt x="65687" y="291595"/>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669861839">
                  <a:prstGeom prst="rect">
                    <a:avLst/>
                  </a:prstGeom>
                  <ask:type>
                    <ask:lineSketchScribble/>
                  </ask:type>
                </ask:lineSketchStyleProps>
              </a:ext>
            </a:extLst>
          </a:ln>
        </p:spPr>
        <p:txBody>
          <a:bodyPr wrap="square" rtlCol="0">
            <a:spAutoFit/>
          </a:bodyPr>
          <a:lstStyle/>
          <a:p>
            <a:r>
              <a:rPr lang="en-GB" sz="1200" b="1" dirty="0">
                <a:solidFill>
                  <a:srgbClr val="0070C0"/>
                </a:solidFill>
              </a:rPr>
              <a:t>Geography</a:t>
            </a:r>
          </a:p>
          <a:p>
            <a:endParaRPr lang="en-GB" sz="1200" b="1" dirty="0">
              <a:solidFill>
                <a:srgbClr val="0070C0"/>
              </a:solidFill>
            </a:endParaRPr>
          </a:p>
          <a:p>
            <a:r>
              <a:rPr lang="en-GB" sz="1200" dirty="0">
                <a:solidFill>
                  <a:srgbClr val="0070C0"/>
                </a:solidFill>
              </a:rPr>
              <a:t>In the topic: Investigating Our World, the children will pick up essential map reading skills and begin to understand time zones through locating the Prime Meridian/Greenwich Mean Time (GMT). They will know the lines of significance and how they dictate climates and environmental regions. Knowing about physical features will assist in understanding settlements and human features, linking to our knowledge of The Shang Dynasty</a:t>
            </a:r>
          </a:p>
        </p:txBody>
      </p:sp>
      <p:sp>
        <p:nvSpPr>
          <p:cNvPr id="8" name="TextBox 7">
            <a:extLst>
              <a:ext uri="{FF2B5EF4-FFF2-40B4-BE49-F238E27FC236}">
                <a16:creationId xmlns:a16="http://schemas.microsoft.com/office/drawing/2014/main" id="{DDA361C7-B35B-E13A-58EC-F5F9E84CC343}"/>
              </a:ext>
            </a:extLst>
          </p:cNvPr>
          <p:cNvSpPr txBox="1"/>
          <p:nvPr/>
        </p:nvSpPr>
        <p:spPr>
          <a:xfrm>
            <a:off x="5563517" y="1990166"/>
            <a:ext cx="3415230" cy="1569660"/>
          </a:xfrm>
          <a:custGeom>
            <a:avLst/>
            <a:gdLst>
              <a:gd name="connsiteX0" fmla="*/ 0 w 3415230"/>
              <a:gd name="connsiteY0" fmla="*/ 0 h 1569660"/>
              <a:gd name="connsiteX1" fmla="*/ 535053 w 3415230"/>
              <a:gd name="connsiteY1" fmla="*/ 0 h 1569660"/>
              <a:gd name="connsiteX2" fmla="*/ 1070105 w 3415230"/>
              <a:gd name="connsiteY2" fmla="*/ 0 h 1569660"/>
              <a:gd name="connsiteX3" fmla="*/ 1605158 w 3415230"/>
              <a:gd name="connsiteY3" fmla="*/ 0 h 1569660"/>
              <a:gd name="connsiteX4" fmla="*/ 2174363 w 3415230"/>
              <a:gd name="connsiteY4" fmla="*/ 0 h 1569660"/>
              <a:gd name="connsiteX5" fmla="*/ 2743568 w 3415230"/>
              <a:gd name="connsiteY5" fmla="*/ 0 h 1569660"/>
              <a:gd name="connsiteX6" fmla="*/ 3415230 w 3415230"/>
              <a:gd name="connsiteY6" fmla="*/ 0 h 1569660"/>
              <a:gd name="connsiteX7" fmla="*/ 3415230 w 3415230"/>
              <a:gd name="connsiteY7" fmla="*/ 538917 h 1569660"/>
              <a:gd name="connsiteX8" fmla="*/ 3415230 w 3415230"/>
              <a:gd name="connsiteY8" fmla="*/ 1046440 h 1569660"/>
              <a:gd name="connsiteX9" fmla="*/ 3415230 w 3415230"/>
              <a:gd name="connsiteY9" fmla="*/ 1569660 h 1569660"/>
              <a:gd name="connsiteX10" fmla="*/ 2880177 w 3415230"/>
              <a:gd name="connsiteY10" fmla="*/ 1569660 h 1569660"/>
              <a:gd name="connsiteX11" fmla="*/ 2242668 w 3415230"/>
              <a:gd name="connsiteY11" fmla="*/ 1569660 h 1569660"/>
              <a:gd name="connsiteX12" fmla="*/ 1741767 w 3415230"/>
              <a:gd name="connsiteY12" fmla="*/ 1569660 h 1569660"/>
              <a:gd name="connsiteX13" fmla="*/ 1206715 w 3415230"/>
              <a:gd name="connsiteY13" fmla="*/ 1569660 h 1569660"/>
              <a:gd name="connsiteX14" fmla="*/ 705814 w 3415230"/>
              <a:gd name="connsiteY14" fmla="*/ 1569660 h 1569660"/>
              <a:gd name="connsiteX15" fmla="*/ 0 w 3415230"/>
              <a:gd name="connsiteY15" fmla="*/ 1569660 h 1569660"/>
              <a:gd name="connsiteX16" fmla="*/ 0 w 3415230"/>
              <a:gd name="connsiteY16" fmla="*/ 1015047 h 1569660"/>
              <a:gd name="connsiteX17" fmla="*/ 0 w 3415230"/>
              <a:gd name="connsiteY17" fmla="*/ 507523 h 1569660"/>
              <a:gd name="connsiteX18" fmla="*/ 0 w 3415230"/>
              <a:gd name="connsiteY18"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5230" h="1569660" fill="none" extrusionOk="0">
                <a:moveTo>
                  <a:pt x="0" y="0"/>
                </a:moveTo>
                <a:cubicBezTo>
                  <a:pt x="117188" y="-38394"/>
                  <a:pt x="356601" y="1371"/>
                  <a:pt x="535053" y="0"/>
                </a:cubicBezTo>
                <a:cubicBezTo>
                  <a:pt x="713505" y="-1371"/>
                  <a:pt x="924443" y="39246"/>
                  <a:pt x="1070105" y="0"/>
                </a:cubicBezTo>
                <a:cubicBezTo>
                  <a:pt x="1215767" y="-39246"/>
                  <a:pt x="1493409" y="11073"/>
                  <a:pt x="1605158" y="0"/>
                </a:cubicBezTo>
                <a:cubicBezTo>
                  <a:pt x="1716907" y="-11073"/>
                  <a:pt x="1996034" y="17063"/>
                  <a:pt x="2174363" y="0"/>
                </a:cubicBezTo>
                <a:cubicBezTo>
                  <a:pt x="2352692" y="-17063"/>
                  <a:pt x="2554032" y="43648"/>
                  <a:pt x="2743568" y="0"/>
                </a:cubicBezTo>
                <a:cubicBezTo>
                  <a:pt x="2933104" y="-43648"/>
                  <a:pt x="3227107" y="11604"/>
                  <a:pt x="3415230" y="0"/>
                </a:cubicBezTo>
                <a:cubicBezTo>
                  <a:pt x="3445048" y="123428"/>
                  <a:pt x="3407051" y="337013"/>
                  <a:pt x="3415230" y="538917"/>
                </a:cubicBezTo>
                <a:cubicBezTo>
                  <a:pt x="3423409" y="740821"/>
                  <a:pt x="3411284" y="896750"/>
                  <a:pt x="3415230" y="1046440"/>
                </a:cubicBezTo>
                <a:cubicBezTo>
                  <a:pt x="3419176" y="1196130"/>
                  <a:pt x="3376220" y="1314828"/>
                  <a:pt x="3415230" y="1569660"/>
                </a:cubicBezTo>
                <a:cubicBezTo>
                  <a:pt x="3233807" y="1577230"/>
                  <a:pt x="3023207" y="1533089"/>
                  <a:pt x="2880177" y="1569660"/>
                </a:cubicBezTo>
                <a:cubicBezTo>
                  <a:pt x="2737147" y="1606231"/>
                  <a:pt x="2400045" y="1511820"/>
                  <a:pt x="2242668" y="1569660"/>
                </a:cubicBezTo>
                <a:cubicBezTo>
                  <a:pt x="2085291" y="1627500"/>
                  <a:pt x="1894677" y="1561395"/>
                  <a:pt x="1741767" y="1569660"/>
                </a:cubicBezTo>
                <a:cubicBezTo>
                  <a:pt x="1588857" y="1577925"/>
                  <a:pt x="1346388" y="1524681"/>
                  <a:pt x="1206715" y="1569660"/>
                </a:cubicBezTo>
                <a:cubicBezTo>
                  <a:pt x="1067042" y="1614639"/>
                  <a:pt x="940340" y="1521416"/>
                  <a:pt x="705814" y="1569660"/>
                </a:cubicBezTo>
                <a:cubicBezTo>
                  <a:pt x="471288" y="1617904"/>
                  <a:pt x="227529" y="1493828"/>
                  <a:pt x="0" y="1569660"/>
                </a:cubicBezTo>
                <a:cubicBezTo>
                  <a:pt x="-9638" y="1314266"/>
                  <a:pt x="51562" y="1170456"/>
                  <a:pt x="0" y="1015047"/>
                </a:cubicBezTo>
                <a:cubicBezTo>
                  <a:pt x="-51562" y="859638"/>
                  <a:pt x="8917" y="648514"/>
                  <a:pt x="0" y="507523"/>
                </a:cubicBezTo>
                <a:cubicBezTo>
                  <a:pt x="-8917" y="366532"/>
                  <a:pt x="39090" y="114306"/>
                  <a:pt x="0" y="0"/>
                </a:cubicBezTo>
                <a:close/>
              </a:path>
              <a:path w="3415230" h="1569660" stroke="0" extrusionOk="0">
                <a:moveTo>
                  <a:pt x="0" y="0"/>
                </a:moveTo>
                <a:cubicBezTo>
                  <a:pt x="132483" y="-56753"/>
                  <a:pt x="464650" y="68231"/>
                  <a:pt x="603357" y="0"/>
                </a:cubicBezTo>
                <a:cubicBezTo>
                  <a:pt x="742064" y="-68231"/>
                  <a:pt x="942191" y="46751"/>
                  <a:pt x="1172562" y="0"/>
                </a:cubicBezTo>
                <a:cubicBezTo>
                  <a:pt x="1402934" y="-46751"/>
                  <a:pt x="1586012" y="42985"/>
                  <a:pt x="1707615" y="0"/>
                </a:cubicBezTo>
                <a:cubicBezTo>
                  <a:pt x="1829218" y="-42985"/>
                  <a:pt x="2019023" y="43273"/>
                  <a:pt x="2174363" y="0"/>
                </a:cubicBezTo>
                <a:cubicBezTo>
                  <a:pt x="2329703" y="-43273"/>
                  <a:pt x="2435683" y="11069"/>
                  <a:pt x="2641111" y="0"/>
                </a:cubicBezTo>
                <a:cubicBezTo>
                  <a:pt x="2846539" y="-11069"/>
                  <a:pt x="3122031" y="33600"/>
                  <a:pt x="3415230" y="0"/>
                </a:cubicBezTo>
                <a:cubicBezTo>
                  <a:pt x="3424582" y="198090"/>
                  <a:pt x="3364161" y="361158"/>
                  <a:pt x="3415230" y="523220"/>
                </a:cubicBezTo>
                <a:cubicBezTo>
                  <a:pt x="3466299" y="685282"/>
                  <a:pt x="3392971" y="866423"/>
                  <a:pt x="3415230" y="1030743"/>
                </a:cubicBezTo>
                <a:cubicBezTo>
                  <a:pt x="3437489" y="1195063"/>
                  <a:pt x="3391959" y="1391201"/>
                  <a:pt x="3415230" y="1569660"/>
                </a:cubicBezTo>
                <a:cubicBezTo>
                  <a:pt x="3276848" y="1595735"/>
                  <a:pt x="3096206" y="1516555"/>
                  <a:pt x="2948482" y="1569660"/>
                </a:cubicBezTo>
                <a:cubicBezTo>
                  <a:pt x="2800758" y="1622765"/>
                  <a:pt x="2546641" y="1544787"/>
                  <a:pt x="2379277" y="1569660"/>
                </a:cubicBezTo>
                <a:cubicBezTo>
                  <a:pt x="2211913" y="1594533"/>
                  <a:pt x="2097119" y="1563164"/>
                  <a:pt x="1844224" y="1569660"/>
                </a:cubicBezTo>
                <a:cubicBezTo>
                  <a:pt x="1591329" y="1576156"/>
                  <a:pt x="1408651" y="1507815"/>
                  <a:pt x="1275019" y="1569660"/>
                </a:cubicBezTo>
                <a:cubicBezTo>
                  <a:pt x="1141387" y="1631505"/>
                  <a:pt x="910261" y="1548154"/>
                  <a:pt x="739967" y="1569660"/>
                </a:cubicBezTo>
                <a:cubicBezTo>
                  <a:pt x="569673" y="1591166"/>
                  <a:pt x="274191" y="1512469"/>
                  <a:pt x="0" y="1569660"/>
                </a:cubicBezTo>
                <a:cubicBezTo>
                  <a:pt x="-1250" y="1397491"/>
                  <a:pt x="42672" y="1246969"/>
                  <a:pt x="0" y="1093530"/>
                </a:cubicBezTo>
                <a:cubicBezTo>
                  <a:pt x="-42672" y="940091"/>
                  <a:pt x="7066" y="768564"/>
                  <a:pt x="0" y="586006"/>
                </a:cubicBezTo>
                <a:cubicBezTo>
                  <a:pt x="-7066" y="403448"/>
                  <a:pt x="29085" y="148129"/>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669861839">
                  <a:prstGeom prst="rect">
                    <a:avLst/>
                  </a:prstGeom>
                  <ask:type>
                    <ask:lineSketchScribble/>
                  </ask:type>
                </ask:lineSketchStyleProps>
              </a:ext>
            </a:extLst>
          </a:ln>
        </p:spPr>
        <p:txBody>
          <a:bodyPr wrap="square" rtlCol="0">
            <a:spAutoFit/>
          </a:bodyPr>
          <a:lstStyle/>
          <a:p>
            <a:r>
              <a:rPr lang="en-GB" sz="1200" b="1" dirty="0">
                <a:solidFill>
                  <a:srgbClr val="0070C0"/>
                </a:solidFill>
              </a:rPr>
              <a:t>Music, Sport and Computing</a:t>
            </a:r>
          </a:p>
          <a:p>
            <a:endParaRPr lang="en-GB" sz="1200" b="1" dirty="0">
              <a:solidFill>
                <a:srgbClr val="0070C0"/>
              </a:solidFill>
            </a:endParaRPr>
          </a:p>
          <a:p>
            <a:r>
              <a:rPr lang="en-GB" sz="1200" dirty="0">
                <a:solidFill>
                  <a:srgbClr val="0070C0"/>
                </a:solidFill>
              </a:rPr>
              <a:t>A specialist MAPAS teacher will teach music (rhythm, notation, timbre and dynamics). Also on Tuesdays, a PE coach will train skills for various sports. Computing will focus on on-line safety, digital literacy, information technology and computer science.</a:t>
            </a:r>
          </a:p>
        </p:txBody>
      </p:sp>
      <p:sp>
        <p:nvSpPr>
          <p:cNvPr id="9" name="TextBox 8">
            <a:extLst>
              <a:ext uri="{FF2B5EF4-FFF2-40B4-BE49-F238E27FC236}">
                <a16:creationId xmlns:a16="http://schemas.microsoft.com/office/drawing/2014/main" id="{429C5657-7954-0C71-7174-F6E8AA185FA4}"/>
              </a:ext>
            </a:extLst>
          </p:cNvPr>
          <p:cNvSpPr txBox="1"/>
          <p:nvPr/>
        </p:nvSpPr>
        <p:spPr>
          <a:xfrm>
            <a:off x="165253" y="3871527"/>
            <a:ext cx="8813494" cy="1169551"/>
          </a:xfrm>
          <a:custGeom>
            <a:avLst/>
            <a:gdLst>
              <a:gd name="connsiteX0" fmla="*/ 0 w 8813494"/>
              <a:gd name="connsiteY0" fmla="*/ 0 h 1169551"/>
              <a:gd name="connsiteX1" fmla="*/ 323161 w 8813494"/>
              <a:gd name="connsiteY1" fmla="*/ 0 h 1169551"/>
              <a:gd name="connsiteX2" fmla="*/ 822593 w 8813494"/>
              <a:gd name="connsiteY2" fmla="*/ 0 h 1169551"/>
              <a:gd name="connsiteX3" fmla="*/ 1410159 w 8813494"/>
              <a:gd name="connsiteY3" fmla="*/ 0 h 1169551"/>
              <a:gd name="connsiteX4" fmla="*/ 1997725 w 8813494"/>
              <a:gd name="connsiteY4" fmla="*/ 0 h 1169551"/>
              <a:gd name="connsiteX5" fmla="*/ 2409022 w 8813494"/>
              <a:gd name="connsiteY5" fmla="*/ 0 h 1169551"/>
              <a:gd name="connsiteX6" fmla="*/ 2996588 w 8813494"/>
              <a:gd name="connsiteY6" fmla="*/ 0 h 1169551"/>
              <a:gd name="connsiteX7" fmla="*/ 3584154 w 8813494"/>
              <a:gd name="connsiteY7" fmla="*/ 0 h 1169551"/>
              <a:gd name="connsiteX8" fmla="*/ 3907316 w 8813494"/>
              <a:gd name="connsiteY8" fmla="*/ 0 h 1169551"/>
              <a:gd name="connsiteX9" fmla="*/ 4671152 w 8813494"/>
              <a:gd name="connsiteY9" fmla="*/ 0 h 1169551"/>
              <a:gd name="connsiteX10" fmla="*/ 5170583 w 8813494"/>
              <a:gd name="connsiteY10" fmla="*/ 0 h 1169551"/>
              <a:gd name="connsiteX11" fmla="*/ 5934419 w 8813494"/>
              <a:gd name="connsiteY11" fmla="*/ 0 h 1169551"/>
              <a:gd name="connsiteX12" fmla="*/ 6521986 w 8813494"/>
              <a:gd name="connsiteY12" fmla="*/ 0 h 1169551"/>
              <a:gd name="connsiteX13" fmla="*/ 7109552 w 8813494"/>
              <a:gd name="connsiteY13" fmla="*/ 0 h 1169551"/>
              <a:gd name="connsiteX14" fmla="*/ 7432713 w 8813494"/>
              <a:gd name="connsiteY14" fmla="*/ 0 h 1169551"/>
              <a:gd name="connsiteX15" fmla="*/ 8196549 w 8813494"/>
              <a:gd name="connsiteY15" fmla="*/ 0 h 1169551"/>
              <a:gd name="connsiteX16" fmla="*/ 8813494 w 8813494"/>
              <a:gd name="connsiteY16" fmla="*/ 0 h 1169551"/>
              <a:gd name="connsiteX17" fmla="*/ 8813494 w 8813494"/>
              <a:gd name="connsiteY17" fmla="*/ 608167 h 1169551"/>
              <a:gd name="connsiteX18" fmla="*/ 8813494 w 8813494"/>
              <a:gd name="connsiteY18" fmla="*/ 1169551 h 1169551"/>
              <a:gd name="connsiteX19" fmla="*/ 8137793 w 8813494"/>
              <a:gd name="connsiteY19" fmla="*/ 1169551 h 1169551"/>
              <a:gd name="connsiteX20" fmla="*/ 7814631 w 8813494"/>
              <a:gd name="connsiteY20" fmla="*/ 1169551 h 1169551"/>
              <a:gd name="connsiteX21" fmla="*/ 7138930 w 8813494"/>
              <a:gd name="connsiteY21" fmla="*/ 1169551 h 1169551"/>
              <a:gd name="connsiteX22" fmla="*/ 6551364 w 8813494"/>
              <a:gd name="connsiteY22" fmla="*/ 1169551 h 1169551"/>
              <a:gd name="connsiteX23" fmla="*/ 5787528 w 8813494"/>
              <a:gd name="connsiteY23" fmla="*/ 1169551 h 1169551"/>
              <a:gd name="connsiteX24" fmla="*/ 5288096 w 8813494"/>
              <a:gd name="connsiteY24" fmla="*/ 1169551 h 1169551"/>
              <a:gd name="connsiteX25" fmla="*/ 4964935 w 8813494"/>
              <a:gd name="connsiteY25" fmla="*/ 1169551 h 1169551"/>
              <a:gd name="connsiteX26" fmla="*/ 4553639 w 8813494"/>
              <a:gd name="connsiteY26" fmla="*/ 1169551 h 1169551"/>
              <a:gd name="connsiteX27" fmla="*/ 3789802 w 8813494"/>
              <a:gd name="connsiteY27" fmla="*/ 1169551 h 1169551"/>
              <a:gd name="connsiteX28" fmla="*/ 3025966 w 8813494"/>
              <a:gd name="connsiteY28" fmla="*/ 1169551 h 1169551"/>
              <a:gd name="connsiteX29" fmla="*/ 2438400 w 8813494"/>
              <a:gd name="connsiteY29" fmla="*/ 1169551 h 1169551"/>
              <a:gd name="connsiteX30" fmla="*/ 2027104 w 8813494"/>
              <a:gd name="connsiteY30" fmla="*/ 1169551 h 1169551"/>
              <a:gd name="connsiteX31" fmla="*/ 1439537 w 8813494"/>
              <a:gd name="connsiteY31" fmla="*/ 1169551 h 1169551"/>
              <a:gd name="connsiteX32" fmla="*/ 851971 w 8813494"/>
              <a:gd name="connsiteY32" fmla="*/ 1169551 h 1169551"/>
              <a:gd name="connsiteX33" fmla="*/ 0 w 8813494"/>
              <a:gd name="connsiteY33" fmla="*/ 1169551 h 1169551"/>
              <a:gd name="connsiteX34" fmla="*/ 0 w 8813494"/>
              <a:gd name="connsiteY34" fmla="*/ 608167 h 1169551"/>
              <a:gd name="connsiteX35" fmla="*/ 0 w 8813494"/>
              <a:gd name="connsiteY35" fmla="*/ 0 h 1169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813494" h="1169551" fill="none" extrusionOk="0">
                <a:moveTo>
                  <a:pt x="0" y="0"/>
                </a:moveTo>
                <a:cubicBezTo>
                  <a:pt x="71177" y="-28007"/>
                  <a:pt x="198563" y="505"/>
                  <a:pt x="323161" y="0"/>
                </a:cubicBezTo>
                <a:cubicBezTo>
                  <a:pt x="447759" y="-505"/>
                  <a:pt x="679013" y="33037"/>
                  <a:pt x="822593" y="0"/>
                </a:cubicBezTo>
                <a:cubicBezTo>
                  <a:pt x="966173" y="-33037"/>
                  <a:pt x="1163967" y="10754"/>
                  <a:pt x="1410159" y="0"/>
                </a:cubicBezTo>
                <a:cubicBezTo>
                  <a:pt x="1656351" y="-10754"/>
                  <a:pt x="1815674" y="28992"/>
                  <a:pt x="1997725" y="0"/>
                </a:cubicBezTo>
                <a:cubicBezTo>
                  <a:pt x="2179776" y="-28992"/>
                  <a:pt x="2210713" y="48645"/>
                  <a:pt x="2409022" y="0"/>
                </a:cubicBezTo>
                <a:cubicBezTo>
                  <a:pt x="2607331" y="-48645"/>
                  <a:pt x="2831294" y="26882"/>
                  <a:pt x="2996588" y="0"/>
                </a:cubicBezTo>
                <a:cubicBezTo>
                  <a:pt x="3161882" y="-26882"/>
                  <a:pt x="3377746" y="6550"/>
                  <a:pt x="3584154" y="0"/>
                </a:cubicBezTo>
                <a:cubicBezTo>
                  <a:pt x="3790562" y="-6550"/>
                  <a:pt x="3802756" y="654"/>
                  <a:pt x="3907316" y="0"/>
                </a:cubicBezTo>
                <a:cubicBezTo>
                  <a:pt x="4011876" y="-654"/>
                  <a:pt x="4308286" y="41401"/>
                  <a:pt x="4671152" y="0"/>
                </a:cubicBezTo>
                <a:cubicBezTo>
                  <a:pt x="5034018" y="-41401"/>
                  <a:pt x="4982607" y="49154"/>
                  <a:pt x="5170583" y="0"/>
                </a:cubicBezTo>
                <a:cubicBezTo>
                  <a:pt x="5358559" y="-49154"/>
                  <a:pt x="5756170" y="21766"/>
                  <a:pt x="5934419" y="0"/>
                </a:cubicBezTo>
                <a:cubicBezTo>
                  <a:pt x="6112668" y="-21766"/>
                  <a:pt x="6326694" y="2605"/>
                  <a:pt x="6521986" y="0"/>
                </a:cubicBezTo>
                <a:cubicBezTo>
                  <a:pt x="6717278" y="-2605"/>
                  <a:pt x="6981463" y="43226"/>
                  <a:pt x="7109552" y="0"/>
                </a:cubicBezTo>
                <a:cubicBezTo>
                  <a:pt x="7237641" y="-43226"/>
                  <a:pt x="7317052" y="3687"/>
                  <a:pt x="7432713" y="0"/>
                </a:cubicBezTo>
                <a:cubicBezTo>
                  <a:pt x="7548374" y="-3687"/>
                  <a:pt x="7972503" y="64558"/>
                  <a:pt x="8196549" y="0"/>
                </a:cubicBezTo>
                <a:cubicBezTo>
                  <a:pt x="8420595" y="-64558"/>
                  <a:pt x="8524742" y="47402"/>
                  <a:pt x="8813494" y="0"/>
                </a:cubicBezTo>
                <a:cubicBezTo>
                  <a:pt x="8837546" y="223479"/>
                  <a:pt x="8793756" y="416674"/>
                  <a:pt x="8813494" y="608167"/>
                </a:cubicBezTo>
                <a:cubicBezTo>
                  <a:pt x="8833232" y="799660"/>
                  <a:pt x="8794711" y="1036480"/>
                  <a:pt x="8813494" y="1169551"/>
                </a:cubicBezTo>
                <a:cubicBezTo>
                  <a:pt x="8478437" y="1174767"/>
                  <a:pt x="8423360" y="1129826"/>
                  <a:pt x="8137793" y="1169551"/>
                </a:cubicBezTo>
                <a:cubicBezTo>
                  <a:pt x="7852226" y="1209276"/>
                  <a:pt x="7890025" y="1163282"/>
                  <a:pt x="7814631" y="1169551"/>
                </a:cubicBezTo>
                <a:cubicBezTo>
                  <a:pt x="7739237" y="1175820"/>
                  <a:pt x="7275437" y="1158554"/>
                  <a:pt x="7138930" y="1169551"/>
                </a:cubicBezTo>
                <a:cubicBezTo>
                  <a:pt x="7002423" y="1180548"/>
                  <a:pt x="6668991" y="1166994"/>
                  <a:pt x="6551364" y="1169551"/>
                </a:cubicBezTo>
                <a:cubicBezTo>
                  <a:pt x="6433737" y="1172108"/>
                  <a:pt x="6109418" y="1130806"/>
                  <a:pt x="5787528" y="1169551"/>
                </a:cubicBezTo>
                <a:cubicBezTo>
                  <a:pt x="5465638" y="1208296"/>
                  <a:pt x="5535111" y="1146449"/>
                  <a:pt x="5288096" y="1169551"/>
                </a:cubicBezTo>
                <a:cubicBezTo>
                  <a:pt x="5041081" y="1192653"/>
                  <a:pt x="5120428" y="1163032"/>
                  <a:pt x="4964935" y="1169551"/>
                </a:cubicBezTo>
                <a:cubicBezTo>
                  <a:pt x="4809442" y="1176070"/>
                  <a:pt x="4743193" y="1153588"/>
                  <a:pt x="4553639" y="1169551"/>
                </a:cubicBezTo>
                <a:cubicBezTo>
                  <a:pt x="4364085" y="1185514"/>
                  <a:pt x="3997545" y="1134675"/>
                  <a:pt x="3789802" y="1169551"/>
                </a:cubicBezTo>
                <a:cubicBezTo>
                  <a:pt x="3582059" y="1204427"/>
                  <a:pt x="3285637" y="1080138"/>
                  <a:pt x="3025966" y="1169551"/>
                </a:cubicBezTo>
                <a:cubicBezTo>
                  <a:pt x="2766295" y="1258964"/>
                  <a:pt x="2693564" y="1153085"/>
                  <a:pt x="2438400" y="1169551"/>
                </a:cubicBezTo>
                <a:cubicBezTo>
                  <a:pt x="2183236" y="1186017"/>
                  <a:pt x="2165202" y="1143141"/>
                  <a:pt x="2027104" y="1169551"/>
                </a:cubicBezTo>
                <a:cubicBezTo>
                  <a:pt x="1889006" y="1195961"/>
                  <a:pt x="1612727" y="1153745"/>
                  <a:pt x="1439537" y="1169551"/>
                </a:cubicBezTo>
                <a:cubicBezTo>
                  <a:pt x="1266347" y="1185357"/>
                  <a:pt x="1050145" y="1143767"/>
                  <a:pt x="851971" y="1169551"/>
                </a:cubicBezTo>
                <a:cubicBezTo>
                  <a:pt x="653797" y="1195335"/>
                  <a:pt x="368086" y="1159320"/>
                  <a:pt x="0" y="1169551"/>
                </a:cubicBezTo>
                <a:cubicBezTo>
                  <a:pt x="-52721" y="935426"/>
                  <a:pt x="14313" y="818755"/>
                  <a:pt x="0" y="608167"/>
                </a:cubicBezTo>
                <a:cubicBezTo>
                  <a:pt x="-14313" y="397579"/>
                  <a:pt x="39463" y="211289"/>
                  <a:pt x="0" y="0"/>
                </a:cubicBezTo>
                <a:close/>
              </a:path>
              <a:path w="8813494" h="1169551" stroke="0" extrusionOk="0">
                <a:moveTo>
                  <a:pt x="0" y="0"/>
                </a:moveTo>
                <a:cubicBezTo>
                  <a:pt x="151661" y="-7134"/>
                  <a:pt x="502084" y="51999"/>
                  <a:pt x="675701" y="0"/>
                </a:cubicBezTo>
                <a:cubicBezTo>
                  <a:pt x="849318" y="-51999"/>
                  <a:pt x="1080712" y="12100"/>
                  <a:pt x="1263267" y="0"/>
                </a:cubicBezTo>
                <a:cubicBezTo>
                  <a:pt x="1445822" y="-12100"/>
                  <a:pt x="1562140" y="54616"/>
                  <a:pt x="1762699" y="0"/>
                </a:cubicBezTo>
                <a:cubicBezTo>
                  <a:pt x="1963258" y="-54616"/>
                  <a:pt x="1996161" y="10550"/>
                  <a:pt x="2085860" y="0"/>
                </a:cubicBezTo>
                <a:cubicBezTo>
                  <a:pt x="2175559" y="-10550"/>
                  <a:pt x="2294060" y="37019"/>
                  <a:pt x="2409022" y="0"/>
                </a:cubicBezTo>
                <a:cubicBezTo>
                  <a:pt x="2523984" y="-37019"/>
                  <a:pt x="2660420" y="20853"/>
                  <a:pt x="2820318" y="0"/>
                </a:cubicBezTo>
                <a:cubicBezTo>
                  <a:pt x="2980216" y="-20853"/>
                  <a:pt x="3258352" y="830"/>
                  <a:pt x="3407884" y="0"/>
                </a:cubicBezTo>
                <a:cubicBezTo>
                  <a:pt x="3557416" y="-830"/>
                  <a:pt x="3788387" y="25756"/>
                  <a:pt x="4083586" y="0"/>
                </a:cubicBezTo>
                <a:cubicBezTo>
                  <a:pt x="4378785" y="-25756"/>
                  <a:pt x="4290264" y="45426"/>
                  <a:pt x="4494882" y="0"/>
                </a:cubicBezTo>
                <a:cubicBezTo>
                  <a:pt x="4699500" y="-45426"/>
                  <a:pt x="4695194" y="38706"/>
                  <a:pt x="4818043" y="0"/>
                </a:cubicBezTo>
                <a:cubicBezTo>
                  <a:pt x="4940892" y="-38706"/>
                  <a:pt x="5179717" y="28736"/>
                  <a:pt x="5405610" y="0"/>
                </a:cubicBezTo>
                <a:cubicBezTo>
                  <a:pt x="5631503" y="-28736"/>
                  <a:pt x="5925912" y="49954"/>
                  <a:pt x="6169446" y="0"/>
                </a:cubicBezTo>
                <a:cubicBezTo>
                  <a:pt x="6412980" y="-49954"/>
                  <a:pt x="6563959" y="56872"/>
                  <a:pt x="6668877" y="0"/>
                </a:cubicBezTo>
                <a:cubicBezTo>
                  <a:pt x="6773795" y="-56872"/>
                  <a:pt x="7080338" y="16315"/>
                  <a:pt x="7344578" y="0"/>
                </a:cubicBezTo>
                <a:cubicBezTo>
                  <a:pt x="7608818" y="-16315"/>
                  <a:pt x="7720776" y="20903"/>
                  <a:pt x="7844010" y="0"/>
                </a:cubicBezTo>
                <a:cubicBezTo>
                  <a:pt x="7967244" y="-20903"/>
                  <a:pt x="8136274" y="29970"/>
                  <a:pt x="8255306" y="0"/>
                </a:cubicBezTo>
                <a:cubicBezTo>
                  <a:pt x="8374338" y="-29970"/>
                  <a:pt x="8637604" y="32851"/>
                  <a:pt x="8813494" y="0"/>
                </a:cubicBezTo>
                <a:cubicBezTo>
                  <a:pt x="8834403" y="279349"/>
                  <a:pt x="8805386" y="328617"/>
                  <a:pt x="8813494" y="608167"/>
                </a:cubicBezTo>
                <a:cubicBezTo>
                  <a:pt x="8821602" y="887717"/>
                  <a:pt x="8757900" y="1049035"/>
                  <a:pt x="8813494" y="1169551"/>
                </a:cubicBezTo>
                <a:cubicBezTo>
                  <a:pt x="8653894" y="1188489"/>
                  <a:pt x="8638428" y="1158987"/>
                  <a:pt x="8490333" y="1169551"/>
                </a:cubicBezTo>
                <a:cubicBezTo>
                  <a:pt x="8342238" y="1180115"/>
                  <a:pt x="8301951" y="1161334"/>
                  <a:pt x="8167171" y="1169551"/>
                </a:cubicBezTo>
                <a:cubicBezTo>
                  <a:pt x="8032391" y="1177768"/>
                  <a:pt x="7694582" y="1130351"/>
                  <a:pt x="7491470" y="1169551"/>
                </a:cubicBezTo>
                <a:cubicBezTo>
                  <a:pt x="7288358" y="1208751"/>
                  <a:pt x="7030840" y="1169209"/>
                  <a:pt x="6903904" y="1169551"/>
                </a:cubicBezTo>
                <a:cubicBezTo>
                  <a:pt x="6776968" y="1169893"/>
                  <a:pt x="6427404" y="1167773"/>
                  <a:pt x="6228202" y="1169551"/>
                </a:cubicBezTo>
                <a:cubicBezTo>
                  <a:pt x="6029000" y="1171329"/>
                  <a:pt x="5845374" y="1083424"/>
                  <a:pt x="5464366" y="1169551"/>
                </a:cubicBezTo>
                <a:cubicBezTo>
                  <a:pt x="5083358" y="1255678"/>
                  <a:pt x="5013317" y="1162781"/>
                  <a:pt x="4788665" y="1169551"/>
                </a:cubicBezTo>
                <a:cubicBezTo>
                  <a:pt x="4564013" y="1176321"/>
                  <a:pt x="4418230" y="1091737"/>
                  <a:pt x="4112964" y="1169551"/>
                </a:cubicBezTo>
                <a:cubicBezTo>
                  <a:pt x="3807698" y="1247365"/>
                  <a:pt x="3780407" y="1123864"/>
                  <a:pt x="3613533" y="1169551"/>
                </a:cubicBezTo>
                <a:cubicBezTo>
                  <a:pt x="3446659" y="1215238"/>
                  <a:pt x="3331914" y="1138661"/>
                  <a:pt x="3202236" y="1169551"/>
                </a:cubicBezTo>
                <a:cubicBezTo>
                  <a:pt x="3072558" y="1200441"/>
                  <a:pt x="2889334" y="1136729"/>
                  <a:pt x="2702805" y="1169551"/>
                </a:cubicBezTo>
                <a:cubicBezTo>
                  <a:pt x="2516276" y="1202373"/>
                  <a:pt x="2473959" y="1151156"/>
                  <a:pt x="2291508" y="1169551"/>
                </a:cubicBezTo>
                <a:cubicBezTo>
                  <a:pt x="2109057" y="1187946"/>
                  <a:pt x="1905105" y="1150859"/>
                  <a:pt x="1703942" y="1169551"/>
                </a:cubicBezTo>
                <a:cubicBezTo>
                  <a:pt x="1502779" y="1188243"/>
                  <a:pt x="1406946" y="1111071"/>
                  <a:pt x="1116376" y="1169551"/>
                </a:cubicBezTo>
                <a:cubicBezTo>
                  <a:pt x="825806" y="1228031"/>
                  <a:pt x="353751" y="1076274"/>
                  <a:pt x="0" y="1169551"/>
                </a:cubicBezTo>
                <a:cubicBezTo>
                  <a:pt x="-18838" y="956992"/>
                  <a:pt x="40850" y="814687"/>
                  <a:pt x="0" y="608167"/>
                </a:cubicBezTo>
                <a:cubicBezTo>
                  <a:pt x="-40850" y="401647"/>
                  <a:pt x="14703" y="302845"/>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669861839">
                  <a:prstGeom prst="rect">
                    <a:avLst/>
                  </a:prstGeom>
                  <ask:type>
                    <ask:lineSketchScribble/>
                  </ask:type>
                </ask:lineSketchStyleProps>
              </a:ext>
            </a:extLst>
          </a:ln>
        </p:spPr>
        <p:txBody>
          <a:bodyPr wrap="square" rtlCol="0">
            <a:spAutoFit/>
          </a:bodyPr>
          <a:lstStyle/>
          <a:p>
            <a:r>
              <a:rPr lang="en-GB" b="1" dirty="0">
                <a:solidFill>
                  <a:srgbClr val="0070C0"/>
                </a:solidFill>
              </a:rPr>
              <a:t>Art and DT</a:t>
            </a:r>
          </a:p>
          <a:p>
            <a:endParaRPr lang="en-GB" b="1" dirty="0">
              <a:solidFill>
                <a:srgbClr val="0070C0"/>
              </a:solidFill>
            </a:endParaRPr>
          </a:p>
          <a:p>
            <a:r>
              <a:rPr lang="en-GB" dirty="0">
                <a:solidFill>
                  <a:srgbClr val="0070C0"/>
                </a:solidFill>
              </a:rPr>
              <a:t>Continuing to progress our basic skills, we will work with lines and textures with colour and tone. We will look at the significance of art from Ancient China, specifically the Taotie motif and compare ancient and contemporary carving methods.</a:t>
            </a:r>
          </a:p>
        </p:txBody>
      </p:sp>
      <p:sp>
        <p:nvSpPr>
          <p:cNvPr id="7" name="TextBox 6">
            <a:extLst>
              <a:ext uri="{FF2B5EF4-FFF2-40B4-BE49-F238E27FC236}">
                <a16:creationId xmlns:a16="http://schemas.microsoft.com/office/drawing/2014/main" id="{064D48D6-B577-22A3-25FB-E840884009CC}"/>
              </a:ext>
            </a:extLst>
          </p:cNvPr>
          <p:cNvSpPr txBox="1"/>
          <p:nvPr/>
        </p:nvSpPr>
        <p:spPr>
          <a:xfrm>
            <a:off x="5563518" y="164224"/>
            <a:ext cx="3415229" cy="1600438"/>
          </a:xfrm>
          <a:custGeom>
            <a:avLst/>
            <a:gdLst>
              <a:gd name="connsiteX0" fmla="*/ 0 w 3415229"/>
              <a:gd name="connsiteY0" fmla="*/ 0 h 1600438"/>
              <a:gd name="connsiteX1" fmla="*/ 535053 w 3415229"/>
              <a:gd name="connsiteY1" fmla="*/ 0 h 1600438"/>
              <a:gd name="connsiteX2" fmla="*/ 1070105 w 3415229"/>
              <a:gd name="connsiteY2" fmla="*/ 0 h 1600438"/>
              <a:gd name="connsiteX3" fmla="*/ 1605158 w 3415229"/>
              <a:gd name="connsiteY3" fmla="*/ 0 h 1600438"/>
              <a:gd name="connsiteX4" fmla="*/ 2174362 w 3415229"/>
              <a:gd name="connsiteY4" fmla="*/ 0 h 1600438"/>
              <a:gd name="connsiteX5" fmla="*/ 2743567 w 3415229"/>
              <a:gd name="connsiteY5" fmla="*/ 0 h 1600438"/>
              <a:gd name="connsiteX6" fmla="*/ 3415229 w 3415229"/>
              <a:gd name="connsiteY6" fmla="*/ 0 h 1600438"/>
              <a:gd name="connsiteX7" fmla="*/ 3415229 w 3415229"/>
              <a:gd name="connsiteY7" fmla="*/ 549484 h 1600438"/>
              <a:gd name="connsiteX8" fmla="*/ 3415229 w 3415229"/>
              <a:gd name="connsiteY8" fmla="*/ 1066959 h 1600438"/>
              <a:gd name="connsiteX9" fmla="*/ 3415229 w 3415229"/>
              <a:gd name="connsiteY9" fmla="*/ 1600438 h 1600438"/>
              <a:gd name="connsiteX10" fmla="*/ 2880176 w 3415229"/>
              <a:gd name="connsiteY10" fmla="*/ 1600438 h 1600438"/>
              <a:gd name="connsiteX11" fmla="*/ 2242667 w 3415229"/>
              <a:gd name="connsiteY11" fmla="*/ 1600438 h 1600438"/>
              <a:gd name="connsiteX12" fmla="*/ 1741767 w 3415229"/>
              <a:gd name="connsiteY12" fmla="*/ 1600438 h 1600438"/>
              <a:gd name="connsiteX13" fmla="*/ 1206714 w 3415229"/>
              <a:gd name="connsiteY13" fmla="*/ 1600438 h 1600438"/>
              <a:gd name="connsiteX14" fmla="*/ 705814 w 3415229"/>
              <a:gd name="connsiteY14" fmla="*/ 1600438 h 1600438"/>
              <a:gd name="connsiteX15" fmla="*/ 0 w 3415229"/>
              <a:gd name="connsiteY15" fmla="*/ 1600438 h 1600438"/>
              <a:gd name="connsiteX16" fmla="*/ 0 w 3415229"/>
              <a:gd name="connsiteY16" fmla="*/ 1034950 h 1600438"/>
              <a:gd name="connsiteX17" fmla="*/ 0 w 3415229"/>
              <a:gd name="connsiteY17" fmla="*/ 517475 h 1600438"/>
              <a:gd name="connsiteX18" fmla="*/ 0 w 3415229"/>
              <a:gd name="connsiteY18" fmla="*/ 0 h 1600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5229" h="1600438" fill="none" extrusionOk="0">
                <a:moveTo>
                  <a:pt x="0" y="0"/>
                </a:moveTo>
                <a:cubicBezTo>
                  <a:pt x="117188" y="-38394"/>
                  <a:pt x="356601" y="1371"/>
                  <a:pt x="535053" y="0"/>
                </a:cubicBezTo>
                <a:cubicBezTo>
                  <a:pt x="713505" y="-1371"/>
                  <a:pt x="924443" y="39246"/>
                  <a:pt x="1070105" y="0"/>
                </a:cubicBezTo>
                <a:cubicBezTo>
                  <a:pt x="1215767" y="-39246"/>
                  <a:pt x="1493409" y="11073"/>
                  <a:pt x="1605158" y="0"/>
                </a:cubicBezTo>
                <a:cubicBezTo>
                  <a:pt x="1716907" y="-11073"/>
                  <a:pt x="2003293" y="17966"/>
                  <a:pt x="2174362" y="0"/>
                </a:cubicBezTo>
                <a:cubicBezTo>
                  <a:pt x="2345431" y="-17966"/>
                  <a:pt x="2554031" y="43648"/>
                  <a:pt x="2743567" y="0"/>
                </a:cubicBezTo>
                <a:cubicBezTo>
                  <a:pt x="2933103" y="-43648"/>
                  <a:pt x="3227106" y="11604"/>
                  <a:pt x="3415229" y="0"/>
                </a:cubicBezTo>
                <a:cubicBezTo>
                  <a:pt x="3415882" y="125818"/>
                  <a:pt x="3371545" y="339295"/>
                  <a:pt x="3415229" y="549484"/>
                </a:cubicBezTo>
                <a:cubicBezTo>
                  <a:pt x="3458913" y="759673"/>
                  <a:pt x="3407194" y="808988"/>
                  <a:pt x="3415229" y="1066959"/>
                </a:cubicBezTo>
                <a:cubicBezTo>
                  <a:pt x="3423264" y="1324930"/>
                  <a:pt x="3358614" y="1382293"/>
                  <a:pt x="3415229" y="1600438"/>
                </a:cubicBezTo>
                <a:cubicBezTo>
                  <a:pt x="3233806" y="1608008"/>
                  <a:pt x="3023206" y="1563867"/>
                  <a:pt x="2880176" y="1600438"/>
                </a:cubicBezTo>
                <a:cubicBezTo>
                  <a:pt x="2737146" y="1637009"/>
                  <a:pt x="2400044" y="1542598"/>
                  <a:pt x="2242667" y="1600438"/>
                </a:cubicBezTo>
                <a:cubicBezTo>
                  <a:pt x="2085290" y="1658278"/>
                  <a:pt x="1892046" y="1585275"/>
                  <a:pt x="1741767" y="1600438"/>
                </a:cubicBezTo>
                <a:cubicBezTo>
                  <a:pt x="1591488" y="1615601"/>
                  <a:pt x="1352192" y="1556158"/>
                  <a:pt x="1206714" y="1600438"/>
                </a:cubicBezTo>
                <a:cubicBezTo>
                  <a:pt x="1061236" y="1644718"/>
                  <a:pt x="937076" y="1547717"/>
                  <a:pt x="705814" y="1600438"/>
                </a:cubicBezTo>
                <a:cubicBezTo>
                  <a:pt x="474552" y="1653159"/>
                  <a:pt x="227529" y="1524606"/>
                  <a:pt x="0" y="1600438"/>
                </a:cubicBezTo>
                <a:cubicBezTo>
                  <a:pt x="-44805" y="1448387"/>
                  <a:pt x="29240" y="1306917"/>
                  <a:pt x="0" y="1034950"/>
                </a:cubicBezTo>
                <a:cubicBezTo>
                  <a:pt x="-29240" y="762983"/>
                  <a:pt x="44841" y="767295"/>
                  <a:pt x="0" y="517475"/>
                </a:cubicBezTo>
                <a:cubicBezTo>
                  <a:pt x="-44841" y="267655"/>
                  <a:pt x="35707" y="107347"/>
                  <a:pt x="0" y="0"/>
                </a:cubicBezTo>
                <a:close/>
              </a:path>
              <a:path w="3415229" h="1600438" stroke="0" extrusionOk="0">
                <a:moveTo>
                  <a:pt x="0" y="0"/>
                </a:moveTo>
                <a:cubicBezTo>
                  <a:pt x="132483" y="-56753"/>
                  <a:pt x="464650" y="68231"/>
                  <a:pt x="603357" y="0"/>
                </a:cubicBezTo>
                <a:cubicBezTo>
                  <a:pt x="742064" y="-68231"/>
                  <a:pt x="942191" y="46751"/>
                  <a:pt x="1172562" y="0"/>
                </a:cubicBezTo>
                <a:cubicBezTo>
                  <a:pt x="1402934" y="-46751"/>
                  <a:pt x="1586012" y="42985"/>
                  <a:pt x="1707615" y="0"/>
                </a:cubicBezTo>
                <a:cubicBezTo>
                  <a:pt x="1829218" y="-42985"/>
                  <a:pt x="2026682" y="49031"/>
                  <a:pt x="2174362" y="0"/>
                </a:cubicBezTo>
                <a:cubicBezTo>
                  <a:pt x="2322042" y="-49031"/>
                  <a:pt x="2435682" y="11069"/>
                  <a:pt x="2641110" y="0"/>
                </a:cubicBezTo>
                <a:cubicBezTo>
                  <a:pt x="2846538" y="-11069"/>
                  <a:pt x="3122030" y="33600"/>
                  <a:pt x="3415229" y="0"/>
                </a:cubicBezTo>
                <a:cubicBezTo>
                  <a:pt x="3434614" y="192044"/>
                  <a:pt x="3363865" y="293038"/>
                  <a:pt x="3415229" y="533479"/>
                </a:cubicBezTo>
                <a:cubicBezTo>
                  <a:pt x="3466593" y="773920"/>
                  <a:pt x="3380383" y="920492"/>
                  <a:pt x="3415229" y="1050954"/>
                </a:cubicBezTo>
                <a:cubicBezTo>
                  <a:pt x="3450075" y="1181416"/>
                  <a:pt x="3409710" y="1451833"/>
                  <a:pt x="3415229" y="1600438"/>
                </a:cubicBezTo>
                <a:cubicBezTo>
                  <a:pt x="3276847" y="1626513"/>
                  <a:pt x="3096205" y="1547333"/>
                  <a:pt x="2948481" y="1600438"/>
                </a:cubicBezTo>
                <a:cubicBezTo>
                  <a:pt x="2800757" y="1653543"/>
                  <a:pt x="2546640" y="1575565"/>
                  <a:pt x="2379276" y="1600438"/>
                </a:cubicBezTo>
                <a:cubicBezTo>
                  <a:pt x="2211912" y="1625311"/>
                  <a:pt x="2092676" y="1593678"/>
                  <a:pt x="1844224" y="1600438"/>
                </a:cubicBezTo>
                <a:cubicBezTo>
                  <a:pt x="1595772" y="1607198"/>
                  <a:pt x="1408651" y="1538593"/>
                  <a:pt x="1275019" y="1600438"/>
                </a:cubicBezTo>
                <a:cubicBezTo>
                  <a:pt x="1141387" y="1662283"/>
                  <a:pt x="914664" y="1584797"/>
                  <a:pt x="739966" y="1600438"/>
                </a:cubicBezTo>
                <a:cubicBezTo>
                  <a:pt x="565268" y="1616079"/>
                  <a:pt x="272443" y="1542022"/>
                  <a:pt x="0" y="1600438"/>
                </a:cubicBezTo>
                <a:cubicBezTo>
                  <a:pt x="-18927" y="1482645"/>
                  <a:pt x="51305" y="1349040"/>
                  <a:pt x="0" y="1114972"/>
                </a:cubicBezTo>
                <a:cubicBezTo>
                  <a:pt x="-51305" y="880904"/>
                  <a:pt x="40823" y="811882"/>
                  <a:pt x="0" y="597497"/>
                </a:cubicBezTo>
                <a:cubicBezTo>
                  <a:pt x="-40823" y="383113"/>
                  <a:pt x="38031" y="134074"/>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xmlns="" sd="2669861839">
                  <a:prstGeom prst="rect">
                    <a:avLst/>
                  </a:prstGeom>
                  <ask:type>
                    <ask:lineSketchScribble/>
                  </ask:type>
                </ask:lineSketchStyleProps>
              </a:ext>
            </a:extLst>
          </a:ln>
        </p:spPr>
        <p:txBody>
          <a:bodyPr wrap="square" rtlCol="0">
            <a:spAutoFit/>
          </a:bodyPr>
          <a:lstStyle/>
          <a:p>
            <a:r>
              <a:rPr lang="en-GB" b="1" dirty="0">
                <a:solidFill>
                  <a:srgbClr val="0070C0"/>
                </a:solidFill>
              </a:rPr>
              <a:t>History</a:t>
            </a:r>
          </a:p>
          <a:p>
            <a:endParaRPr lang="en-GB" b="1" dirty="0">
              <a:solidFill>
                <a:srgbClr val="0070C0"/>
              </a:solidFill>
            </a:endParaRPr>
          </a:p>
          <a:p>
            <a:r>
              <a:rPr lang="en-GB" dirty="0">
                <a:solidFill>
                  <a:srgbClr val="0070C0"/>
                </a:solidFill>
              </a:rPr>
              <a:t>We will investigate and discover Ancient China and The Shang Dynasty’s legacy, its significance amongst the other Chinese dynasties and the impact that can still be seen in the world today.</a:t>
            </a:r>
          </a:p>
        </p:txBody>
      </p:sp>
    </p:spTree>
    <p:extLst>
      <p:ext uri="{BB962C8B-B14F-4D97-AF65-F5344CB8AC3E}">
        <p14:creationId xmlns:p14="http://schemas.microsoft.com/office/powerpoint/2010/main" val="26942787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AD7E37-F8EA-414D-8EDC-158AA952EFE1}"/>
              </a:ext>
            </a:extLst>
          </p:cNvPr>
          <p:cNvPicPr>
            <a:picLocks noChangeAspect="1"/>
          </p:cNvPicPr>
          <p:nvPr/>
        </p:nvPicPr>
        <p:blipFill>
          <a:blip r:embed="rId2"/>
          <a:stretch>
            <a:fillRect/>
          </a:stretch>
        </p:blipFill>
        <p:spPr>
          <a:xfrm rot="19676004">
            <a:off x="462809" y="1089683"/>
            <a:ext cx="2817035" cy="1752329"/>
          </a:xfrm>
          <a:prstGeom prst="rect">
            <a:avLst/>
          </a:prstGeom>
        </p:spPr>
      </p:pic>
      <p:sp>
        <p:nvSpPr>
          <p:cNvPr id="3" name="TextBox 2">
            <a:extLst>
              <a:ext uri="{FF2B5EF4-FFF2-40B4-BE49-F238E27FC236}">
                <a16:creationId xmlns:a16="http://schemas.microsoft.com/office/drawing/2014/main" id="{92F59DA0-506B-4EFF-AEBD-C9F7C21D37BB}"/>
              </a:ext>
            </a:extLst>
          </p:cNvPr>
          <p:cNvSpPr txBox="1"/>
          <p:nvPr/>
        </p:nvSpPr>
        <p:spPr>
          <a:xfrm>
            <a:off x="3896881" y="461472"/>
            <a:ext cx="4717279" cy="3108543"/>
          </a:xfrm>
          <a:prstGeom prst="rect">
            <a:avLst/>
          </a:prstGeom>
          <a:solidFill>
            <a:schemeClr val="tx1"/>
          </a:solidFill>
        </p:spPr>
        <p:txBody>
          <a:bodyPr wrap="square" rtlCol="0">
            <a:spAutoFit/>
          </a:bodyPr>
          <a:lstStyle/>
          <a:p>
            <a:r>
              <a:rPr lang="en-GB" dirty="0"/>
              <a:t>Birthdays in Year 5.</a:t>
            </a:r>
          </a:p>
          <a:p>
            <a:endParaRPr lang="en-GB" dirty="0"/>
          </a:p>
          <a:p>
            <a:r>
              <a:rPr lang="en-GB" dirty="0">
                <a:highlight>
                  <a:srgbClr val="FFFF00"/>
                </a:highlight>
              </a:rPr>
              <a:t>On your child’s birthday, they can come to school in non-uniform and bring in sweets or a cake for their friends, if they would like to.</a:t>
            </a:r>
          </a:p>
          <a:p>
            <a:endParaRPr lang="en-GB" dirty="0"/>
          </a:p>
          <a:p>
            <a:r>
              <a:rPr lang="en-GB" dirty="0"/>
              <a:t>(please no lollies with sticks)</a:t>
            </a:r>
          </a:p>
          <a:p>
            <a:endParaRPr lang="en-GB" dirty="0"/>
          </a:p>
          <a:p>
            <a:r>
              <a:rPr lang="en-GB" dirty="0"/>
              <a:t>If you are sending in a cake, please could you provide napkins, also. </a:t>
            </a:r>
          </a:p>
          <a:p>
            <a:endParaRPr lang="en-GB" dirty="0"/>
          </a:p>
          <a:p>
            <a:r>
              <a:rPr lang="en-GB" dirty="0"/>
              <a:t>If any children are allergic to what has been brought in, I will have some treats that they would be able to have instead of the supplied treat.</a:t>
            </a:r>
          </a:p>
        </p:txBody>
      </p:sp>
      <p:sp>
        <p:nvSpPr>
          <p:cNvPr id="9" name="TextBox 8">
            <a:extLst>
              <a:ext uri="{FF2B5EF4-FFF2-40B4-BE49-F238E27FC236}">
                <a16:creationId xmlns:a16="http://schemas.microsoft.com/office/drawing/2014/main" id="{57B202D5-DDC4-4970-975B-251E8775A284}"/>
              </a:ext>
            </a:extLst>
          </p:cNvPr>
          <p:cNvSpPr txBox="1"/>
          <p:nvPr/>
        </p:nvSpPr>
        <p:spPr>
          <a:xfrm>
            <a:off x="435836" y="4144710"/>
            <a:ext cx="8178324" cy="523220"/>
          </a:xfrm>
          <a:prstGeom prst="rect">
            <a:avLst/>
          </a:prstGeom>
          <a:solidFill>
            <a:schemeClr val="tx1"/>
          </a:solidFill>
        </p:spPr>
        <p:txBody>
          <a:bodyPr wrap="square" rtlCol="0">
            <a:spAutoFit/>
          </a:bodyPr>
          <a:lstStyle/>
          <a:p>
            <a:r>
              <a:rPr lang="en-GB" dirty="0"/>
              <a:t>If you’re their birthday falls at the weekend, or during the holidays, we will celebrate either the last day in or the first day back.</a:t>
            </a:r>
          </a:p>
        </p:txBody>
      </p:sp>
    </p:spTree>
    <p:extLst>
      <p:ext uri="{BB962C8B-B14F-4D97-AF65-F5344CB8AC3E}">
        <p14:creationId xmlns:p14="http://schemas.microsoft.com/office/powerpoint/2010/main" val="295010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0"/>
          <p:cNvSpPr txBox="1">
            <a:spLocks noGrp="1"/>
          </p:cNvSpPr>
          <p:nvPr>
            <p:ph type="title"/>
          </p:nvPr>
        </p:nvSpPr>
        <p:spPr>
          <a:xfrm>
            <a:off x="365615" y="2693898"/>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latin typeface="Arial"/>
              </a:rPr>
              <a:t>Any Questions?</a:t>
            </a:r>
            <a:endParaRPr lang="en-US" dirty="0">
              <a:latin typeface="Arial"/>
            </a:endParaRPr>
          </a:p>
        </p:txBody>
      </p:sp>
      <p:sp>
        <p:nvSpPr>
          <p:cNvPr id="166" name="Google Shape;166;p30"/>
          <p:cNvSpPr txBox="1">
            <a:spLocks noGrp="1"/>
          </p:cNvSpPr>
          <p:nvPr>
            <p:ph type="body" idx="1"/>
          </p:nvPr>
        </p:nvSpPr>
        <p:spPr>
          <a:xfrm>
            <a:off x="349683" y="3268642"/>
            <a:ext cx="8520600" cy="1766066"/>
          </a:xfrm>
          <a:prstGeom prst="rect">
            <a:avLst/>
          </a:prstGeom>
        </p:spPr>
        <p:txBody>
          <a:bodyPr spcFirstLastPara="1" wrap="square" lIns="91425" tIns="91425" rIns="91425" bIns="91425" anchor="t" anchorCtr="0">
            <a:normAutofit fontScale="25000" lnSpcReduction="20000"/>
          </a:bodyPr>
          <a:lstStyle/>
          <a:p>
            <a:pPr marL="457200" lvl="0" indent="-371475" algn="l" rtl="0">
              <a:spcBef>
                <a:spcPts val="0"/>
              </a:spcBef>
              <a:spcAft>
                <a:spcPts val="0"/>
              </a:spcAft>
              <a:buSzPct val="100000"/>
              <a:buChar char="-"/>
            </a:pPr>
            <a:r>
              <a:rPr lang="en" sz="7200" dirty="0">
                <a:solidFill>
                  <a:schemeClr val="bg1">
                    <a:lumMod val="50000"/>
                  </a:schemeClr>
                </a:solidFill>
                <a:latin typeface="Arial"/>
              </a:rPr>
              <a:t>Please feel free to ask any questions regarding any issues you may have.</a:t>
            </a:r>
          </a:p>
          <a:p>
            <a:pPr marL="85725" lvl="0" indent="0" algn="l" rtl="0">
              <a:spcBef>
                <a:spcPts val="0"/>
              </a:spcBef>
              <a:spcAft>
                <a:spcPts val="0"/>
              </a:spcAft>
              <a:buSzPct val="100000"/>
              <a:buNone/>
            </a:pPr>
            <a:endParaRPr lang="en-US" sz="7200" dirty="0">
              <a:solidFill>
                <a:schemeClr val="bg1">
                  <a:lumMod val="50000"/>
                </a:schemeClr>
              </a:solidFill>
              <a:latin typeface="Arial"/>
            </a:endParaRPr>
          </a:p>
          <a:p>
            <a:pPr indent="-371475">
              <a:buSzPct val="100000"/>
              <a:buChar char="-"/>
            </a:pPr>
            <a:r>
              <a:rPr lang="en" sz="7200" dirty="0">
                <a:solidFill>
                  <a:schemeClr val="bg1">
                    <a:lumMod val="50000"/>
                  </a:schemeClr>
                </a:solidFill>
                <a:latin typeface="Arial"/>
              </a:rPr>
              <a:t>I am always happy to help with anything you may need. </a:t>
            </a:r>
            <a:r>
              <a:rPr lang="en-GB" sz="7200" dirty="0">
                <a:solidFill>
                  <a:schemeClr val="bg1">
                    <a:lumMod val="50000"/>
                  </a:schemeClr>
                </a:solidFill>
                <a:latin typeface="Arial"/>
              </a:rPr>
              <a:t>Y</a:t>
            </a:r>
            <a:r>
              <a:rPr lang="en" sz="7200" dirty="0">
                <a:solidFill>
                  <a:schemeClr val="bg1">
                    <a:lumMod val="50000"/>
                  </a:schemeClr>
                </a:solidFill>
                <a:latin typeface="Arial"/>
              </a:rPr>
              <a:t>ou can catch me quickly </a:t>
            </a:r>
            <a:r>
              <a:rPr lang="en-GB" sz="7200" dirty="0">
                <a:solidFill>
                  <a:schemeClr val="bg1">
                    <a:lumMod val="50000"/>
                  </a:schemeClr>
                </a:solidFill>
                <a:latin typeface="Arial"/>
              </a:rPr>
              <a:t>in the morning, or at pick up, or; if you require more time or privacy, we can arrange a private meeting before or after school.</a:t>
            </a:r>
            <a:endParaRPr sz="7200" dirty="0">
              <a:solidFill>
                <a:schemeClr val="bg1">
                  <a:lumMod val="50000"/>
                </a:schemeClr>
              </a:solidFill>
            </a:endParaRPr>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1200"/>
              </a:spcAft>
              <a:buNone/>
            </a:pPr>
            <a:endParaRPr dirty="0"/>
          </a:p>
        </p:txBody>
      </p:sp>
      <p:sp>
        <p:nvSpPr>
          <p:cNvPr id="2" name="TextBox 1">
            <a:extLst>
              <a:ext uri="{FF2B5EF4-FFF2-40B4-BE49-F238E27FC236}">
                <a16:creationId xmlns:a16="http://schemas.microsoft.com/office/drawing/2014/main" id="{216FC16B-ED77-DDF7-6C99-66014DDA805B}"/>
              </a:ext>
            </a:extLst>
          </p:cNvPr>
          <p:cNvSpPr txBox="1"/>
          <p:nvPr/>
        </p:nvSpPr>
        <p:spPr>
          <a:xfrm>
            <a:off x="543768" y="209621"/>
            <a:ext cx="8694419" cy="31854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700" dirty="0">
                <a:solidFill>
                  <a:schemeClr val="tx1"/>
                </a:solidFill>
              </a:rPr>
              <a:t>Important Dates </a:t>
            </a:r>
            <a:r>
              <a:rPr lang="en-US" sz="2400" dirty="0">
                <a:solidFill>
                  <a:schemeClr val="tx1"/>
                </a:solidFill>
              </a:rPr>
              <a:t>– Full list available on the website. </a:t>
            </a:r>
          </a:p>
          <a:p>
            <a:br>
              <a:rPr lang="en-US" sz="1800" dirty="0">
                <a:solidFill>
                  <a:schemeClr val="bg1">
                    <a:lumMod val="50000"/>
                  </a:schemeClr>
                </a:solidFill>
              </a:rPr>
            </a:br>
            <a:r>
              <a:rPr lang="en-US" sz="2000" b="1" dirty="0">
                <a:solidFill>
                  <a:schemeClr val="bg1">
                    <a:lumMod val="50000"/>
                  </a:schemeClr>
                </a:solidFill>
              </a:rPr>
              <a:t>Thursday 2</a:t>
            </a:r>
            <a:r>
              <a:rPr lang="en-US" sz="2000" b="1" baseline="30000" dirty="0">
                <a:solidFill>
                  <a:schemeClr val="bg1">
                    <a:lumMod val="50000"/>
                  </a:schemeClr>
                </a:solidFill>
              </a:rPr>
              <a:t>nd</a:t>
            </a:r>
            <a:r>
              <a:rPr lang="en-US" sz="2000" b="1" dirty="0">
                <a:solidFill>
                  <a:schemeClr val="bg1">
                    <a:lumMod val="50000"/>
                  </a:schemeClr>
                </a:solidFill>
              </a:rPr>
              <a:t> October:</a:t>
            </a:r>
            <a:r>
              <a:rPr lang="en-US" sz="2000" dirty="0">
                <a:solidFill>
                  <a:schemeClr val="bg1">
                    <a:lumMod val="50000"/>
                  </a:schemeClr>
                </a:solidFill>
              </a:rPr>
              <a:t> Individual photos</a:t>
            </a:r>
          </a:p>
          <a:p>
            <a:r>
              <a:rPr lang="en-US" sz="2000" b="1" dirty="0">
                <a:solidFill>
                  <a:schemeClr val="bg1">
                    <a:lumMod val="50000"/>
                  </a:schemeClr>
                </a:solidFill>
              </a:rPr>
              <a:t>Wednesday 8</a:t>
            </a:r>
            <a:r>
              <a:rPr lang="en-US" sz="2000" b="1" baseline="30000" dirty="0">
                <a:solidFill>
                  <a:schemeClr val="bg1">
                    <a:lumMod val="50000"/>
                  </a:schemeClr>
                </a:solidFill>
              </a:rPr>
              <a:t>th</a:t>
            </a:r>
            <a:r>
              <a:rPr lang="en-US" sz="2000" b="1" dirty="0">
                <a:solidFill>
                  <a:schemeClr val="bg1">
                    <a:lumMod val="50000"/>
                  </a:schemeClr>
                </a:solidFill>
              </a:rPr>
              <a:t> October: </a:t>
            </a:r>
            <a:r>
              <a:rPr lang="en-US" sz="2000" dirty="0">
                <a:solidFill>
                  <a:schemeClr val="bg1">
                    <a:lumMod val="50000"/>
                  </a:schemeClr>
                </a:solidFill>
              </a:rPr>
              <a:t>Year 5 Harvest Festival Celebration </a:t>
            </a:r>
          </a:p>
          <a:p>
            <a:r>
              <a:rPr lang="en-US" sz="2000" b="1" dirty="0">
                <a:solidFill>
                  <a:schemeClr val="bg1">
                    <a:lumMod val="50000"/>
                  </a:schemeClr>
                </a:solidFill>
              </a:rPr>
              <a:t>Tuesday 11</a:t>
            </a:r>
            <a:r>
              <a:rPr lang="en-US" sz="2000" b="1" baseline="30000" dirty="0">
                <a:solidFill>
                  <a:schemeClr val="bg1">
                    <a:lumMod val="50000"/>
                  </a:schemeClr>
                </a:solidFill>
              </a:rPr>
              <a:t>th</a:t>
            </a:r>
            <a:r>
              <a:rPr lang="en-US" sz="2000" b="1" dirty="0">
                <a:solidFill>
                  <a:schemeClr val="bg1">
                    <a:lumMod val="50000"/>
                  </a:schemeClr>
                </a:solidFill>
              </a:rPr>
              <a:t> November: </a:t>
            </a:r>
            <a:r>
              <a:rPr lang="en-US" sz="2000" dirty="0">
                <a:solidFill>
                  <a:schemeClr val="bg1">
                    <a:lumMod val="50000"/>
                  </a:schemeClr>
                </a:solidFill>
              </a:rPr>
              <a:t>Poetry and poppies assembly</a:t>
            </a:r>
          </a:p>
          <a:p>
            <a:r>
              <a:rPr lang="en-US" sz="2000" b="1" dirty="0">
                <a:solidFill>
                  <a:schemeClr val="bg1">
                    <a:lumMod val="50000"/>
                  </a:schemeClr>
                </a:solidFill>
              </a:rPr>
              <a:t>Thursday 27</a:t>
            </a:r>
            <a:r>
              <a:rPr lang="en-US" sz="2000" b="1" baseline="30000" dirty="0">
                <a:solidFill>
                  <a:schemeClr val="bg1">
                    <a:lumMod val="50000"/>
                  </a:schemeClr>
                </a:solidFill>
              </a:rPr>
              <a:t>th</a:t>
            </a:r>
            <a:r>
              <a:rPr lang="en-US" sz="2000" b="1" dirty="0">
                <a:solidFill>
                  <a:schemeClr val="bg1">
                    <a:lumMod val="50000"/>
                  </a:schemeClr>
                </a:solidFill>
              </a:rPr>
              <a:t>  November</a:t>
            </a:r>
            <a:r>
              <a:rPr lang="en-US" sz="2000" dirty="0">
                <a:solidFill>
                  <a:schemeClr val="bg1">
                    <a:lumMod val="50000"/>
                  </a:schemeClr>
                </a:solidFill>
              </a:rPr>
              <a:t> – Jack and the Beanstalk pantomime </a:t>
            </a:r>
          </a:p>
          <a:p>
            <a:endParaRPr lang="en-US" sz="1800" dirty="0">
              <a:solidFill>
                <a:schemeClr val="bg1">
                  <a:lumMod val="50000"/>
                </a:schemeClr>
              </a:solidFill>
            </a:endParaRPr>
          </a:p>
          <a:p>
            <a:endParaRPr lang="en-US" sz="1800" dirty="0">
              <a:solidFill>
                <a:schemeClr val="bg1">
                  <a:lumMod val="50000"/>
                </a:schemeClr>
              </a:solidFill>
            </a:endParaRPr>
          </a:p>
          <a:p>
            <a:endParaRPr lang="en-US" sz="2000" dirty="0">
              <a:solidFill>
                <a:schemeClr val="bg1">
                  <a:lumMod val="50000"/>
                </a:schemeClr>
              </a:solidFill>
            </a:endParaRPr>
          </a:p>
          <a:p>
            <a:endParaRPr lang="en-US" sz="2000" dirty="0">
              <a:solidFill>
                <a:schemeClr val="bg1">
                  <a:lumMod val="50000"/>
                </a:schemeClr>
              </a:solidFill>
            </a:endParaRPr>
          </a:p>
        </p:txBody>
      </p:sp>
    </p:spTree>
  </p:cSld>
  <p:clrMapOvr>
    <a:masterClrMapping/>
  </p:clrMapOvr>
</p:sld>
</file>

<file path=ppt/theme/theme1.xml><?xml version="1.0" encoding="utf-8"?>
<a:theme xmlns:a="http://schemas.openxmlformats.org/drawingml/2006/main" name="Slate">
  <a:themeElements>
    <a:clrScheme name="Slate">
      <a:dk1>
        <a:srgbClr val="FFFFFF"/>
      </a:dk1>
      <a:lt1>
        <a:srgbClr val="37474F"/>
      </a:lt1>
      <a:dk2>
        <a:srgbClr val="9E9E9E"/>
      </a:dk2>
      <a:lt2>
        <a:srgbClr val="E0E0E0"/>
      </a:lt2>
      <a:accent1>
        <a:srgbClr val="616161"/>
      </a:accent1>
      <a:accent2>
        <a:srgbClr val="78909C"/>
      </a:accent2>
      <a:accent3>
        <a:srgbClr val="CACACA"/>
      </a:accent3>
      <a:accent4>
        <a:srgbClr val="64FFDA"/>
      </a:accent4>
      <a:accent5>
        <a:srgbClr val="FFD966"/>
      </a:accent5>
      <a:accent6>
        <a:srgbClr val="F5F5F5"/>
      </a:accent6>
      <a:hlink>
        <a:srgbClr val="FFD966"/>
      </a:hlink>
      <a:folHlink>
        <a:srgbClr val="FFD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3678</TotalTime>
  <Words>1877</Words>
  <Application>Microsoft Office PowerPoint</Application>
  <PresentationFormat>On-screen Show (16:9)</PresentationFormat>
  <Paragraphs>261</Paragraphs>
  <Slides>23</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Letter-join Plus 8</vt:lpstr>
      <vt:lpstr>Times New Roman</vt:lpstr>
      <vt:lpstr>Average</vt:lpstr>
      <vt:lpstr>Merriweather</vt:lpstr>
      <vt:lpstr>Arial</vt:lpstr>
      <vt:lpstr>Calibri</vt:lpstr>
      <vt:lpstr>Oswald</vt:lpstr>
      <vt:lpstr>Slate</vt:lpstr>
      <vt:lpstr>Year 5 </vt:lpstr>
      <vt:lpstr>PowerPoint Presentation</vt:lpstr>
      <vt:lpstr>PowerPoint Presentation</vt:lpstr>
      <vt:lpstr>PowerPoint Presentation</vt:lpstr>
      <vt:lpstr>Celebrating children's work</vt:lpstr>
      <vt:lpstr>Homework and Spellings</vt:lpstr>
      <vt:lpstr>PowerPoint Presentation</vt:lpstr>
      <vt:lpstr>PowerPoint Presentation</vt:lpstr>
      <vt:lpstr>Reading at home</vt:lpstr>
      <vt:lpstr>PowerPoint Presentation</vt:lpstr>
      <vt:lpstr>PE</vt:lpstr>
      <vt:lpstr>The curriculum - Religion</vt:lpstr>
      <vt:lpstr>The curriculum - Maths</vt:lpstr>
      <vt:lpstr>End of year expectations - Maths</vt:lpstr>
      <vt:lpstr>End of year expectations - Maths</vt:lpstr>
      <vt:lpstr>End of year expectations - Maths</vt:lpstr>
      <vt:lpstr>PowerPoint Presentation</vt:lpstr>
      <vt:lpstr>The curriculum - Literacy </vt:lpstr>
      <vt:lpstr>End of year expectations - Reading</vt:lpstr>
      <vt:lpstr>PowerPoint Presentation</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dc:title>
  <dc:creator>Miss J Pepper</dc:creator>
  <cp:lastModifiedBy>Teacher05</cp:lastModifiedBy>
  <cp:revision>193</cp:revision>
  <cp:lastPrinted>2025-09-06T17:15:17Z</cp:lastPrinted>
  <dcterms:modified xsi:type="dcterms:W3CDTF">2025-09-12T10:02:57Z</dcterms:modified>
</cp:coreProperties>
</file>